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383" r:id="rId3"/>
    <p:sldId id="258" r:id="rId4"/>
    <p:sldId id="259" r:id="rId5"/>
    <p:sldId id="382" r:id="rId6"/>
    <p:sldId id="310" r:id="rId7"/>
    <p:sldId id="260" r:id="rId8"/>
    <p:sldId id="262" r:id="rId9"/>
    <p:sldId id="303" r:id="rId10"/>
    <p:sldId id="261" r:id="rId11"/>
    <p:sldId id="304" r:id="rId12"/>
    <p:sldId id="378" r:id="rId13"/>
    <p:sldId id="365" r:id="rId14"/>
    <p:sldId id="367" r:id="rId15"/>
    <p:sldId id="317" r:id="rId16"/>
    <p:sldId id="343" r:id="rId17"/>
    <p:sldId id="287" r:id="rId18"/>
    <p:sldId id="38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6237" autoAdjust="0"/>
  </p:normalViewPr>
  <p:slideViewPr>
    <p:cSldViewPr>
      <p:cViewPr>
        <p:scale>
          <a:sx n="80" d="100"/>
          <a:sy n="80" d="100"/>
        </p:scale>
        <p:origin x="-1074" y="-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3842C4-2138-4B32-AAA5-CFA868B8119E}" type="datetimeFigureOut">
              <a:rPr lang="ru-RU" smtClean="0"/>
              <a:pPr/>
              <a:t>12.04.2024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99D5EE-B293-48A3-86FD-ADF7EF5D6A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032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E58B5-E3CB-4C9B-969C-9CED73945B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1" cy="981075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kumimoji="1" lang="ru-RU" sz="1600" b="1" dirty="0" smtClean="0">
                <a:latin typeface="Tahoma" pitchFamily="34" charset="0"/>
                <a:cs typeface="Tahoma" pitchFamily="34" charset="0"/>
              </a:rPr>
              <a:t>ГУ «Центр гигиены и эпидемиологии Ленинского района г. Минска»</a:t>
            </a: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5076056" y="5805264"/>
            <a:ext cx="4043124" cy="830997"/>
          </a:xfrm>
          <a:prstGeom prst="rect">
            <a:avLst/>
          </a:prstGeom>
          <a:gradFill rotWithShape="1">
            <a:gsLst>
              <a:gs pos="0">
                <a:srgbClr val="EAEAEA"/>
              </a:gs>
              <a:gs pos="50000">
                <a:schemeClr val="bg1"/>
              </a:gs>
              <a:gs pos="100000">
                <a:srgbClr val="EAEAEA"/>
              </a:gs>
            </a:gsLst>
            <a:lin ang="2700000" scaled="1"/>
          </a:gra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defRPr/>
            </a:pPr>
            <a:r>
              <a:rPr kumimoji="1" lang="ru-RU" sz="1600" b="1" dirty="0" smtClean="0">
                <a:latin typeface="Tahoma" pitchFamily="34" charset="0"/>
                <a:cs typeface="Tahoma" pitchFamily="34" charset="0"/>
              </a:rPr>
              <a:t>Врач-гигиенист </a:t>
            </a:r>
          </a:p>
          <a:p>
            <a:pPr>
              <a:defRPr/>
            </a:pPr>
            <a:r>
              <a:rPr kumimoji="1" lang="ru-RU" sz="1600" b="1" dirty="0" smtClean="0">
                <a:latin typeface="Tahoma" pitchFamily="34" charset="0"/>
                <a:cs typeface="Tahoma" pitchFamily="34" charset="0"/>
              </a:rPr>
              <a:t>отделения </a:t>
            </a:r>
            <a:r>
              <a:rPr kumimoji="1" lang="ru-RU" sz="1600" b="1" dirty="0">
                <a:latin typeface="Tahoma" pitchFamily="34" charset="0"/>
                <a:cs typeface="Tahoma" pitchFamily="34" charset="0"/>
              </a:rPr>
              <a:t>гигиены труда</a:t>
            </a:r>
          </a:p>
          <a:p>
            <a:pPr>
              <a:defRPr/>
            </a:pPr>
            <a:r>
              <a:rPr kumimoji="1" lang="ru-RU" sz="1600" b="1" dirty="0">
                <a:latin typeface="Tahoma" pitchFamily="34" charset="0"/>
                <a:cs typeface="Tahoma" pitchFamily="34" charset="0"/>
              </a:rPr>
              <a:t>Шалькевич А.С</a:t>
            </a:r>
            <a:r>
              <a:rPr kumimoji="1" lang="ru-RU" sz="1600" b="1" dirty="0" smtClean="0">
                <a:latin typeface="Tahoma" pitchFamily="34" charset="0"/>
                <a:cs typeface="Tahoma" pitchFamily="34" charset="0"/>
              </a:rPr>
              <a:t>.</a:t>
            </a:r>
            <a:r>
              <a:rPr kumimoji="1" lang="ru-RU" sz="1600" b="1" dirty="0" smtClean="0">
                <a:solidFill>
                  <a:schemeClr val="tx2"/>
                </a:solidFill>
                <a:latin typeface="Century Gothic" pitchFamily="34" charset="0"/>
                <a:cs typeface="+mn-cs"/>
              </a:rPr>
              <a:t>  </a:t>
            </a:r>
            <a:endParaRPr kumimoji="1" lang="ru-RU" sz="1600" b="1" dirty="0">
              <a:solidFill>
                <a:schemeClr val="tx2"/>
              </a:solidFill>
              <a:latin typeface="Century Gothic" pitchFamily="34" charset="0"/>
              <a:cs typeface="+mn-cs"/>
            </a:endParaRP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185749" y="2204864"/>
            <a:ext cx="8785225" cy="954107"/>
          </a:xfrm>
          <a:prstGeom prst="rect">
            <a:avLst/>
          </a:prstGeom>
          <a:gradFill rotWithShape="1">
            <a:gsLst>
              <a:gs pos="0">
                <a:srgbClr val="EAEAEA"/>
              </a:gs>
              <a:gs pos="50000">
                <a:schemeClr val="bg1"/>
              </a:gs>
              <a:gs pos="100000">
                <a:srgbClr val="EAEAEA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>
                <a:latin typeface="Tahoma" pitchFamily="34" charset="0"/>
                <a:cs typeface="Tahoma" pitchFamily="34" charset="0"/>
              </a:rPr>
              <a:t>Требования к лабораторному контролю за условиями труда на рабочих </a:t>
            </a:r>
            <a:r>
              <a:rPr lang="ru-RU" sz="2800" b="1" dirty="0" smtClean="0">
                <a:latin typeface="Tahoma" pitchFamily="34" charset="0"/>
                <a:cs typeface="Tahoma" pitchFamily="34" charset="0"/>
              </a:rPr>
              <a:t>местах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Номер слайда 1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4121AB4D-8ABE-4E33-8C18-E115CA78A91F}" type="slidenum">
              <a:rPr lang="ru-RU" altLang="ru-RU"/>
              <a:pPr>
                <a:defRPr/>
              </a:pPr>
              <a:t>10</a:t>
            </a:fld>
            <a:endParaRPr lang="ru-RU" altLang="ru-RU"/>
          </a:p>
        </p:txBody>
      </p:sp>
      <p:sp>
        <p:nvSpPr>
          <p:cNvPr id="11267" name="Rectangle 1"/>
          <p:cNvSpPr>
            <a:spLocks noChangeArrowheads="1"/>
          </p:cNvSpPr>
          <p:nvPr/>
        </p:nvSpPr>
        <p:spPr bwMode="auto">
          <a:xfrm>
            <a:off x="179388" y="139275"/>
            <a:ext cx="8785225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2">
              <a:schemeClr val="bg2">
                <a:alpha val="50000"/>
              </a:schemeClr>
            </a:prstShdw>
          </a:effectLst>
        </p:spPr>
        <p:txBody>
          <a:bodyPr anchor="ctr">
            <a:spAutoFit/>
          </a:bodyPr>
          <a:lstStyle/>
          <a:p>
            <a:pPr indent="450850" algn="just">
              <a:buFontTx/>
              <a:buChar char="•"/>
            </a:pPr>
            <a:r>
              <a:rPr lang="ru-RU" sz="2100" dirty="0" smtClean="0">
                <a:latin typeface="Tahoma" pitchFamily="34" charset="0"/>
                <a:cs typeface="Tahoma" pitchFamily="34" charset="0"/>
              </a:rPr>
              <a:t>На объектах, где по результатам лабораторных и инструментальных исследований установлены несоответствия уровней производственных факторов гигиеническим нормативам,  по данным медицинских осмотров выявляются общие заболевания, препятствующие продолжению работы, или профессиональные заболевания, а также регистрируются  уровни заболеваемости с временной утратой трудоспособности выше среднегородских (районных) уровней, работодателем </a:t>
            </a:r>
            <a:r>
              <a:rPr lang="ru-RU" sz="2100" b="1" dirty="0" smtClean="0">
                <a:latin typeface="Tahoma" pitchFamily="34" charset="0"/>
                <a:cs typeface="Tahoma" pitchFamily="34" charset="0"/>
              </a:rPr>
              <a:t>не реже 1 раза в 5 лет </a:t>
            </a:r>
            <a:r>
              <a:rPr lang="ru-RU" sz="2100" dirty="0" smtClean="0">
                <a:latin typeface="Tahoma" pitchFamily="34" charset="0"/>
                <a:cs typeface="Tahoma" pitchFamily="34" charset="0"/>
              </a:rPr>
              <a:t>проводится </a:t>
            </a:r>
            <a:r>
              <a:rPr lang="ru-RU" sz="2100" b="1" u="sng" dirty="0" smtClean="0">
                <a:latin typeface="Tahoma" pitchFamily="34" charset="0"/>
                <a:cs typeface="Tahoma" pitchFamily="34" charset="0"/>
              </a:rPr>
              <a:t>комплексная гигиеническая оценка условий труда</a:t>
            </a:r>
            <a:r>
              <a:rPr lang="ru-RU" sz="2100" dirty="0" smtClean="0">
                <a:latin typeface="Tahoma" pitchFamily="34" charset="0"/>
                <a:cs typeface="Tahoma" pitchFamily="34" charset="0"/>
              </a:rPr>
              <a:t>, а также оценка профессионального риска и разработка мер по управлению профессиональным риском в соответствии с актами законодательства в области санитарно-эпидемиологического благополучия населения.</a:t>
            </a:r>
          </a:p>
          <a:p>
            <a:pPr indent="450850" algn="just">
              <a:buFontTx/>
              <a:buChar char="•"/>
            </a:pPr>
            <a:endParaRPr lang="ru-RU" sz="2100" dirty="0" smtClean="0">
              <a:latin typeface="Tahoma" pitchFamily="34" charset="0"/>
              <a:cs typeface="Tahoma" pitchFamily="34" charset="0"/>
            </a:endParaRPr>
          </a:p>
          <a:p>
            <a:pPr indent="450850" algn="just">
              <a:buFontTx/>
              <a:buChar char="•"/>
            </a:pPr>
            <a:r>
              <a:rPr lang="ru-RU" sz="2100" dirty="0" smtClean="0">
                <a:latin typeface="Tahoma" pitchFamily="34" charset="0"/>
                <a:cs typeface="Tahoma" pitchFamily="34" charset="0"/>
              </a:rPr>
              <a:t>Работодателем разрабатывается и выполняется план профилактических мероприятий по улучшению условий труда на рабочих местах, где показатели производственной среды, факторов трудового процесса не соответствуют гигиеническим нормативам, условия труда по результатам комплексной гигиенической оценки отнесены к вредным и опасным.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Номер слайда 1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C19C568A-3715-4E67-A8C0-213D6D2BCC6F}" type="slidenum">
              <a:rPr lang="ru-RU" altLang="ru-RU"/>
              <a:pPr>
                <a:defRPr/>
              </a:pPr>
              <a:t>11</a:t>
            </a:fld>
            <a:endParaRPr lang="ru-RU" altLang="ru-RU"/>
          </a:p>
        </p:txBody>
      </p:sp>
      <p:sp>
        <p:nvSpPr>
          <p:cNvPr id="12291" name="Rectangle 1"/>
          <p:cNvSpPr>
            <a:spLocks noChangeArrowheads="1"/>
          </p:cNvSpPr>
          <p:nvPr/>
        </p:nvSpPr>
        <p:spPr bwMode="auto">
          <a:xfrm>
            <a:off x="798449" y="1268760"/>
            <a:ext cx="8137029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2">
              <a:schemeClr val="bg2">
                <a:alpha val="50000"/>
              </a:schemeClr>
            </a:prstShdw>
          </a:effectLst>
        </p:spPr>
        <p:txBody>
          <a:bodyPr wrap="square" anchor="ctr">
            <a:spAutoFit/>
          </a:bodyPr>
          <a:lstStyle/>
          <a:p>
            <a:pPr indent="450850">
              <a:tabLst>
                <a:tab pos="738188" algn="l"/>
              </a:tabLst>
            </a:pPr>
            <a:r>
              <a:rPr lang="ru-RU" sz="2600" dirty="0" smtClean="0">
                <a:latin typeface="Tahoma" pitchFamily="34" charset="0"/>
                <a:cs typeface="Tahoma" pitchFamily="34" charset="0"/>
              </a:rPr>
              <a:t>На объектах </a:t>
            </a:r>
            <a:r>
              <a:rPr lang="ru-RU" sz="2600" b="1" dirty="0" smtClean="0">
                <a:latin typeface="Tahoma" pitchFamily="34" charset="0"/>
                <a:cs typeface="Tahoma" pitchFamily="34" charset="0"/>
              </a:rPr>
              <a:t>в течение 6 месяцев </a:t>
            </a:r>
            <a:r>
              <a:rPr lang="ru-RU" sz="2600" dirty="0" smtClean="0">
                <a:latin typeface="Tahoma" pitchFamily="34" charset="0"/>
                <a:cs typeface="Tahoma" pitchFamily="34" charset="0"/>
              </a:rPr>
              <a:t>после проведения реконструкции, модернизации производства, замены оборудования, выполнения мероприятий по улучшению условий труда, при подозрении у работающего профессионального заболевания, расследовании случаев профессиональных заболеваний, работодателем проводится контроль производственных факторов</a:t>
            </a:r>
            <a:r>
              <a:rPr lang="ru-RU" sz="2600" b="1" dirty="0" smtClean="0">
                <a:latin typeface="Tahoma" pitchFamily="34" charset="0"/>
                <a:cs typeface="Tahom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ПОСТАНОВЛЕНИЕ СОВЕТА МИНИСТРОВ РЕСПУБЛИКИ БЕЛАРУСЬ</a:t>
            </a:r>
            <a:br>
              <a:rPr lang="ru-RU" b="1" dirty="0" smtClean="0"/>
            </a:br>
            <a:r>
              <a:rPr lang="ru-RU" b="1" dirty="0" smtClean="0"/>
              <a:t>25 января 2021 г. № 37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«</a:t>
            </a:r>
            <a:r>
              <a:rPr lang="ru-RU" b="1" dirty="0" smtClean="0"/>
              <a:t>Об утверждении гигиенических нормативов»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0033CC"/>
                </a:solidFill>
              </a:rPr>
              <a:t/>
            </a:r>
            <a:br>
              <a:rPr lang="ru-RU" dirty="0" smtClean="0">
                <a:solidFill>
                  <a:srgbClr val="0033CC"/>
                </a:solidFill>
              </a:rPr>
            </a:br>
            <a:endParaRPr lang="ru-RU" dirty="0" smtClean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Содержимое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6126163"/>
          </a:xfrm>
        </p:spPr>
        <p:txBody>
          <a:bodyPr>
            <a:normAutofit fontScale="92500" lnSpcReduction="20000"/>
          </a:bodyPr>
          <a:lstStyle/>
          <a:p>
            <a:endParaRPr lang="ru-RU" sz="1800" dirty="0" smtClean="0"/>
          </a:p>
          <a:p>
            <a:pPr>
              <a:buNone/>
            </a:pPr>
            <a:r>
              <a:rPr lang="ru-RU" sz="2000" b="1" dirty="0" smtClean="0"/>
              <a:t>	</a:t>
            </a:r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1.Гигиенический норматив «Показатели безопасности и безвредности воздействия </a:t>
            </a:r>
            <a:r>
              <a:rPr lang="ru-RU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ультразвука на человека</a:t>
            </a:r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»; </a:t>
            </a:r>
          </a:p>
          <a:p>
            <a:pPr>
              <a:buNone/>
            </a:pPr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2.Гигиенический норматив «Показатели безопасности и безвредности </a:t>
            </a:r>
            <a:r>
              <a:rPr lang="ru-RU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воздействия инфразвука на человека»;</a:t>
            </a:r>
          </a:p>
          <a:p>
            <a:pPr>
              <a:buNone/>
            </a:pPr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3.Гигиенический норматив «Показатели безопасности и безвредности </a:t>
            </a:r>
            <a:r>
              <a:rPr lang="ru-RU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аэроионного</a:t>
            </a:r>
            <a:r>
              <a:rPr lang="ru-RU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состава воздушной среды производственных и общественных помещений</a:t>
            </a:r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»;</a:t>
            </a:r>
          </a:p>
          <a:p>
            <a:pPr>
              <a:buNone/>
            </a:pPr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4.Гигиенический норматив </a:t>
            </a:r>
            <a:r>
              <a:rPr lang="ru-RU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«Микробиологические показатели безопасности и безвредности на рабочих местах;</a:t>
            </a:r>
          </a:p>
          <a:p>
            <a:pPr>
              <a:buNone/>
            </a:pPr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5.Гигиенический норматив </a:t>
            </a:r>
            <a:r>
              <a:rPr lang="ru-RU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«Микроклиматические показатели безопасности и безвредности на рабочих местах»; </a:t>
            </a:r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6.Гигиенический норматив «</a:t>
            </a:r>
            <a:r>
              <a:rPr lang="ru-RU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Показатели безопасности и безвредности воздействия на человека ультрафиолетового излучения от производственных источников»; </a:t>
            </a:r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7.Гигиенический норматив «Показатели безопасности и безвредности </a:t>
            </a:r>
            <a:r>
              <a:rPr lang="ru-RU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шумового воздействия на человека»</a:t>
            </a:r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Прямоугольник 1"/>
          <p:cNvSpPr>
            <a:spLocks noChangeArrowheads="1"/>
          </p:cNvSpPr>
          <p:nvPr/>
        </p:nvSpPr>
        <p:spPr bwMode="auto">
          <a:xfrm>
            <a:off x="357188" y="-2295525"/>
            <a:ext cx="8501062" cy="8094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r>
              <a:rPr lang="ru-RU" sz="2000" dirty="0" smtClean="0">
                <a:latin typeface="Tahoma" pitchFamily="34" charset="0"/>
                <a:cs typeface="Tahoma" pitchFamily="34" charset="0"/>
              </a:rPr>
              <a:t>8.Гигиенический </a:t>
            </a:r>
            <a:r>
              <a:rPr lang="ru-RU" sz="2000" dirty="0">
                <a:latin typeface="Tahoma" pitchFamily="34" charset="0"/>
                <a:cs typeface="Tahoma" pitchFamily="34" charset="0"/>
              </a:rPr>
              <a:t>норматив «Показатели безопасности и безвредности </a:t>
            </a:r>
            <a:r>
              <a:rPr lang="ru-RU" sz="2000" b="1" dirty="0">
                <a:latin typeface="Tahoma" pitchFamily="34" charset="0"/>
                <a:cs typeface="Tahoma" pitchFamily="34" charset="0"/>
              </a:rPr>
              <a:t>вибрационного воздействия на человека»;</a:t>
            </a:r>
          </a:p>
          <a:p>
            <a:r>
              <a:rPr lang="ru-RU" sz="2000" dirty="0">
                <a:latin typeface="Tahoma" pitchFamily="34" charset="0"/>
                <a:cs typeface="Tahoma" pitchFamily="34" charset="0"/>
              </a:rPr>
              <a:t> </a:t>
            </a:r>
            <a:r>
              <a:rPr lang="ru-RU" sz="2000" dirty="0" smtClean="0">
                <a:latin typeface="Tahoma" pitchFamily="34" charset="0"/>
                <a:cs typeface="Tahoma" pitchFamily="34" charset="0"/>
              </a:rPr>
              <a:t>9.Гигиенический </a:t>
            </a:r>
            <a:r>
              <a:rPr lang="ru-RU" sz="2000" dirty="0">
                <a:latin typeface="Tahoma" pitchFamily="34" charset="0"/>
                <a:cs typeface="Tahoma" pitchFamily="34" charset="0"/>
              </a:rPr>
              <a:t>норматив «Показатели безопасности и безвредности </a:t>
            </a:r>
            <a:r>
              <a:rPr lang="ru-RU" sz="2000" b="1" dirty="0">
                <a:latin typeface="Tahoma" pitchFamily="34" charset="0"/>
                <a:cs typeface="Tahoma" pitchFamily="34" charset="0"/>
              </a:rPr>
              <a:t>воздействия лазерного излучения на человека»</a:t>
            </a:r>
            <a:r>
              <a:rPr lang="ru-RU" sz="2000" dirty="0">
                <a:latin typeface="Tahoma" pitchFamily="34" charset="0"/>
                <a:cs typeface="Tahoma" pitchFamily="34" charset="0"/>
              </a:rPr>
              <a:t>;</a:t>
            </a:r>
            <a:br>
              <a:rPr lang="ru-RU" sz="2000" dirty="0">
                <a:latin typeface="Tahoma" pitchFamily="34" charset="0"/>
                <a:cs typeface="Tahoma" pitchFamily="34" charset="0"/>
              </a:rPr>
            </a:br>
            <a:r>
              <a:rPr lang="ru-RU" sz="2000" dirty="0" smtClean="0">
                <a:latin typeface="Tahoma" pitchFamily="34" charset="0"/>
                <a:cs typeface="Tahoma" pitchFamily="34" charset="0"/>
              </a:rPr>
              <a:t>10.Гигиенический </a:t>
            </a:r>
            <a:r>
              <a:rPr lang="ru-RU" sz="2000" dirty="0">
                <a:latin typeface="Tahoma" pitchFamily="34" charset="0"/>
                <a:cs typeface="Tahoma" pitchFamily="34" charset="0"/>
              </a:rPr>
              <a:t>норматив «Показатели безопасности для человека </a:t>
            </a:r>
            <a:r>
              <a:rPr lang="ru-RU" sz="20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световой среды </a:t>
            </a:r>
            <a:r>
              <a:rPr lang="ru-RU" sz="20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помещениях производственных</a:t>
            </a:r>
            <a:r>
              <a:rPr lang="ru-RU" sz="20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, общественных и жилых зданий</a:t>
            </a:r>
            <a:r>
              <a:rPr lang="ru-RU" sz="2000" b="1" dirty="0" smtClean="0">
                <a:latin typeface="Tahoma" pitchFamily="34" charset="0"/>
                <a:cs typeface="Tahoma" pitchFamily="34" charset="0"/>
              </a:rPr>
              <a:t>»;</a:t>
            </a:r>
            <a:r>
              <a:rPr lang="ru-RU" sz="2000" dirty="0">
                <a:latin typeface="Tahoma" pitchFamily="34" charset="0"/>
                <a:cs typeface="Tahoma" pitchFamily="34" charset="0"/>
              </a:rPr>
              <a:t/>
            </a:r>
            <a:br>
              <a:rPr lang="ru-RU" sz="2000" dirty="0">
                <a:latin typeface="Tahoma" pitchFamily="34" charset="0"/>
                <a:cs typeface="Tahoma" pitchFamily="34" charset="0"/>
              </a:rPr>
            </a:br>
            <a:r>
              <a:rPr lang="ru-RU" sz="2000" dirty="0" smtClean="0">
                <a:latin typeface="Tahoma" pitchFamily="34" charset="0"/>
                <a:cs typeface="Tahoma" pitchFamily="34" charset="0"/>
              </a:rPr>
              <a:t>11.Гигиенический </a:t>
            </a:r>
            <a:r>
              <a:rPr lang="ru-RU" sz="2000" dirty="0">
                <a:latin typeface="Tahoma" pitchFamily="34" charset="0"/>
                <a:cs typeface="Tahoma" pitchFamily="34" charset="0"/>
              </a:rPr>
              <a:t>норматив «Показатели безопасности и безвредности </a:t>
            </a:r>
            <a:r>
              <a:rPr lang="ru-RU" sz="2000" b="1" dirty="0">
                <a:latin typeface="Tahoma" pitchFamily="34" charset="0"/>
                <a:cs typeface="Tahoma" pitchFamily="34" charset="0"/>
              </a:rPr>
              <a:t>микроорганизмов-продуцентов, микробных препаратов и их компонентов, вредных веществ в воздухе рабочей зоны и на кожных покровах работающих»;</a:t>
            </a:r>
            <a:r>
              <a:rPr lang="ru-RU" sz="2000" dirty="0">
                <a:latin typeface="Tahoma" pitchFamily="34" charset="0"/>
                <a:cs typeface="Tahoma" pitchFamily="34" charset="0"/>
              </a:rPr>
              <a:t/>
            </a:r>
            <a:br>
              <a:rPr lang="ru-RU" sz="2000" dirty="0">
                <a:latin typeface="Tahoma" pitchFamily="34" charset="0"/>
                <a:cs typeface="Tahoma" pitchFamily="34" charset="0"/>
              </a:rPr>
            </a:br>
            <a:r>
              <a:rPr lang="ru-RU" sz="2000" dirty="0" smtClean="0">
                <a:latin typeface="Tahoma" pitchFamily="34" charset="0"/>
                <a:cs typeface="Tahoma" pitchFamily="34" charset="0"/>
              </a:rPr>
              <a:t>12.Гигиенический </a:t>
            </a:r>
            <a:r>
              <a:rPr lang="ru-RU" sz="2000" dirty="0">
                <a:latin typeface="Tahoma" pitchFamily="34" charset="0"/>
                <a:cs typeface="Tahoma" pitchFamily="34" charset="0"/>
              </a:rPr>
              <a:t>норматив «Показатели безопасности и безвредности </a:t>
            </a:r>
            <a:r>
              <a:rPr lang="ru-RU" sz="2000" b="1" dirty="0">
                <a:latin typeface="Tahoma" pitchFamily="34" charset="0"/>
                <a:cs typeface="Tahoma" pitchFamily="34" charset="0"/>
              </a:rPr>
              <a:t>факторов производственной среды и трудового процесса при работе с </a:t>
            </a:r>
            <a:r>
              <a:rPr lang="ru-RU" sz="2000" b="1" dirty="0" err="1">
                <a:latin typeface="Tahoma" pitchFamily="34" charset="0"/>
                <a:cs typeface="Tahoma" pitchFamily="34" charset="0"/>
              </a:rPr>
              <a:t>видеодисплейными</a:t>
            </a:r>
            <a:r>
              <a:rPr lang="ru-RU" sz="2000" b="1" dirty="0">
                <a:latin typeface="Tahoma" pitchFamily="34" charset="0"/>
                <a:cs typeface="Tahoma" pitchFamily="34" charset="0"/>
              </a:rPr>
              <a:t> терминалами и электронно-вычислительными машинами».</a:t>
            </a:r>
            <a:r>
              <a:rPr lang="ru-RU" sz="2000" b="1" dirty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ru-RU" sz="2000" b="1" dirty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</a:br>
            <a:endParaRPr lang="ru-RU" sz="2000" b="1" dirty="0">
              <a:solidFill>
                <a:srgbClr val="0033CC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Заголовок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2160538"/>
          </a:xfrm>
        </p:spPr>
        <p:txBody>
          <a:bodyPr>
            <a:normAutofit fontScale="90000"/>
          </a:bodyPr>
          <a:lstStyle/>
          <a:p>
            <a:pPr algn="l"/>
            <a:r>
              <a:rPr lang="ru-RU" sz="1200" dirty="0" smtClean="0">
                <a:latin typeface="Tahoma" pitchFamily="34" charset="0"/>
                <a:cs typeface="Tahoma" pitchFamily="34" charset="0"/>
              </a:rPr>
              <a:t>                                                                                                                                  УТВЕРЖДАЮ</a:t>
            </a:r>
            <a:br>
              <a:rPr lang="ru-RU" sz="1200" dirty="0" smtClean="0">
                <a:latin typeface="Tahoma" pitchFamily="34" charset="0"/>
                <a:cs typeface="Tahoma" pitchFamily="34" charset="0"/>
              </a:rPr>
            </a:br>
            <a:r>
              <a:rPr lang="ru-RU" sz="1200" dirty="0" smtClean="0">
                <a:latin typeface="Tahoma" pitchFamily="34" charset="0"/>
                <a:cs typeface="Tahoma" pitchFamily="34" charset="0"/>
              </a:rPr>
              <a:t>                                                                                                                                  Директор предприятия</a:t>
            </a:r>
            <a:br>
              <a:rPr lang="ru-RU" sz="1200" dirty="0" smtClean="0">
                <a:latin typeface="Tahoma" pitchFamily="34" charset="0"/>
                <a:cs typeface="Tahoma" pitchFamily="34" charset="0"/>
              </a:rPr>
            </a:br>
            <a:r>
              <a:rPr lang="ru-RU" sz="1200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ru-RU" sz="1200" dirty="0" smtClean="0">
                <a:latin typeface="Tahoma" pitchFamily="34" charset="0"/>
                <a:cs typeface="Tahoma" pitchFamily="34" charset="0"/>
              </a:rPr>
            </a:br>
            <a:r>
              <a:rPr lang="ru-RU" sz="1200" dirty="0" smtClean="0">
                <a:latin typeface="Tahoma" pitchFamily="34" charset="0"/>
                <a:cs typeface="Tahoma" pitchFamily="34" charset="0"/>
              </a:rPr>
              <a:t>                                                                                                                                  "__" ___________ 20 __ г.</a:t>
            </a:r>
            <a:r>
              <a:rPr lang="ru-RU" sz="1600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ru-RU" sz="1600" dirty="0" smtClean="0">
                <a:latin typeface="Tahoma" pitchFamily="34" charset="0"/>
                <a:cs typeface="Tahoma" pitchFamily="34" charset="0"/>
              </a:rPr>
            </a:br>
            <a:r>
              <a:rPr lang="ru-RU" sz="1600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ru-RU" sz="1600" dirty="0" smtClean="0">
                <a:latin typeface="Tahoma" pitchFamily="34" charset="0"/>
                <a:cs typeface="Tahoma" pitchFamily="34" charset="0"/>
              </a:rPr>
            </a:br>
            <a:r>
              <a:rPr lang="ru-RU" sz="1600" b="1" dirty="0" smtClean="0"/>
              <a:t>                                                                         </a:t>
            </a:r>
            <a:br>
              <a:rPr lang="ru-RU" sz="1600" b="1" dirty="0" smtClean="0"/>
            </a:br>
            <a:r>
              <a:rPr lang="ru-RU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                             </a:t>
            </a:r>
            <a:r>
              <a:rPr lang="ru-RU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План-график</a:t>
            </a:r>
            <a:br>
              <a:rPr lang="ru-RU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по контролю воздуха рабочей зоны </a:t>
            </a:r>
            <a:br>
              <a:rPr lang="ru-RU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и физических факторов на рабочих местах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8264439"/>
              </p:ext>
            </p:extLst>
          </p:nvPr>
        </p:nvGraphicFramePr>
        <p:xfrm>
          <a:off x="179512" y="2564903"/>
          <a:ext cx="8784976" cy="3672409"/>
        </p:xfrm>
        <a:graphic>
          <a:graphicData uri="http://schemas.openxmlformats.org/drawingml/2006/table">
            <a:tbl>
              <a:tblPr/>
              <a:tblGrid>
                <a:gridCol w="702850"/>
                <a:gridCol w="967021"/>
                <a:gridCol w="943841"/>
                <a:gridCol w="1290723"/>
                <a:gridCol w="976108"/>
                <a:gridCol w="1072913"/>
                <a:gridCol w="879304"/>
                <a:gridCol w="1016111"/>
                <a:gridCol w="936105"/>
              </a:tblGrid>
              <a:tr h="17502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Наименование цеха, участка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профессия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Технологическое оборудование, техпроцесс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Применяемые материалы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Производственные факторы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Класс опасности вредных веществ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Количество точек (рабочих мест)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Периодичность контроля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Сроки проведения исследования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805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805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805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805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51520" y="6309320"/>
            <a:ext cx="11737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Исполнитель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618" name="Picture 2" descr="C:\Users\osos\Desktop\Фото лаб.jpg"/>
          <p:cNvPicPr>
            <a:picLocks noChangeAspect="1" noChangeArrowheads="1"/>
          </p:cNvPicPr>
          <p:nvPr/>
        </p:nvPicPr>
        <p:blipFill rotWithShape="1">
          <a:blip r:embed="rId2" cstate="print"/>
          <a:srcRect t="28052" b="1818"/>
          <a:stretch/>
        </p:blipFill>
        <p:spPr bwMode="auto">
          <a:xfrm>
            <a:off x="2285984" y="476672"/>
            <a:ext cx="4143404" cy="59686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Номер слайда 1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7B9D54B2-63F1-4278-AFB9-216F80442753}" type="slidenum">
              <a:rPr lang="ru-RU" altLang="ru-RU"/>
              <a:pPr>
                <a:defRPr/>
              </a:pPr>
              <a:t>17</a:t>
            </a:fld>
            <a:endParaRPr lang="ru-RU" altLang="ru-RU"/>
          </a:p>
        </p:txBody>
      </p:sp>
      <p:sp>
        <p:nvSpPr>
          <p:cNvPr id="33795" name="Прямоугольник 2"/>
          <p:cNvSpPr>
            <a:spLocks noChangeArrowheads="1"/>
          </p:cNvSpPr>
          <p:nvPr/>
        </p:nvSpPr>
        <p:spPr bwMode="auto">
          <a:xfrm>
            <a:off x="395288" y="404664"/>
            <a:ext cx="8424862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ru-RU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ru-RU" dirty="0">
                <a:latin typeface="Tahoma" pitchFamily="34" charset="0"/>
                <a:ea typeface="Tahoma" pitchFamily="34" charset="0"/>
                <a:cs typeface="Tahoma" pitchFamily="34" charset="0"/>
              </a:rPr>
              <a:t>	Постановлением Совета Министров Республики Беларусь от 30 декабря 2020 г. № 777 утверждена Государственная программа «Рынок труда и содействие занятости» на 2021–2025 годы (далее – Государственная программа). </a:t>
            </a:r>
          </a:p>
          <a:p>
            <a:pPr algn="just"/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</a:p>
          <a:p>
            <a:pPr algn="just"/>
            <a:r>
              <a:rPr lang="ru-RU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Государственная программа направлена на реализацию государственной политики в области улучшение условий и охраны труда (задача 4).  В целях выполнения задачи 4 предусматривается </a:t>
            </a:r>
            <a:r>
              <a:rPr lang="ru-RU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разработка мероприятий, направленных на улучшение условий труда работающих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в том числе снижение воздействия вредных (или) опасных производственных факторов (</a:t>
            </a:r>
            <a:r>
              <a:rPr lang="ru-RU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повышенного уровня шума, вибрации, повышенных концентраций вредных химических веществ в воздухе рабочей зоны), 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на основе анализа результатов аттестации рабочих мест по условиям труда. </a:t>
            </a:r>
          </a:p>
          <a:p>
            <a:pPr algn="just">
              <a:buFont typeface="Arial" charset="0"/>
              <a:buChar char="•"/>
            </a:pPr>
            <a:endParaRPr lang="ru-RU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ru-RU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Мониторинг производственной среды является неотъемлемой частью достижения стратегической для санитарно-эпидемиологической службы ЦУР № 3, 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посвященной обеспечению здорового образа жизни и содействия благополучия для всех в любом возрасте.</a:t>
            </a:r>
          </a:p>
          <a:p>
            <a:pPr algn="just">
              <a:buFont typeface="Arial" charset="0"/>
              <a:buChar char="•"/>
            </a:pPr>
            <a:endParaRPr lang="ru-RU" spc="-15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2865"/>
            <a:ext cx="9144000" cy="624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956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Лабораторный контроль </a:t>
            </a:r>
            <a:br>
              <a:rPr lang="ru-RU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факторов производственной среды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428736"/>
            <a:ext cx="4040188" cy="746139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Плановый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7544" y="2132856"/>
            <a:ext cx="4040188" cy="3960440"/>
          </a:xfrm>
        </p:spPr>
        <p:txBody>
          <a:bodyPr/>
          <a:lstStyle/>
          <a:p>
            <a:endParaRPr lang="ru-RU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мероприятия технического (технологического) характера</a:t>
            </a:r>
            <a:endParaRPr lang="ru-RU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dirty="0">
                <a:latin typeface="Tahoma" pitchFamily="34" charset="0"/>
                <a:ea typeface="Tahoma" pitchFamily="34" charset="0"/>
                <a:cs typeface="Tahoma" pitchFamily="34" charset="0"/>
              </a:rPr>
              <a:t>выборочные 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проверки</a:t>
            </a:r>
            <a:endParaRPr lang="ru-RU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ru-RU" dirty="0" smtClean="0"/>
              <a:t>                                                                                                                                                                                   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4008" y="1689391"/>
            <a:ext cx="4041775" cy="460387"/>
          </a:xfrm>
        </p:spPr>
        <p:txBody>
          <a:bodyPr>
            <a:normAutofit fontScale="25000" lnSpcReduction="20000"/>
          </a:bodyPr>
          <a:lstStyle/>
          <a:p>
            <a:endParaRPr lang="ru-RU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ru-RU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ru-RU" sz="96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ru-RU" sz="96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ru-RU" sz="96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ru-RU" sz="96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ru-RU" sz="96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ru-RU" sz="96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ru-RU" sz="96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ru-RU" sz="96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ru-RU" sz="96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ru-RU" sz="9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Внеплановый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499992" y="2132855"/>
            <a:ext cx="4041775" cy="4249139"/>
          </a:xfrm>
        </p:spPr>
        <p:txBody>
          <a:bodyPr>
            <a:normAutofit fontScale="92500" lnSpcReduction="10000"/>
          </a:bodyPr>
          <a:lstStyle/>
          <a:p>
            <a:endParaRPr lang="ru-RU" sz="2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рассмотрение </a:t>
            </a:r>
            <a:r>
              <a:rPr lang="ru-RU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обращений</a:t>
            </a:r>
          </a:p>
          <a:p>
            <a:r>
              <a:rPr lang="ru-RU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оформление санитарно-гигиенических характеристик условий труда и расследование случаев профессиональных заболеваний </a:t>
            </a:r>
          </a:p>
          <a:p>
            <a:r>
              <a:rPr lang="ru-RU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внеплановые </a:t>
            </a:r>
            <a:r>
              <a:rPr lang="ru-RU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проверки     </a:t>
            </a:r>
            <a:endParaRPr lang="ru-RU" sz="2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44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4"/>
          <p:cNvSpPr>
            <a:spLocks noGrp="1"/>
          </p:cNvSpPr>
          <p:nvPr>
            <p:ph type="title" idx="4294967295"/>
          </p:nvPr>
        </p:nvSpPr>
        <p:spPr>
          <a:xfrm>
            <a:off x="395536" y="0"/>
            <a:ext cx="8496944" cy="1628800"/>
          </a:xfrm>
        </p:spPr>
        <p:txBody>
          <a:bodyPr/>
          <a:lstStyle/>
          <a:p>
            <a:pPr eaLnBrk="1" hangingPunct="1"/>
            <a:r>
              <a:rPr lang="ru-RU" altLang="ru-RU" sz="2400" b="1" dirty="0" smtClean="0">
                <a:latin typeface="Tahoma" pitchFamily="34" charset="0"/>
                <a:cs typeface="Tahoma" pitchFamily="34" charset="0"/>
              </a:rPr>
              <a:t>Нормативно-правовые документы, устанавливающие требования к организации лабораторного контроля:</a:t>
            </a:r>
            <a:endParaRPr lang="ru-RU" altLang="ru-RU" sz="24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195" name="Прямоугольник 3"/>
          <p:cNvSpPr>
            <a:spLocks noChangeArrowheads="1"/>
          </p:cNvSpPr>
          <p:nvPr/>
        </p:nvSpPr>
        <p:spPr bwMode="auto">
          <a:xfrm>
            <a:off x="224585" y="1556792"/>
            <a:ext cx="8713788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ru-RU" altLang="ru-RU" sz="2000" dirty="0">
                <a:latin typeface="Tahoma" pitchFamily="34" charset="0"/>
                <a:cs typeface="Tahoma" pitchFamily="34" charset="0"/>
              </a:rPr>
              <a:t> </a:t>
            </a:r>
            <a:r>
              <a:rPr lang="ru-RU" sz="2200" dirty="0">
                <a:latin typeface="Tahoma" pitchFamily="34" charset="0"/>
                <a:cs typeface="Tahoma" pitchFamily="34" charset="0"/>
              </a:rPr>
              <a:t>Общие санитарно-эпидемиологические требования к содержанию и эксплуатации капитальных строений (зданий, сооружений), изолированных помещений и иных объектов, принадлежащих субъектам хозяйствования,</a:t>
            </a:r>
            <a:r>
              <a:rPr lang="ru-RU" altLang="ru-RU" sz="2200" dirty="0">
                <a:latin typeface="Tahoma" pitchFamily="34" charset="0"/>
                <a:cs typeface="Tahoma" pitchFamily="34" charset="0"/>
              </a:rPr>
              <a:t> утвержденные </a:t>
            </a:r>
            <a:r>
              <a:rPr lang="ru-RU" altLang="ru-RU" sz="2200" b="1" dirty="0">
                <a:latin typeface="Tahoma" pitchFamily="34" charset="0"/>
                <a:cs typeface="Tahoma" pitchFamily="34" charset="0"/>
              </a:rPr>
              <a:t>Декретом Президента Республики Беларусь от 23.11.2017 № </a:t>
            </a:r>
            <a:r>
              <a:rPr lang="ru-RU" altLang="ru-RU" sz="2200" b="1" dirty="0" smtClean="0">
                <a:latin typeface="Tahoma" pitchFamily="34" charset="0"/>
                <a:cs typeface="Tahoma" pitchFamily="34" charset="0"/>
              </a:rPr>
              <a:t>7;</a:t>
            </a:r>
            <a:endParaRPr lang="ru-RU" altLang="ru-RU" sz="2200" b="1" dirty="0">
              <a:latin typeface="Tahoma" pitchFamily="34" charset="0"/>
              <a:cs typeface="Tahoma" pitchFamily="34" charset="0"/>
            </a:endParaRPr>
          </a:p>
          <a:p>
            <a:pPr algn="just">
              <a:buFont typeface="Arial" charset="0"/>
              <a:buChar char="•"/>
            </a:pPr>
            <a:r>
              <a:rPr lang="ru-RU" altLang="ru-RU" sz="2200" spc="-20" dirty="0" smtClean="0">
                <a:latin typeface="Tahoma" pitchFamily="34" charset="0"/>
                <a:cs typeface="Tahoma" pitchFamily="34" charset="0"/>
              </a:rPr>
              <a:t>Специфические санитарно</a:t>
            </a:r>
            <a:r>
              <a:rPr lang="ru-RU" altLang="ru-RU" sz="2200" spc="-20" dirty="0">
                <a:latin typeface="Tahoma" pitchFamily="34" charset="0"/>
                <a:cs typeface="Tahoma" pitchFamily="34" charset="0"/>
              </a:rPr>
              <a:t>-</a:t>
            </a:r>
            <a:r>
              <a:rPr lang="ru-RU" altLang="ru-RU" sz="2200" spc="-20" dirty="0" smtClean="0">
                <a:latin typeface="Tahoma" pitchFamily="34" charset="0"/>
                <a:cs typeface="Tahoma" pitchFamily="34" charset="0"/>
              </a:rPr>
              <a:t>эпидемиологические требования к условиям труда работающих,</a:t>
            </a:r>
            <a:r>
              <a:rPr lang="ru-RU" altLang="ru-RU" sz="2200" b="1" spc="-2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altLang="ru-RU" sz="2200" spc="-20" dirty="0" smtClean="0">
                <a:latin typeface="Tahoma" pitchFamily="34" charset="0"/>
                <a:cs typeface="Tahoma" pitchFamily="34" charset="0"/>
              </a:rPr>
              <a:t>утвержденные </a:t>
            </a:r>
            <a:r>
              <a:rPr lang="ru-RU" altLang="ru-RU" sz="2200" b="1" spc="-20" dirty="0" smtClean="0">
                <a:latin typeface="Tahoma" pitchFamily="34" charset="0"/>
                <a:cs typeface="Tahoma" pitchFamily="34" charset="0"/>
              </a:rPr>
              <a:t>Постановлением Совета Министров Республики Беларусь 01.02.2020 № 66;</a:t>
            </a:r>
            <a:endParaRPr lang="ru-RU" altLang="ru-RU" sz="2200" b="1" spc="-20" dirty="0">
              <a:latin typeface="Tahoma" pitchFamily="34" charset="0"/>
              <a:cs typeface="Tahoma" pitchFamily="34" charset="0"/>
            </a:endParaRPr>
          </a:p>
          <a:p>
            <a:pPr algn="just">
              <a:buFont typeface="Arial" charset="0"/>
              <a:buChar char="•"/>
            </a:pPr>
            <a:r>
              <a:rPr lang="ru-RU" altLang="ru-RU" sz="2200" dirty="0" smtClean="0">
                <a:latin typeface="Tahoma" pitchFamily="34" charset="0"/>
                <a:cs typeface="Tahoma" pitchFamily="34" charset="0"/>
              </a:rPr>
              <a:t> Санитарные </a:t>
            </a:r>
            <a:r>
              <a:rPr lang="ru-RU" altLang="ru-RU" sz="2200" dirty="0">
                <a:latin typeface="Tahoma" pitchFamily="34" charset="0"/>
                <a:cs typeface="Tahoma" pitchFamily="34" charset="0"/>
              </a:rPr>
              <a:t>нормы и правила «Санитарно-эпидемиологические требования к условиям труда работающих, </a:t>
            </a:r>
            <a:r>
              <a:rPr lang="ru-RU" altLang="ru-RU" sz="2200" dirty="0" smtClean="0">
                <a:latin typeface="Tahoma" pitchFamily="34" charset="0"/>
                <a:cs typeface="Tahoma" pitchFamily="34" charset="0"/>
              </a:rPr>
              <a:t>содержанию </a:t>
            </a:r>
            <a:r>
              <a:rPr lang="ru-RU" altLang="ru-RU" sz="2200" dirty="0">
                <a:latin typeface="Tahoma" pitchFamily="34" charset="0"/>
                <a:cs typeface="Tahoma" pitchFamily="34" charset="0"/>
              </a:rPr>
              <a:t>и эксплуатации производственных объектов</a:t>
            </a:r>
            <a:r>
              <a:rPr lang="ru-RU" altLang="ru-RU" sz="2200" dirty="0" smtClean="0">
                <a:latin typeface="Tahoma" pitchFamily="34" charset="0"/>
                <a:cs typeface="Tahoma" pitchFamily="34" charset="0"/>
              </a:rPr>
              <a:t>»,</a:t>
            </a:r>
            <a:r>
              <a:rPr lang="ru-RU" altLang="ru-RU" sz="2200" b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altLang="ru-RU" sz="2200" b="1" dirty="0">
                <a:latin typeface="Tahoma" pitchFamily="34" charset="0"/>
                <a:cs typeface="Tahoma" pitchFamily="34" charset="0"/>
              </a:rPr>
              <a:t>утвержденные постановлением Министерством здравоохранения Республики Беларусь от </a:t>
            </a:r>
            <a:r>
              <a:rPr lang="ru-RU" altLang="ru-RU" sz="2200" b="1" dirty="0" smtClean="0">
                <a:latin typeface="Tahoma" pitchFamily="34" charset="0"/>
                <a:cs typeface="Tahoma" pitchFamily="34" charset="0"/>
              </a:rPr>
              <a:t>19.07.2023 </a:t>
            </a:r>
            <a:r>
              <a:rPr lang="ru-RU" altLang="ru-RU" sz="2200" b="1" dirty="0">
                <a:latin typeface="Tahoma" pitchFamily="34" charset="0"/>
                <a:cs typeface="Tahoma" pitchFamily="34" charset="0"/>
              </a:rPr>
              <a:t>№ </a:t>
            </a:r>
            <a:r>
              <a:rPr lang="ru-RU" altLang="ru-RU" sz="2200" b="1" dirty="0" smtClean="0">
                <a:latin typeface="Tahoma" pitchFamily="34" charset="0"/>
                <a:cs typeface="Tahoma" pitchFamily="34" charset="0"/>
              </a:rPr>
              <a:t>114;</a:t>
            </a:r>
            <a:endParaRPr lang="ru-RU" altLang="ru-RU" sz="22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Номер слайда 1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DBAB09AB-582C-40D1-B3F4-CEA7C03781A0}" type="slidenum">
              <a:rPr lang="ru-RU" altLang="ru-RU"/>
              <a:pPr>
                <a:defRPr/>
              </a:pPr>
              <a:t>4</a:t>
            </a:fld>
            <a:endParaRPr lang="ru-RU" altLang="ru-RU"/>
          </a:p>
        </p:txBody>
      </p:sp>
      <p:sp>
        <p:nvSpPr>
          <p:cNvPr id="9219" name="Прямоугольник 2"/>
          <p:cNvSpPr>
            <a:spLocks noChangeArrowheads="1"/>
          </p:cNvSpPr>
          <p:nvPr/>
        </p:nvSpPr>
        <p:spPr bwMode="auto">
          <a:xfrm>
            <a:off x="327308" y="620688"/>
            <a:ext cx="8352928" cy="420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charset="0"/>
              <a:buChar char="•"/>
            </a:pPr>
            <a:r>
              <a:rPr lang="ru-RU" sz="2500" dirty="0" smtClean="0">
                <a:latin typeface="Tahoma" pitchFamily="34" charset="0"/>
                <a:cs typeface="Tahoma" pitchFamily="34" charset="0"/>
              </a:rPr>
              <a:t>ПОСТАНОВЛЕНИЕ </a:t>
            </a:r>
            <a:r>
              <a:rPr lang="ru-RU" sz="2500" dirty="0">
                <a:latin typeface="Tahoma" pitchFamily="34" charset="0"/>
                <a:cs typeface="Tahoma" pitchFamily="34" charset="0"/>
              </a:rPr>
              <a:t>СОВЕТА МИНИСТРОВ РЕСПУБЛИКИ </a:t>
            </a:r>
            <a:r>
              <a:rPr lang="ru-RU" sz="2500" dirty="0" smtClean="0">
                <a:latin typeface="Tahoma" pitchFamily="34" charset="0"/>
                <a:cs typeface="Tahoma" pitchFamily="34" charset="0"/>
              </a:rPr>
              <a:t>БЕЛАРУСЬ от 25 </a:t>
            </a:r>
            <a:r>
              <a:rPr lang="ru-RU" sz="2500" dirty="0">
                <a:latin typeface="Tahoma" pitchFamily="34" charset="0"/>
                <a:cs typeface="Tahoma" pitchFamily="34" charset="0"/>
              </a:rPr>
              <a:t>января 2021 г. № </a:t>
            </a:r>
            <a:r>
              <a:rPr lang="ru-RU" sz="2500" dirty="0" smtClean="0">
                <a:latin typeface="Tahoma" pitchFamily="34" charset="0"/>
                <a:cs typeface="Tahoma" pitchFamily="34" charset="0"/>
              </a:rPr>
              <a:t>37 </a:t>
            </a:r>
          </a:p>
          <a:p>
            <a:r>
              <a:rPr lang="ru-RU" sz="2500" dirty="0" smtClean="0">
                <a:latin typeface="Tahoma" pitchFamily="34" charset="0"/>
                <a:cs typeface="Tahoma" pitchFamily="34" charset="0"/>
              </a:rPr>
              <a:t>«</a:t>
            </a:r>
            <a:r>
              <a:rPr lang="ru-RU" sz="2500" b="1" dirty="0" smtClean="0">
                <a:latin typeface="Tahoma" pitchFamily="34" charset="0"/>
                <a:cs typeface="Tahoma" pitchFamily="34" charset="0"/>
              </a:rPr>
              <a:t>Об </a:t>
            </a:r>
            <a:r>
              <a:rPr lang="ru-RU" sz="2500" b="1" dirty="0">
                <a:latin typeface="Tahoma" pitchFamily="34" charset="0"/>
                <a:cs typeface="Tahoma" pitchFamily="34" charset="0"/>
              </a:rPr>
              <a:t>утверждении гигиенических нормативов</a:t>
            </a:r>
            <a:r>
              <a:rPr lang="ru-RU" sz="2500" dirty="0" smtClean="0">
                <a:latin typeface="Tahoma" pitchFamily="34" charset="0"/>
                <a:cs typeface="Tahoma" pitchFamily="34" charset="0"/>
              </a:rPr>
              <a:t>»</a:t>
            </a:r>
          </a:p>
          <a:p>
            <a:pPr>
              <a:buFont typeface="Arial" charset="0"/>
              <a:buChar char="•"/>
            </a:pPr>
            <a:endParaRPr lang="ru-RU" sz="2400" dirty="0">
              <a:latin typeface="Tahoma" pitchFamily="34" charset="0"/>
              <a:cs typeface="Tahoma" pitchFamily="34" charset="0"/>
            </a:endParaRPr>
          </a:p>
          <a:p>
            <a:pPr>
              <a:buFont typeface="Arial" charset="0"/>
              <a:buChar char="•"/>
            </a:pPr>
            <a:r>
              <a:rPr lang="ru-RU" sz="2400" dirty="0" smtClean="0">
                <a:latin typeface="Tahoma" pitchFamily="34" charset="0"/>
                <a:cs typeface="Tahoma" pitchFamily="34" charset="0"/>
              </a:rPr>
              <a:t>Санитарные </a:t>
            </a:r>
            <a:r>
              <a:rPr lang="ru-RU" sz="2400" dirty="0">
                <a:latin typeface="Tahoma" pitchFamily="34" charset="0"/>
                <a:cs typeface="Tahoma" pitchFamily="34" charset="0"/>
              </a:rPr>
              <a:t>правила 1.1.8-24-2003 «</a:t>
            </a:r>
            <a:r>
              <a:rPr lang="ru-RU" sz="2400" b="1" dirty="0">
                <a:latin typeface="Tahoma" pitchFamily="34" charset="0"/>
                <a:cs typeface="Tahoma" pitchFamily="34" charset="0"/>
              </a:rPr>
              <a:t>Организация и проведение производственного контроля </a:t>
            </a:r>
            <a:r>
              <a:rPr lang="ru-RU" sz="2400" dirty="0">
                <a:latin typeface="Tahoma" pitchFamily="34" charset="0"/>
                <a:cs typeface="Tahoma" pitchFamily="34" charset="0"/>
              </a:rPr>
              <a:t>за соблюдением санитарных правил и выполнением санитарно-противоэпидемических и профилактических мероприятий», утвержденные постановлением Главного государственного санитарного врача Республики Беларусь от 22.12.2003 № </a:t>
            </a:r>
            <a:r>
              <a:rPr lang="ru-RU" sz="2400" dirty="0" smtClean="0">
                <a:latin typeface="Tahoma" pitchFamily="34" charset="0"/>
                <a:cs typeface="Tahoma" pitchFamily="34" charset="0"/>
              </a:rPr>
              <a:t>183.</a:t>
            </a:r>
            <a:endParaRPr lang="ru-RU" sz="24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Содержимое 2"/>
          <p:cNvSpPr>
            <a:spLocks noGrp="1"/>
          </p:cNvSpPr>
          <p:nvPr>
            <p:ph idx="1"/>
          </p:nvPr>
        </p:nvSpPr>
        <p:spPr>
          <a:xfrm>
            <a:off x="251520" y="476672"/>
            <a:ext cx="8568952" cy="6048672"/>
          </a:xfrm>
        </p:spPr>
        <p:txBody>
          <a:bodyPr>
            <a:noAutofit/>
          </a:bodyPr>
          <a:lstStyle/>
          <a:p>
            <a:pPr marL="0" algn="ctr">
              <a:buNone/>
            </a:pPr>
            <a:r>
              <a:rPr lang="ru-RU" sz="2000" b="1" dirty="0" smtClean="0">
                <a:latin typeface="Tahoma" pitchFamily="34" charset="0"/>
                <a:cs typeface="Tahoma" pitchFamily="34" charset="0"/>
              </a:rPr>
              <a:t>Инструкция 2.2.10-13-86-2005 «Организация взаимодействия промышленных санитарных лабораторий с органами и учреждениями государственного санитарного надзора», утверждена Постановлением Главного государственного санитарного врача </a:t>
            </a:r>
            <a:r>
              <a:rPr lang="ru-RU" altLang="ru-RU" sz="2000" b="1" dirty="0" smtClean="0">
                <a:latin typeface="Tahoma" pitchFamily="34" charset="0"/>
                <a:cs typeface="Tahoma" pitchFamily="34" charset="0"/>
              </a:rPr>
              <a:t>РБ от 22.12.2005 № 248</a:t>
            </a:r>
          </a:p>
          <a:p>
            <a:pPr marL="0" algn="ctr">
              <a:buNone/>
            </a:pPr>
            <a:endParaRPr lang="ru-RU" altLang="ru-RU" sz="2000" b="1" dirty="0" smtClean="0">
              <a:latin typeface="Tahoma" pitchFamily="34" charset="0"/>
              <a:cs typeface="Tahoma" pitchFamily="34" charset="0"/>
            </a:endParaRPr>
          </a:p>
          <a:p>
            <a:pPr marL="0" algn="just"/>
            <a:r>
              <a:rPr lang="ru-RU" altLang="ru-RU" sz="2400" dirty="0" smtClean="0">
                <a:latin typeface="Tahoma" pitchFamily="34" charset="0"/>
                <a:cs typeface="Tahoma" pitchFamily="34" charset="0"/>
              </a:rPr>
              <a:t>Администрация организации несет ответственность за организацию своевременного и полного контроля за параметрами факторов условий труда в соответствии с действующими нормативными правовыми актами.</a:t>
            </a:r>
          </a:p>
          <a:p>
            <a:pPr marL="0" algn="just"/>
            <a:endParaRPr lang="ru-RU" altLang="ru-RU" sz="2400" dirty="0" smtClean="0">
              <a:latin typeface="Tahoma" pitchFamily="34" charset="0"/>
              <a:cs typeface="Tahoma" pitchFamily="34" charset="0"/>
            </a:endParaRPr>
          </a:p>
          <a:p>
            <a:pPr marL="0" algn="just"/>
            <a:r>
              <a:rPr lang="ru-RU" altLang="ru-RU" sz="2400" dirty="0" smtClean="0">
                <a:latin typeface="Tahoma" pitchFamily="34" charset="0"/>
                <a:cs typeface="Tahoma" pitchFamily="34" charset="0"/>
              </a:rPr>
              <a:t>Информация по результатам выполненных  лабораторных исследований и измерений руководителем </a:t>
            </a:r>
            <a:r>
              <a:rPr lang="ru-RU" altLang="ru-RU" sz="2400" dirty="0" err="1" smtClean="0">
                <a:latin typeface="Tahoma" pitchFamily="34" charset="0"/>
                <a:cs typeface="Tahoma" pitchFamily="34" charset="0"/>
              </a:rPr>
              <a:t>промсанлаборатории</a:t>
            </a:r>
            <a:r>
              <a:rPr lang="ru-RU" altLang="ru-RU" sz="2400" dirty="0" smtClean="0">
                <a:latin typeface="Tahoma" pitchFamily="34" charset="0"/>
                <a:cs typeface="Tahoma" pitchFamily="34" charset="0"/>
              </a:rPr>
              <a:t> ежеквартально, не позднее 30 числа следующего за кварталом месяца, представляется в территориальные органы и учреждения </a:t>
            </a:r>
            <a:r>
              <a:rPr lang="ru-RU" altLang="ru-RU" sz="2400" dirty="0" err="1" smtClean="0">
                <a:latin typeface="Tahoma" pitchFamily="34" charset="0"/>
                <a:cs typeface="Tahoma" pitchFamily="34" charset="0"/>
              </a:rPr>
              <a:t>госсаннадзора</a:t>
            </a:r>
            <a:r>
              <a:rPr lang="ru-RU" altLang="ru-RU" sz="2400" dirty="0" smtClean="0">
                <a:latin typeface="Tahoma" pitchFamily="34" charset="0"/>
                <a:cs typeface="Tahom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Прямоугольник 3"/>
          <p:cNvSpPr>
            <a:spLocks noChangeArrowheads="1"/>
          </p:cNvSpPr>
          <p:nvPr/>
        </p:nvSpPr>
        <p:spPr bwMode="auto">
          <a:xfrm>
            <a:off x="683568" y="476672"/>
            <a:ext cx="8064896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ahoma" pitchFamily="34" charset="0"/>
                <a:cs typeface="Tahoma" pitchFamily="34" charset="0"/>
              </a:rPr>
              <a:t>Общие санитарно-эпидемиологические требования к содержанию и эксплуатации капитальных строений (зданий, сооружений), изолированных помещений и иных объектов, принадлежащих субъектам хозяйствования,</a:t>
            </a:r>
            <a:r>
              <a:rPr lang="ru-RU" altLang="ru-RU" sz="2400" b="1" dirty="0" smtClean="0">
                <a:latin typeface="Tahoma" pitchFamily="34" charset="0"/>
                <a:cs typeface="Tahoma" pitchFamily="34" charset="0"/>
              </a:rPr>
              <a:t> утвержденные Декретом Президента Республики Беларусь </a:t>
            </a:r>
          </a:p>
          <a:p>
            <a:pPr algn="ctr"/>
            <a:r>
              <a:rPr lang="ru-RU" altLang="ru-RU" sz="2400" b="1" dirty="0" smtClean="0">
                <a:latin typeface="Tahoma" pitchFamily="34" charset="0"/>
                <a:cs typeface="Tahoma" pitchFamily="34" charset="0"/>
              </a:rPr>
              <a:t>от 23.11.2017 № 7</a:t>
            </a:r>
          </a:p>
          <a:p>
            <a:pPr algn="just"/>
            <a:endParaRPr lang="ru-RU" altLang="ru-RU" sz="2400" b="1" dirty="0" smtClean="0">
              <a:latin typeface="Tahoma" pitchFamily="34" charset="0"/>
              <a:cs typeface="Tahoma" pitchFamily="34" charset="0"/>
            </a:endParaRPr>
          </a:p>
          <a:p>
            <a:pPr algn="just"/>
            <a:r>
              <a:rPr lang="ru-RU" altLang="ru-RU" sz="2400" b="1" dirty="0" smtClean="0">
                <a:latin typeface="Tahoma" pitchFamily="34" charset="0"/>
                <a:cs typeface="Tahoma" pitchFamily="34" charset="0"/>
              </a:rPr>
              <a:t>Пункт 18.</a:t>
            </a:r>
          </a:p>
          <a:p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При осуществлении трудового процесса должно быть обеспечено соблюдение гигиенических нормативов по параметрам факторов производственной среды.</a:t>
            </a:r>
            <a:endParaRPr lang="ru-RU" altLang="ru-RU" sz="28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Номер слайда 1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0D4DFDC8-8D1B-4C2D-A692-735428ACADD4}" type="slidenum">
              <a:rPr lang="ru-RU" altLang="ru-RU"/>
              <a:pPr>
                <a:defRPr/>
              </a:pPr>
              <a:t>7</a:t>
            </a:fld>
            <a:endParaRPr lang="ru-RU" altLang="ru-RU"/>
          </a:p>
        </p:txBody>
      </p:sp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179512" y="285365"/>
            <a:ext cx="8784976" cy="609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2">
              <a:schemeClr val="bg2">
                <a:alpha val="50000"/>
              </a:schemeClr>
            </a:prstShdw>
          </a:effectLst>
        </p:spPr>
        <p:txBody>
          <a:bodyPr wrap="square" anchor="ctr">
            <a:spAutoFit/>
          </a:bodyPr>
          <a:lstStyle/>
          <a:p>
            <a:pPr indent="450850" algn="ctr"/>
            <a:r>
              <a:rPr lang="ru-RU" sz="2100" b="1" dirty="0">
                <a:latin typeface="Tahoma" pitchFamily="34" charset="0"/>
                <a:cs typeface="Tahoma" pitchFamily="34" charset="0"/>
              </a:rPr>
              <a:t>Глава </a:t>
            </a:r>
            <a:r>
              <a:rPr lang="ru-RU" sz="2100" b="1" dirty="0" smtClean="0">
                <a:latin typeface="Tahoma" pitchFamily="34" charset="0"/>
                <a:cs typeface="Tahoma" pitchFamily="34" charset="0"/>
              </a:rPr>
              <a:t>7 Специфических санитарно-эпидемиологических требований к условиям труда работающих</a:t>
            </a:r>
            <a:endParaRPr lang="ru-RU" sz="2100" b="1" dirty="0">
              <a:latin typeface="Tahoma" pitchFamily="34" charset="0"/>
              <a:cs typeface="Tahoma" pitchFamily="34" charset="0"/>
            </a:endParaRPr>
          </a:p>
          <a:p>
            <a:pPr indent="450850" algn="ctr"/>
            <a:r>
              <a:rPr lang="ru-RU" sz="2100" b="1" dirty="0" smtClean="0">
                <a:latin typeface="Tahoma" pitchFamily="34" charset="0"/>
                <a:cs typeface="Tahoma" pitchFamily="34" charset="0"/>
              </a:rPr>
              <a:t>«Требования </a:t>
            </a:r>
            <a:r>
              <a:rPr lang="ru-RU" sz="2100" b="1" dirty="0">
                <a:latin typeface="Tahoma" pitchFamily="34" charset="0"/>
                <a:cs typeface="Tahoma" pitchFamily="34" charset="0"/>
              </a:rPr>
              <a:t>к организации </a:t>
            </a:r>
            <a:r>
              <a:rPr lang="ru-RU" sz="2100" b="1" dirty="0" smtClean="0">
                <a:latin typeface="Tahoma" pitchFamily="34" charset="0"/>
                <a:cs typeface="Tahoma" pitchFamily="34" charset="0"/>
              </a:rPr>
              <a:t>и проведению контроля производственных факторов, оценке и управлению профессиональным риском для обеспечения оптимальных и допустимых условий труда»</a:t>
            </a:r>
            <a:endParaRPr lang="ru-RU" sz="2100" b="1" dirty="0">
              <a:latin typeface="Tahoma" pitchFamily="34" charset="0"/>
              <a:cs typeface="Tahoma" pitchFamily="34" charset="0"/>
            </a:endParaRPr>
          </a:p>
          <a:p>
            <a:pPr indent="450850" algn="just">
              <a:buFontTx/>
              <a:buChar char="•"/>
            </a:pPr>
            <a:r>
              <a:rPr lang="ru-RU" sz="2200" dirty="0" smtClean="0">
                <a:latin typeface="Tahoma" pitchFamily="34" charset="0"/>
                <a:cs typeface="Tahoma" pitchFamily="34" charset="0"/>
              </a:rPr>
              <a:t>На объекте осуществляется производственный контроль, в том числе лабораторный за соблюдением специфических санитарно-эпидемиологических требований, гигиенических нормативов и выполнением санитарно-противоэпидемических, профилактических мероприятий, включая контроль производственных факторов на рабочих местах.</a:t>
            </a:r>
            <a:endParaRPr lang="ru-RU" sz="2200" dirty="0">
              <a:latin typeface="Tahoma" pitchFamily="34" charset="0"/>
              <a:cs typeface="Tahoma" pitchFamily="34" charset="0"/>
            </a:endParaRPr>
          </a:p>
          <a:p>
            <a:pPr indent="450850" algn="just">
              <a:buFontTx/>
              <a:buChar char="•"/>
            </a:pPr>
            <a:r>
              <a:rPr lang="ru-RU" sz="2200" dirty="0">
                <a:latin typeface="Tahoma" pitchFamily="34" charset="0"/>
                <a:cs typeface="Tahoma" pitchFamily="34" charset="0"/>
              </a:rPr>
              <a:t>Перечень производственных </a:t>
            </a:r>
            <a:r>
              <a:rPr lang="ru-RU" sz="2200" dirty="0" smtClean="0">
                <a:latin typeface="Tahoma" pitchFamily="34" charset="0"/>
                <a:cs typeface="Tahoma" pitchFamily="34" charset="0"/>
              </a:rPr>
              <a:t>факторов с указанием периодичности их контроля на рабочих местах ежегодно разрабатывается и утверждается работодателем в соответствии с требованиями настоящих специфических санитарно- эпидемиологических требований, а также с учетом специфики деятельности объекта.</a:t>
            </a:r>
            <a:endParaRPr lang="ru-RU" sz="22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Номер слайда 1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C19C568A-3715-4E67-A8C0-213D6D2BCC6F}" type="slidenum">
              <a:rPr lang="ru-RU" altLang="ru-RU"/>
              <a:pPr>
                <a:defRPr/>
              </a:pPr>
              <a:t>8</a:t>
            </a:fld>
            <a:endParaRPr lang="ru-RU" altLang="ru-RU"/>
          </a:p>
        </p:txBody>
      </p:sp>
      <p:sp>
        <p:nvSpPr>
          <p:cNvPr id="12291" name="Rectangle 1"/>
          <p:cNvSpPr>
            <a:spLocks noChangeArrowheads="1"/>
          </p:cNvSpPr>
          <p:nvPr/>
        </p:nvSpPr>
        <p:spPr bwMode="auto">
          <a:xfrm>
            <a:off x="179387" y="836712"/>
            <a:ext cx="8785225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2">
              <a:schemeClr val="bg2">
                <a:alpha val="50000"/>
              </a:schemeClr>
            </a:prstShdw>
          </a:effectLst>
        </p:spPr>
        <p:txBody>
          <a:bodyPr anchor="ctr">
            <a:spAutoFit/>
          </a:bodyPr>
          <a:lstStyle/>
          <a:p>
            <a:pPr indent="450850" algn="just"/>
            <a:r>
              <a:rPr lang="ru-RU" sz="2200" b="1" dirty="0" smtClean="0">
                <a:latin typeface="Tahoma" pitchFamily="34" charset="0"/>
                <a:cs typeface="Tahoma" pitchFamily="34" charset="0"/>
              </a:rPr>
              <a:t>Контроль за содержанием вредных веществ в воздухе рабочей зоны осуществляется:</a:t>
            </a:r>
          </a:p>
          <a:p>
            <a:pPr indent="450850" algn="just"/>
            <a:r>
              <a:rPr lang="ru-RU" sz="2200" dirty="0" smtClean="0">
                <a:latin typeface="Tahoma" pitchFamily="34" charset="0"/>
                <a:cs typeface="Tahoma" pitchFamily="34" charset="0"/>
              </a:rPr>
              <a:t> один раз в год – в случаях, когда интенсивность выделения в воздушную среду вредных веществ 3 и 4 классов опасности сохраняется на протяжении двух последних лет на уровне ПДК или ОБУВ и ниже их;</a:t>
            </a:r>
          </a:p>
          <a:p>
            <a:pPr indent="450850" algn="just"/>
            <a:r>
              <a:rPr lang="ru-RU" sz="2200" dirty="0" smtClean="0">
                <a:latin typeface="Tahoma" pitchFamily="34" charset="0"/>
                <a:cs typeface="Tahoma" pitchFamily="34" charset="0"/>
              </a:rPr>
              <a:t>один раз в полугодие – при стойкой регистрации в воздухе рабочей зоны вредных веществ 1 и 2 классов опасности на уровне ПДК или ОБУВ и ниже их на протяжении двух последних лет;</a:t>
            </a:r>
          </a:p>
          <a:p>
            <a:pPr indent="450850" algn="just"/>
            <a:r>
              <a:rPr lang="ru-RU" sz="2200" dirty="0" smtClean="0">
                <a:latin typeface="Tahoma" pitchFamily="34" charset="0"/>
                <a:cs typeface="Tahoma" pitchFamily="34" charset="0"/>
              </a:rPr>
              <a:t>один раз в квартал – в случае имеющихся превышений ПДК или ОБУВ в воздухе рабочей зоны вредных веществ 1 и 2 классов опасности в предшествующем году, а также в первые два года проведения контроля производственных факторов.</a:t>
            </a:r>
          </a:p>
          <a:p>
            <a:pPr indent="450850" algn="just"/>
            <a:r>
              <a:rPr lang="ru-RU" sz="2200" b="1" u="sng" dirty="0" smtClean="0">
                <a:latin typeface="Tahoma" pitchFamily="34" charset="0"/>
                <a:cs typeface="Tahoma" pitchFamily="34" charset="0"/>
              </a:rPr>
              <a:t>Контроль параметров микроклимата </a:t>
            </a:r>
            <a:r>
              <a:rPr lang="ru-RU" sz="2200" u="sng" dirty="0" smtClean="0">
                <a:latin typeface="Tahoma" pitchFamily="34" charset="0"/>
                <a:cs typeface="Tahoma" pitchFamily="34" charset="0"/>
              </a:rPr>
              <a:t>осуществляется два раза в год (в холодный и теплый период года)</a:t>
            </a:r>
            <a:endParaRPr lang="ru-RU" sz="2200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Номер слайда 1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C19C568A-3715-4E67-A8C0-213D6D2BCC6F}" type="slidenum">
              <a:rPr lang="ru-RU" altLang="ru-RU"/>
              <a:pPr>
                <a:defRPr/>
              </a:pPr>
              <a:t>9</a:t>
            </a:fld>
            <a:endParaRPr lang="ru-RU" altLang="ru-RU"/>
          </a:p>
        </p:txBody>
      </p:sp>
      <p:sp>
        <p:nvSpPr>
          <p:cNvPr id="12291" name="Rectangle 1"/>
          <p:cNvSpPr>
            <a:spLocks noChangeArrowheads="1"/>
          </p:cNvSpPr>
          <p:nvPr/>
        </p:nvSpPr>
        <p:spPr bwMode="auto">
          <a:xfrm>
            <a:off x="179388" y="420223"/>
            <a:ext cx="8785225" cy="5863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2">
              <a:schemeClr val="bg2">
                <a:alpha val="50000"/>
              </a:schemeClr>
            </a:prstShdw>
          </a:effectLst>
        </p:spPr>
        <p:txBody>
          <a:bodyPr wrap="square" anchor="ctr">
            <a:spAutoFit/>
          </a:bodyPr>
          <a:lstStyle/>
          <a:p>
            <a:pPr indent="450850" algn="just">
              <a:buFontTx/>
              <a:buChar char="•"/>
              <a:tabLst>
                <a:tab pos="738188" algn="l"/>
              </a:tabLst>
            </a:pPr>
            <a:r>
              <a:rPr lang="ru-RU" sz="2500" dirty="0" smtClean="0">
                <a:latin typeface="Tahoma" pitchFamily="34" charset="0"/>
                <a:cs typeface="Tahoma" pitchFamily="34" charset="0"/>
              </a:rPr>
              <a:t>Контроль </a:t>
            </a:r>
            <a:r>
              <a:rPr lang="ru-RU" sz="2500" dirty="0">
                <a:latin typeface="Tahoma" pitchFamily="34" charset="0"/>
                <a:cs typeface="Tahoma" pitchFamily="34" charset="0"/>
              </a:rPr>
              <a:t>показателей естественного и искусственного освещения</a:t>
            </a:r>
            <a:r>
              <a:rPr lang="ru-RU" sz="2500" dirty="0" smtClean="0">
                <a:latin typeface="Tahoma" pitchFamily="34" charset="0"/>
                <a:cs typeface="Tahoma" pitchFamily="34" charset="0"/>
              </a:rPr>
              <a:t>, </a:t>
            </a:r>
            <a:r>
              <a:rPr lang="ru-RU" sz="2500" dirty="0">
                <a:latin typeface="Tahoma" pitchFamily="34" charset="0"/>
                <a:cs typeface="Tahoma" pitchFamily="34" charset="0"/>
              </a:rPr>
              <a:t>уровней шума, вибрации (общей и локальной), инфразвука, ультразвука, неионизирующего, лазерного, </a:t>
            </a:r>
            <a:r>
              <a:rPr lang="ru-RU" sz="2500" dirty="0" smtClean="0">
                <a:latin typeface="Tahoma" pitchFamily="34" charset="0"/>
                <a:cs typeface="Tahoma" pitchFamily="34" charset="0"/>
              </a:rPr>
              <a:t>ультрафиолетового, инфракрасного  </a:t>
            </a:r>
            <a:r>
              <a:rPr lang="ru-RU" sz="2500" dirty="0">
                <a:latin typeface="Tahoma" pitchFamily="34" charset="0"/>
                <a:cs typeface="Tahoma" pitchFamily="34" charset="0"/>
              </a:rPr>
              <a:t>излучений на рабочих </a:t>
            </a:r>
            <a:r>
              <a:rPr lang="ru-RU" sz="2500" dirty="0" smtClean="0">
                <a:latin typeface="Tahoma" pitchFamily="34" charset="0"/>
                <a:cs typeface="Tahoma" pitchFamily="34" charset="0"/>
              </a:rPr>
              <a:t>местах осуществляется </a:t>
            </a:r>
            <a:r>
              <a:rPr lang="ru-RU" sz="2500" dirty="0">
                <a:latin typeface="Tahoma" pitchFamily="34" charset="0"/>
                <a:cs typeface="Tahoma" pitchFamily="34" charset="0"/>
              </a:rPr>
              <a:t>в соответствии с требованиями ТНПА, с учетом </a:t>
            </a:r>
            <a:r>
              <a:rPr lang="ru-RU" sz="2500" dirty="0" smtClean="0">
                <a:latin typeface="Tahoma" pitchFamily="34" charset="0"/>
                <a:cs typeface="Tahoma" pitchFamily="34" charset="0"/>
              </a:rPr>
              <a:t>условий </a:t>
            </a:r>
            <a:r>
              <a:rPr lang="ru-RU" sz="2500" dirty="0">
                <a:latin typeface="Tahoma" pitchFamily="34" charset="0"/>
                <a:cs typeface="Tahoma" pitchFamily="34" charset="0"/>
              </a:rPr>
              <a:t>труда, результатов лабораторных </a:t>
            </a:r>
            <a:r>
              <a:rPr lang="ru-RU" sz="2500" dirty="0" smtClean="0">
                <a:latin typeface="Tahoma" pitchFamily="34" charset="0"/>
                <a:cs typeface="Tahoma" pitchFamily="34" charset="0"/>
              </a:rPr>
              <a:t>исследований: </a:t>
            </a:r>
          </a:p>
          <a:p>
            <a:pPr indent="450850" algn="just">
              <a:tabLst>
                <a:tab pos="738188" algn="l"/>
              </a:tabLst>
            </a:pPr>
            <a:r>
              <a:rPr lang="ru-RU" sz="2500" b="1" dirty="0" smtClean="0">
                <a:latin typeface="Tahoma" pitchFamily="34" charset="0"/>
                <a:cs typeface="Tahoma" pitchFamily="34" charset="0"/>
              </a:rPr>
              <a:t>один раз в два года </a:t>
            </a:r>
            <a:r>
              <a:rPr lang="ru-RU" sz="2500" dirty="0" smtClean="0">
                <a:latin typeface="Tahoma" pitchFamily="34" charset="0"/>
                <a:cs typeface="Tahoma" pitchFamily="34" charset="0"/>
              </a:rPr>
              <a:t>– в случае отсутствия нарушений гигиенических нормативов на протяжении двух последних лет (по данным лабораторных исследований);</a:t>
            </a:r>
          </a:p>
          <a:p>
            <a:pPr indent="450850" algn="just">
              <a:tabLst>
                <a:tab pos="738188" algn="l"/>
              </a:tabLst>
            </a:pPr>
            <a:r>
              <a:rPr lang="ru-RU" sz="2500" b="1" dirty="0" smtClean="0">
                <a:latin typeface="Tahoma" pitchFamily="34" charset="0"/>
                <a:cs typeface="Tahoma" pitchFamily="34" charset="0"/>
              </a:rPr>
              <a:t>один раз в год </a:t>
            </a:r>
            <a:r>
              <a:rPr lang="ru-RU" sz="2500" dirty="0" smtClean="0">
                <a:latin typeface="Tahoma" pitchFamily="34" charset="0"/>
                <a:cs typeface="Tahoma" pitchFamily="34" charset="0"/>
              </a:rPr>
              <a:t>– в случае имеющихся превышений уровней факторов производственной среды в предшествующем году, а также первые два года проведения контроля производственных факторов.</a:t>
            </a:r>
            <a:endParaRPr lang="ru-RU" sz="25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4187</TotalTime>
  <Words>903</Words>
  <Application>Microsoft Office PowerPoint</Application>
  <PresentationFormat>Экран (4:3)</PresentationFormat>
  <Paragraphs>104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ГУ «Центр гигиены и эпидемиологии Ленинского района г. Минска»</vt:lpstr>
      <vt:lpstr>Лабораторный контроль  факторов производственной среды</vt:lpstr>
      <vt:lpstr>Нормативно-правовые документы, устанавливающие требования к организации лабораторного контроля: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                                                                                                                        УТВЕРЖДАЮ                                                                                                                                   Директор предприятия                                                                                                                                    "__" ___________ 20 __ г.                                                                                                                                   План-график                           по контролю воздуха рабочей зоны                      и физических факторов на рабочих местах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Количество предприятий, на которые направлены письма и получены ответы по вопросам организации лабораторного контроля факторов производственной среды за истекший период 2018 года в разрезе районов г.Минска</dc:title>
  <dc:creator>Ленинский СЭС</dc:creator>
  <cp:lastModifiedBy>Екатерина А. Парабкович</cp:lastModifiedBy>
  <cp:revision>223</cp:revision>
  <dcterms:created xsi:type="dcterms:W3CDTF">2018-12-18T06:10:36Z</dcterms:created>
  <dcterms:modified xsi:type="dcterms:W3CDTF">2024-04-12T09:19:16Z</dcterms:modified>
</cp:coreProperties>
</file>