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8" r:id="rId2"/>
    <p:sldId id="447" r:id="rId3"/>
    <p:sldId id="456" r:id="rId4"/>
    <p:sldId id="431" r:id="rId5"/>
    <p:sldId id="432" r:id="rId6"/>
    <p:sldId id="433" r:id="rId7"/>
    <p:sldId id="434" r:id="rId8"/>
    <p:sldId id="449" r:id="rId9"/>
    <p:sldId id="436" r:id="rId10"/>
    <p:sldId id="463" r:id="rId11"/>
    <p:sldId id="440" r:id="rId12"/>
    <p:sldId id="448" r:id="rId13"/>
    <p:sldId id="401" r:id="rId14"/>
    <p:sldId id="471" r:id="rId15"/>
    <p:sldId id="439" r:id="rId16"/>
    <p:sldId id="402" r:id="rId17"/>
    <p:sldId id="441" r:id="rId18"/>
    <p:sldId id="404" r:id="rId19"/>
    <p:sldId id="438" r:id="rId20"/>
    <p:sldId id="406" r:id="rId21"/>
    <p:sldId id="470" r:id="rId22"/>
    <p:sldId id="426" r:id="rId23"/>
    <p:sldId id="427" r:id="rId24"/>
    <p:sldId id="442" r:id="rId25"/>
    <p:sldId id="430" r:id="rId26"/>
    <p:sldId id="419" r:id="rId27"/>
    <p:sldId id="443" r:id="rId28"/>
    <p:sldId id="429" r:id="rId29"/>
    <p:sldId id="475" r:id="rId30"/>
    <p:sldId id="420" r:id="rId31"/>
    <p:sldId id="462" r:id="rId32"/>
    <p:sldId id="476" r:id="rId33"/>
    <p:sldId id="466" r:id="rId34"/>
    <p:sldId id="467" r:id="rId35"/>
    <p:sldId id="445" r:id="rId36"/>
    <p:sldId id="423" r:id="rId37"/>
  </p:sldIdLst>
  <p:sldSz cx="12192000" cy="6858000"/>
  <p:notesSz cx="6808788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529D8D2-8B3B-4B78-ACED-7A652288B095}">
          <p14:sldIdLst/>
        </p14:section>
        <p14:section name="Раздел без заголовка" id="{DCD875A4-7420-4B72-B17D-9CD0BC0B2F7E}">
          <p14:sldIdLst>
            <p14:sldId id="258"/>
            <p14:sldId id="447"/>
            <p14:sldId id="456"/>
            <p14:sldId id="431"/>
            <p14:sldId id="432"/>
            <p14:sldId id="433"/>
            <p14:sldId id="434"/>
            <p14:sldId id="449"/>
            <p14:sldId id="436"/>
            <p14:sldId id="463"/>
            <p14:sldId id="440"/>
            <p14:sldId id="448"/>
            <p14:sldId id="401"/>
            <p14:sldId id="471"/>
            <p14:sldId id="439"/>
            <p14:sldId id="402"/>
            <p14:sldId id="441"/>
            <p14:sldId id="404"/>
            <p14:sldId id="438"/>
            <p14:sldId id="406"/>
            <p14:sldId id="470"/>
            <p14:sldId id="426"/>
            <p14:sldId id="427"/>
            <p14:sldId id="442"/>
            <p14:sldId id="430"/>
            <p14:sldId id="419"/>
            <p14:sldId id="443"/>
            <p14:sldId id="429"/>
            <p14:sldId id="475"/>
            <p14:sldId id="420"/>
            <p14:sldId id="462"/>
            <p14:sldId id="476"/>
            <p14:sldId id="466"/>
            <p14:sldId id="467"/>
            <p14:sldId id="445"/>
            <p14:sldId id="42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0098"/>
    <a:srgbClr val="090684"/>
    <a:srgbClr val="800000"/>
    <a:srgbClr val="1B008E"/>
    <a:srgbClr val="1F4E79"/>
    <a:srgbClr val="333F50"/>
    <a:srgbClr val="5B9BD5"/>
    <a:srgbClr val="EAEFF7"/>
    <a:srgbClr val="1E498B"/>
    <a:srgbClr val="609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37" autoAdjust="0"/>
  </p:normalViewPr>
  <p:slideViewPr>
    <p:cSldViewPr snapToGrid="0">
      <p:cViewPr>
        <p:scale>
          <a:sx n="100" d="100"/>
          <a:sy n="100" d="100"/>
        </p:scale>
        <p:origin x="-936" y="-3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016E09-9253-445F-ABD4-E4BDF7B57CB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886436-384A-4E94-A849-613F24938B82}">
      <dgm:prSet phldrT="[Текст]" custT="1"/>
      <dgm:spPr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</dgm:spPr>
      <dgm:t>
        <a:bodyPr/>
        <a:lstStyle/>
        <a:p>
          <a:pPr algn="l"/>
          <a:r>
            <a:rPr lang="ru-RU" sz="2800" b="1" dirty="0">
              <a:solidFill>
                <a:srgbClr val="002060"/>
              </a:solidFill>
              <a:effectLst/>
              <a:latin typeface="Impact" pitchFamily="34" charset="0"/>
            </a:rPr>
            <a:t>Правовое обеспечение общественной безопасности</a:t>
          </a:r>
          <a:endParaRPr lang="ru-RU" sz="2800" dirty="0"/>
        </a:p>
      </dgm:t>
    </dgm:pt>
    <dgm:pt modelId="{4F87C01C-3DDD-495B-91A9-121EC0F963CD}" type="parTrans" cxnId="{12EAA12B-CBDA-4ADA-8119-9F0CC33F6ED1}">
      <dgm:prSet/>
      <dgm:spPr/>
      <dgm:t>
        <a:bodyPr/>
        <a:lstStyle/>
        <a:p>
          <a:endParaRPr lang="ru-RU"/>
        </a:p>
      </dgm:t>
    </dgm:pt>
    <dgm:pt modelId="{7405FC97-DA5A-486A-90C2-37E40A9CAC67}" type="sibTrans" cxnId="{12EAA12B-CBDA-4ADA-8119-9F0CC33F6ED1}">
      <dgm:prSet/>
      <dgm:spPr>
        <a:solidFill>
          <a:schemeClr val="accent5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endParaRPr lang="ru-RU"/>
        </a:p>
      </dgm:t>
    </dgm:pt>
    <dgm:pt modelId="{1811C1DB-CC9E-468F-85D4-29D6A4D4B154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</dgm:spPr>
      <dgm:t>
        <a:bodyPr/>
        <a:lstStyle/>
        <a:p>
          <a:pPr algn="l"/>
          <a:r>
            <a:rPr lang="ru-RU" sz="2800" b="1" dirty="0">
              <a:solidFill>
                <a:srgbClr val="002060"/>
              </a:solidFill>
              <a:effectLst/>
              <a:latin typeface="Impact" pitchFamily="34" charset="0"/>
            </a:rPr>
            <a:t>Правовое обеспечение оперативно-розыскной деятельности</a:t>
          </a:r>
          <a:endParaRPr lang="ru-RU" sz="2800" b="1" dirty="0">
            <a:effectLst/>
          </a:endParaRPr>
        </a:p>
      </dgm:t>
    </dgm:pt>
    <dgm:pt modelId="{9D24F78C-D962-4D17-97F6-C091C44A9542}" type="parTrans" cxnId="{BE07D329-079F-435D-AD72-989A79658221}">
      <dgm:prSet/>
      <dgm:spPr/>
      <dgm:t>
        <a:bodyPr/>
        <a:lstStyle/>
        <a:p>
          <a:endParaRPr lang="ru-RU"/>
        </a:p>
      </dgm:t>
    </dgm:pt>
    <dgm:pt modelId="{9BD7747E-98FA-4699-9682-E72948E3CF2C}" type="sibTrans" cxnId="{BE07D329-079F-435D-AD72-989A79658221}">
      <dgm:prSet/>
      <dgm:spPr/>
      <dgm:t>
        <a:bodyPr/>
        <a:lstStyle/>
        <a:p>
          <a:endParaRPr lang="ru-RU"/>
        </a:p>
      </dgm:t>
    </dgm:pt>
    <dgm:pt modelId="{8995678B-5F72-416B-A028-5602B653F122}" type="pres">
      <dgm:prSet presAssocID="{66016E09-9253-445F-ABD4-E4BDF7B57CB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FE2E1AE-0041-4DAA-878E-DD81AA4CFA1F}" type="pres">
      <dgm:prSet presAssocID="{66016E09-9253-445F-ABD4-E4BDF7B57CB0}" presName="Name1" presStyleCnt="0"/>
      <dgm:spPr/>
    </dgm:pt>
    <dgm:pt modelId="{11E328E2-41F6-4AF0-AB28-882CECDA57CF}" type="pres">
      <dgm:prSet presAssocID="{66016E09-9253-445F-ABD4-E4BDF7B57CB0}" presName="cycle" presStyleCnt="0"/>
      <dgm:spPr/>
    </dgm:pt>
    <dgm:pt modelId="{12615EA6-DB75-4BA4-AB48-CA8A12A67E8B}" type="pres">
      <dgm:prSet presAssocID="{66016E09-9253-445F-ABD4-E4BDF7B57CB0}" presName="srcNode" presStyleLbl="node1" presStyleIdx="0" presStyleCnt="2"/>
      <dgm:spPr/>
    </dgm:pt>
    <dgm:pt modelId="{373B4EDE-32BE-40B5-A84A-AC73DFFCC515}" type="pres">
      <dgm:prSet presAssocID="{66016E09-9253-445F-ABD4-E4BDF7B57CB0}" presName="conn" presStyleLbl="parChTrans1D2" presStyleIdx="0" presStyleCnt="1" custScaleX="107096" custLinFactNeighborX="-1597" custLinFactNeighborY="0"/>
      <dgm:spPr/>
      <dgm:t>
        <a:bodyPr/>
        <a:lstStyle/>
        <a:p>
          <a:endParaRPr lang="ru-RU"/>
        </a:p>
      </dgm:t>
    </dgm:pt>
    <dgm:pt modelId="{641064C9-C5D3-4788-A961-FA11A291F8AF}" type="pres">
      <dgm:prSet presAssocID="{66016E09-9253-445F-ABD4-E4BDF7B57CB0}" presName="extraNode" presStyleLbl="node1" presStyleIdx="0" presStyleCnt="2"/>
      <dgm:spPr/>
    </dgm:pt>
    <dgm:pt modelId="{1692B4FE-0D65-4700-B78E-43DFC919E760}" type="pres">
      <dgm:prSet presAssocID="{66016E09-9253-445F-ABD4-E4BDF7B57CB0}" presName="dstNode" presStyleLbl="node1" presStyleIdx="0" presStyleCnt="2"/>
      <dgm:spPr/>
    </dgm:pt>
    <dgm:pt modelId="{85F96DA2-0D6E-46DA-A83E-2E72261D8991}" type="pres">
      <dgm:prSet presAssocID="{FA886436-384A-4E94-A849-613F24938B82}" presName="text_1" presStyleLbl="node1" presStyleIdx="0" presStyleCnt="2" custLinFactNeighborX="1094" custLinFactNeighborY="-26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B78E3C-29A2-4B11-9851-DF3377825EBB}" type="pres">
      <dgm:prSet presAssocID="{FA886436-384A-4E94-A849-613F24938B82}" presName="accent_1" presStyleCnt="0"/>
      <dgm:spPr/>
    </dgm:pt>
    <dgm:pt modelId="{BB46E929-3A41-48BE-843C-FE79440CD43E}" type="pres">
      <dgm:prSet presAssocID="{FA886436-384A-4E94-A849-613F24938B82}" presName="accentRepeatNode" presStyleLbl="solidFgAcc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957B6D5-FBED-41CC-8FD1-72E143B3B692}" type="pres">
      <dgm:prSet presAssocID="{1811C1DB-CC9E-468F-85D4-29D6A4D4B154}" presName="text_2" presStyleLbl="node1" presStyleIdx="1" presStyleCnt="2" custLinFactNeighborX="1719" custLinFactNeighborY="-37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82412A-F790-4452-A3A1-F23C9F1D1B73}" type="pres">
      <dgm:prSet presAssocID="{1811C1DB-CC9E-468F-85D4-29D6A4D4B154}" presName="accent_2" presStyleCnt="0"/>
      <dgm:spPr/>
    </dgm:pt>
    <dgm:pt modelId="{6A99FF86-45E5-41A8-B60E-C2EECD976704}" type="pres">
      <dgm:prSet presAssocID="{1811C1DB-CC9E-468F-85D4-29D6A4D4B154}" presName="accentRepeatNode" presStyleLbl="solidFgAcc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BE07D329-079F-435D-AD72-989A79658221}" srcId="{66016E09-9253-445F-ABD4-E4BDF7B57CB0}" destId="{1811C1DB-CC9E-468F-85D4-29D6A4D4B154}" srcOrd="1" destOrd="0" parTransId="{9D24F78C-D962-4D17-97F6-C091C44A9542}" sibTransId="{9BD7747E-98FA-4699-9682-E72948E3CF2C}"/>
    <dgm:cxn modelId="{41A24D75-0C21-4551-8D39-24FF73DA7AB7}" type="presOf" srcId="{7405FC97-DA5A-486A-90C2-37E40A9CAC67}" destId="{373B4EDE-32BE-40B5-A84A-AC73DFFCC515}" srcOrd="0" destOrd="0" presId="urn:microsoft.com/office/officeart/2008/layout/VerticalCurvedList"/>
    <dgm:cxn modelId="{21612A60-2530-436F-B556-D2875759070B}" type="presOf" srcId="{66016E09-9253-445F-ABD4-E4BDF7B57CB0}" destId="{8995678B-5F72-416B-A028-5602B653F122}" srcOrd="0" destOrd="0" presId="urn:microsoft.com/office/officeart/2008/layout/VerticalCurvedList"/>
    <dgm:cxn modelId="{31A64DC7-FFD5-4CF7-8C8F-53163BA3C570}" type="presOf" srcId="{1811C1DB-CC9E-468F-85D4-29D6A4D4B154}" destId="{E957B6D5-FBED-41CC-8FD1-72E143B3B692}" srcOrd="0" destOrd="0" presId="urn:microsoft.com/office/officeart/2008/layout/VerticalCurvedList"/>
    <dgm:cxn modelId="{147778C8-D1F6-4064-A29D-7EDBD2C5BC96}" type="presOf" srcId="{FA886436-384A-4E94-A849-613F24938B82}" destId="{85F96DA2-0D6E-46DA-A83E-2E72261D8991}" srcOrd="0" destOrd="0" presId="urn:microsoft.com/office/officeart/2008/layout/VerticalCurvedList"/>
    <dgm:cxn modelId="{12EAA12B-CBDA-4ADA-8119-9F0CC33F6ED1}" srcId="{66016E09-9253-445F-ABD4-E4BDF7B57CB0}" destId="{FA886436-384A-4E94-A849-613F24938B82}" srcOrd="0" destOrd="0" parTransId="{4F87C01C-3DDD-495B-91A9-121EC0F963CD}" sibTransId="{7405FC97-DA5A-486A-90C2-37E40A9CAC67}"/>
    <dgm:cxn modelId="{6EB1A8FC-634E-4E9B-90DB-F1468A222FD5}" type="presParOf" srcId="{8995678B-5F72-416B-A028-5602B653F122}" destId="{8FE2E1AE-0041-4DAA-878E-DD81AA4CFA1F}" srcOrd="0" destOrd="0" presId="urn:microsoft.com/office/officeart/2008/layout/VerticalCurvedList"/>
    <dgm:cxn modelId="{074C8CC3-155D-40D8-8A31-C484D1C17B95}" type="presParOf" srcId="{8FE2E1AE-0041-4DAA-878E-DD81AA4CFA1F}" destId="{11E328E2-41F6-4AF0-AB28-882CECDA57CF}" srcOrd="0" destOrd="0" presId="urn:microsoft.com/office/officeart/2008/layout/VerticalCurvedList"/>
    <dgm:cxn modelId="{452A422D-49ED-4BA9-BF9A-B561E7C667BA}" type="presParOf" srcId="{11E328E2-41F6-4AF0-AB28-882CECDA57CF}" destId="{12615EA6-DB75-4BA4-AB48-CA8A12A67E8B}" srcOrd="0" destOrd="0" presId="urn:microsoft.com/office/officeart/2008/layout/VerticalCurvedList"/>
    <dgm:cxn modelId="{BC92C309-A166-416E-AD1A-8C10669F4579}" type="presParOf" srcId="{11E328E2-41F6-4AF0-AB28-882CECDA57CF}" destId="{373B4EDE-32BE-40B5-A84A-AC73DFFCC515}" srcOrd="1" destOrd="0" presId="urn:microsoft.com/office/officeart/2008/layout/VerticalCurvedList"/>
    <dgm:cxn modelId="{1A0AE450-B211-4E7B-BD31-6AB17CF920DF}" type="presParOf" srcId="{11E328E2-41F6-4AF0-AB28-882CECDA57CF}" destId="{641064C9-C5D3-4788-A961-FA11A291F8AF}" srcOrd="2" destOrd="0" presId="urn:microsoft.com/office/officeart/2008/layout/VerticalCurvedList"/>
    <dgm:cxn modelId="{63CFD12C-507E-4388-8D16-CB0009D38747}" type="presParOf" srcId="{11E328E2-41F6-4AF0-AB28-882CECDA57CF}" destId="{1692B4FE-0D65-4700-B78E-43DFC919E760}" srcOrd="3" destOrd="0" presId="urn:microsoft.com/office/officeart/2008/layout/VerticalCurvedList"/>
    <dgm:cxn modelId="{76CCB22F-A5E5-441C-9984-A2C5F28358E6}" type="presParOf" srcId="{8FE2E1AE-0041-4DAA-878E-DD81AA4CFA1F}" destId="{85F96DA2-0D6E-46DA-A83E-2E72261D8991}" srcOrd="1" destOrd="0" presId="urn:microsoft.com/office/officeart/2008/layout/VerticalCurvedList"/>
    <dgm:cxn modelId="{65A564C3-2D83-45D5-B265-7C6486D83BB2}" type="presParOf" srcId="{8FE2E1AE-0041-4DAA-878E-DD81AA4CFA1F}" destId="{FFB78E3C-29A2-4B11-9851-DF3377825EBB}" srcOrd="2" destOrd="0" presId="urn:microsoft.com/office/officeart/2008/layout/VerticalCurvedList"/>
    <dgm:cxn modelId="{839F8AB0-95F4-4B63-85C7-8364F2B78E04}" type="presParOf" srcId="{FFB78E3C-29A2-4B11-9851-DF3377825EBB}" destId="{BB46E929-3A41-48BE-843C-FE79440CD43E}" srcOrd="0" destOrd="0" presId="urn:microsoft.com/office/officeart/2008/layout/VerticalCurvedList"/>
    <dgm:cxn modelId="{94A7B03C-E10A-450A-92E4-7CAB292A7B8C}" type="presParOf" srcId="{8FE2E1AE-0041-4DAA-878E-DD81AA4CFA1F}" destId="{E957B6D5-FBED-41CC-8FD1-72E143B3B692}" srcOrd="3" destOrd="0" presId="urn:microsoft.com/office/officeart/2008/layout/VerticalCurvedList"/>
    <dgm:cxn modelId="{BA607B1A-8EBA-4D84-BE70-B2B422C75698}" type="presParOf" srcId="{8FE2E1AE-0041-4DAA-878E-DD81AA4CFA1F}" destId="{5682412A-F790-4452-A3A1-F23C9F1D1B73}" srcOrd="4" destOrd="0" presId="urn:microsoft.com/office/officeart/2008/layout/VerticalCurvedList"/>
    <dgm:cxn modelId="{AE6C4E48-7FB3-46A1-962C-3567BAD8ED7A}" type="presParOf" srcId="{5682412A-F790-4452-A3A1-F23C9F1D1B73}" destId="{6A99FF86-45E5-41A8-B60E-C2EECD97670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3B4EDE-32BE-40B5-A84A-AC73DFFCC515}">
      <dsp:nvSpPr>
        <dsp:cNvPr id="0" name=""/>
        <dsp:cNvSpPr/>
      </dsp:nvSpPr>
      <dsp:spPr>
        <a:xfrm>
          <a:off x="-5735692" y="-848792"/>
          <a:ext cx="7069437" cy="6601028"/>
        </a:xfrm>
        <a:prstGeom prst="blockArc">
          <a:avLst>
            <a:gd name="adj1" fmla="val 18900000"/>
            <a:gd name="adj2" fmla="val 2700000"/>
            <a:gd name="adj3" fmla="val 327"/>
          </a:avLst>
        </a:prstGeom>
        <a:solidFill>
          <a:schemeClr val="accent5"/>
        </a:solidFill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F96DA2-0D6E-46DA-A83E-2E72261D8991}">
      <dsp:nvSpPr>
        <dsp:cNvPr id="0" name=""/>
        <dsp:cNvSpPr/>
      </dsp:nvSpPr>
      <dsp:spPr>
        <a:xfrm>
          <a:off x="927241" y="662852"/>
          <a:ext cx="6349047" cy="1400815"/>
        </a:xfrm>
        <a:prstGeom prst="rect">
          <a:avLst/>
        </a:prstGeom>
        <a:gradFill flip="none" rotWithShape="1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1898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solidFill>
                <a:srgbClr val="002060"/>
              </a:solidFill>
              <a:effectLst/>
              <a:latin typeface="Impact" pitchFamily="34" charset="0"/>
            </a:rPr>
            <a:t>Правовое обеспечение общественной безопасности</a:t>
          </a:r>
          <a:endParaRPr lang="ru-RU" sz="2800" kern="1200" dirty="0"/>
        </a:p>
      </dsp:txBody>
      <dsp:txXfrm>
        <a:off x="927241" y="662852"/>
        <a:ext cx="6349047" cy="1400815"/>
      </dsp:txXfrm>
    </dsp:sp>
    <dsp:sp modelId="{BB46E929-3A41-48BE-843C-FE79440CD43E}">
      <dsp:nvSpPr>
        <dsp:cNvPr id="0" name=""/>
        <dsp:cNvSpPr/>
      </dsp:nvSpPr>
      <dsp:spPr>
        <a:xfrm>
          <a:off x="25865" y="525404"/>
          <a:ext cx="1751019" cy="175101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57B6D5-FBED-41CC-8FD1-72E143B3B692}">
      <dsp:nvSpPr>
        <dsp:cNvPr id="0" name=""/>
        <dsp:cNvSpPr/>
      </dsp:nvSpPr>
      <dsp:spPr>
        <a:xfrm>
          <a:off x="927241" y="2749325"/>
          <a:ext cx="6349047" cy="1400815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108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1898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solidFill>
                <a:srgbClr val="002060"/>
              </a:solidFill>
              <a:effectLst/>
              <a:latin typeface="Impact" pitchFamily="34" charset="0"/>
            </a:rPr>
            <a:t>Правовое обеспечение оперативно-розыскной деятельности</a:t>
          </a:r>
          <a:endParaRPr lang="ru-RU" sz="2800" b="1" kern="1200" dirty="0">
            <a:effectLst/>
          </a:endParaRPr>
        </a:p>
      </dsp:txBody>
      <dsp:txXfrm>
        <a:off x="927241" y="2749325"/>
        <a:ext cx="6349047" cy="1400815"/>
      </dsp:txXfrm>
    </dsp:sp>
    <dsp:sp modelId="{6A99FF86-45E5-41A8-B60E-C2EECD976704}">
      <dsp:nvSpPr>
        <dsp:cNvPr id="0" name=""/>
        <dsp:cNvSpPr/>
      </dsp:nvSpPr>
      <dsp:spPr>
        <a:xfrm>
          <a:off x="25865" y="2627020"/>
          <a:ext cx="1751019" cy="175101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0475" cy="496491"/>
          </a:xfrm>
          <a:prstGeom prst="rect">
            <a:avLst/>
          </a:prstGeom>
        </p:spPr>
        <p:txBody>
          <a:bodyPr vert="horz" lIns="91074" tIns="45537" rIns="91074" bIns="4553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739" y="1"/>
            <a:ext cx="2950475" cy="496491"/>
          </a:xfrm>
          <a:prstGeom prst="rect">
            <a:avLst/>
          </a:prstGeom>
        </p:spPr>
        <p:txBody>
          <a:bodyPr vert="horz" lIns="91074" tIns="45537" rIns="91074" bIns="45537" rtlCol="0"/>
          <a:lstStyle>
            <a:lvl1pPr algn="r">
              <a:defRPr sz="1200"/>
            </a:lvl1pPr>
          </a:lstStyle>
          <a:p>
            <a:fld id="{105E486F-4D63-4919-9145-9615049F30BC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31600"/>
            <a:ext cx="2950475" cy="496491"/>
          </a:xfrm>
          <a:prstGeom prst="rect">
            <a:avLst/>
          </a:prstGeom>
        </p:spPr>
        <p:txBody>
          <a:bodyPr vert="horz" lIns="91074" tIns="45537" rIns="91074" bIns="4553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739" y="9431600"/>
            <a:ext cx="2950475" cy="496491"/>
          </a:xfrm>
          <a:prstGeom prst="rect">
            <a:avLst/>
          </a:prstGeom>
        </p:spPr>
        <p:txBody>
          <a:bodyPr vert="horz" lIns="91074" tIns="45537" rIns="91074" bIns="45537" rtlCol="0" anchor="b"/>
          <a:lstStyle>
            <a:lvl1pPr algn="r">
              <a:defRPr sz="1200"/>
            </a:lvl1pPr>
          </a:lstStyle>
          <a:p>
            <a:fld id="{285C14DA-3E7F-4E2D-8CC7-23C8F9332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988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0475" cy="498215"/>
          </a:xfrm>
          <a:prstGeom prst="rect">
            <a:avLst/>
          </a:prstGeom>
        </p:spPr>
        <p:txBody>
          <a:bodyPr vert="horz" lIns="91074" tIns="45537" rIns="91074" bIns="4553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9" y="1"/>
            <a:ext cx="2950475" cy="498215"/>
          </a:xfrm>
          <a:prstGeom prst="rect">
            <a:avLst/>
          </a:prstGeom>
        </p:spPr>
        <p:txBody>
          <a:bodyPr vert="horz" lIns="91074" tIns="45537" rIns="91074" bIns="45537" rtlCol="0"/>
          <a:lstStyle>
            <a:lvl1pPr algn="r">
              <a:defRPr sz="1200"/>
            </a:lvl1pPr>
          </a:lstStyle>
          <a:p>
            <a:fld id="{05238A50-13D9-4357-9C35-660DDF117743}" type="datetimeFigureOut">
              <a:rPr lang="ru-RU" smtClean="0"/>
              <a:t>15.10.2025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1425"/>
            <a:ext cx="5957888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74" tIns="45537" rIns="91074" bIns="4553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78724"/>
            <a:ext cx="5447030" cy="3909864"/>
          </a:xfrm>
          <a:prstGeom prst="rect">
            <a:avLst/>
          </a:prstGeom>
        </p:spPr>
        <p:txBody>
          <a:bodyPr vert="horz" lIns="91074" tIns="45537" rIns="91074" bIns="4553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1599"/>
            <a:ext cx="2950475" cy="498214"/>
          </a:xfrm>
          <a:prstGeom prst="rect">
            <a:avLst/>
          </a:prstGeom>
        </p:spPr>
        <p:txBody>
          <a:bodyPr vert="horz" lIns="91074" tIns="45537" rIns="91074" bIns="4553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9" y="9431599"/>
            <a:ext cx="2950475" cy="498214"/>
          </a:xfrm>
          <a:prstGeom prst="rect">
            <a:avLst/>
          </a:prstGeom>
        </p:spPr>
        <p:txBody>
          <a:bodyPr vert="horz" lIns="91074" tIns="45537" rIns="91074" bIns="45537" rtlCol="0" anchor="b"/>
          <a:lstStyle>
            <a:lvl1pPr algn="r">
              <a:defRPr sz="1200"/>
            </a:lvl1pPr>
          </a:lstStyle>
          <a:p>
            <a:fld id="{2EA12B0B-69FA-4F9A-8908-AD9609DF1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456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1425"/>
            <a:ext cx="5957888" cy="3351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8C4E1-0E39-4115-BC90-0960AEFD42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881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1425"/>
            <a:ext cx="5957888" cy="3351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8C4E1-0E39-4115-BC90-0960AEFD428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881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Постановление </a:t>
            </a:r>
            <a:r>
              <a:rPr lang="ru-RU" dirty="0" err="1"/>
              <a:t>Минобра</a:t>
            </a:r>
            <a:r>
              <a:rPr lang="ru-RU" baseline="0" dirty="0"/>
              <a:t> от 14.08.2023 </a:t>
            </a:r>
            <a:r>
              <a:rPr lang="en-US" baseline="0" dirty="0"/>
              <a:t>N</a:t>
            </a:r>
            <a:r>
              <a:rPr lang="ru-RU" baseline="0" dirty="0"/>
              <a:t> 263</a:t>
            </a:r>
            <a:r>
              <a:rPr lang="en-US" baseline="0" dirty="0"/>
              <a:t> </a:t>
            </a:r>
            <a:r>
              <a:rPr lang="ru-RU" baseline="0" dirty="0"/>
              <a:t>«О перечне учебных предметов, по которым проводятся итоговые испытания, видах, формах и сроках проведения итоговых испытаний в 2023/2024 учебном году»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8C4E1-0E39-4115-BC90-0960AEFD4288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334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Если подать документы в интересах МВД и</a:t>
            </a:r>
            <a:r>
              <a:rPr lang="ru-RU" baseline="0" dirty="0"/>
              <a:t> СК 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12B0B-69FA-4F9A-8908-AD9609DF182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780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12B0B-69FA-4F9A-8908-AD9609DF182D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192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12B0B-69FA-4F9A-8908-AD9609DF182D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192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12B0B-69FA-4F9A-8908-AD9609DF182D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192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12B0B-69FA-4F9A-8908-AD9609DF182D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192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12B0B-69FA-4F9A-8908-AD9609DF182D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192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12B0B-69FA-4F9A-8908-AD9609DF182D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192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12B0B-69FA-4F9A-8908-AD9609DF182D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192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Если подать документы в интересах МВД и</a:t>
            </a:r>
            <a:r>
              <a:rPr lang="ru-RU" baseline="0" dirty="0"/>
              <a:t> СК 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12B0B-69FA-4F9A-8908-AD9609DF182D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955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A8A3-47E1-4076-9AD4-E7807C302FB7}" type="datetime1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B9F-AB14-4753-AFDB-D88AA3CDF4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984914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665FF-7BB6-481D-B890-D0394667667D}" type="datetime1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B9F-AB14-4753-AFDB-D88AA3CDF4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86880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DBDB-FFDD-414D-83F7-3F920E401D74}" type="datetime1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B9F-AB14-4753-AFDB-D88AA3CDF4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22751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26EB5-EB5B-4CEB-8687-3DB4347FC686}" type="datetime1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B9F-AB14-4753-AFDB-D88AA3CDF4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64210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E4C17-5982-4383-A3D0-3386AA2C88C9}" type="datetime1">
              <a:rPr lang="ru-RU" smtClean="0"/>
              <a:t>15.10.2025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B9F-AB14-4753-AFDB-D88AA3CDF4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0165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633D7-20D0-4875-ADC7-C23DF52A67D8}" type="datetime1">
              <a:rPr lang="ru-RU" smtClean="0"/>
              <a:t>15.10.2025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B9F-AB14-4753-AFDB-D88AA3CDF4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817175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0690E-B73D-4398-AE14-EAF83CA0B40F}" type="datetime1">
              <a:rPr lang="ru-RU" smtClean="0"/>
              <a:t>15.10.2025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B9F-AB14-4753-AFDB-D88AA3CDF4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766345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565A4-52F3-467A-8363-B8544B20B909}" type="datetime1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B9F-AB14-4753-AFDB-D88AA3CDF4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15795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1DD15-DA6E-4A2B-AE3E-6ED830CC1180}" type="datetime1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B9F-AB14-4753-AFDB-D88AA3CDF4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54694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E9748-8A43-4F12-91B4-FC587A84804A}" type="datetime1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B9F-AB14-4753-AFDB-D88AA3CDF4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558672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6F1EF-E9CE-4B91-B1B3-C451952BDD7D}" type="datetime1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B9F-AB14-4753-AFDB-D88AA3CDF4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91415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00" y="762000"/>
            <a:ext cx="10566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17603" y="2362201"/>
            <a:ext cx="5027084" cy="3724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347884" y="2362201"/>
            <a:ext cx="5027083" cy="3724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251205" y="6248403"/>
            <a:ext cx="2840567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68397-D7E7-4C43-BCD1-D1B655F20ED4}" type="datetime1">
              <a:rPr lang="ru-RU" smtClean="0"/>
              <a:t>15.10.2025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721600" y="6248403"/>
            <a:ext cx="3862917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2189" y="6242051"/>
            <a:ext cx="783167" cy="4889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74264-7C1E-4DE1-9509-2A41F3322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851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00" y="762000"/>
            <a:ext cx="10566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117603" y="2362201"/>
            <a:ext cx="5027084" cy="17859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117603" y="4300541"/>
            <a:ext cx="5027084" cy="17859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6347884" y="2362201"/>
            <a:ext cx="5027083" cy="3724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3251205" y="6248403"/>
            <a:ext cx="2840567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F67D6-A647-417F-B73E-34818BFA3A05}" type="datetime1">
              <a:rPr lang="ru-RU" smtClean="0"/>
              <a:t>15.10.2025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721600" y="6248403"/>
            <a:ext cx="3862917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12189" y="6242051"/>
            <a:ext cx="783167" cy="4889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98989-6D20-4CFC-8D1D-4FA276AF9A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90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F7689-E0B9-4348-83C7-342DDE72768B}" type="datetime1">
              <a:rPr lang="ru-RU" smtClean="0"/>
              <a:t>15.10.2025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CCB9F-AB14-4753-AFDB-D88AA3CDF4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923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slow">
    <p:wip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microsoft.com/office/2007/relationships/hdphoto" Target="../media/hdphoto3.wdp"/><Relationship Id="rId7" Type="http://schemas.microsoft.com/office/2007/relationships/hdphoto" Target="../media/hdphoto4.wdp"/><Relationship Id="rId12" Type="http://schemas.openxmlformats.org/officeDocument/2006/relationships/image" Target="../media/image54.png"/><Relationship Id="rId17" Type="http://schemas.microsoft.com/office/2007/relationships/hdphoto" Target="../media/hdphoto5.wdp"/><Relationship Id="rId2" Type="http://schemas.openxmlformats.org/officeDocument/2006/relationships/image" Target="../media/image46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3.png"/><Relationship Id="rId5" Type="http://schemas.openxmlformats.org/officeDocument/2006/relationships/image" Target="../media/image48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4419847" y="533400"/>
            <a:ext cx="7723513" cy="2552700"/>
          </a:xfrm>
          <a:prstGeom prst="rect">
            <a:avLst/>
          </a:prstGeom>
          <a:ln>
            <a:noFill/>
          </a:ln>
        </p:spPr>
        <p:txBody>
          <a:bodyPr vert="horz" lIns="91436" tIns="45718" rIns="91436" bIns="45718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800"/>
              </a:lnSpc>
              <a:spcBef>
                <a:spcPts val="600"/>
              </a:spcBef>
            </a:pPr>
            <a:r>
              <a:rPr lang="ru-RU" sz="3200" b="1" spc="67" dirty="0">
                <a:ln w="2222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dist="50800" dir="2700000" algn="tl" rotWithShape="0">
                    <a:schemeClr val="accent1">
                      <a:lumMod val="50000"/>
                    </a:schemeClr>
                  </a:outerShdw>
                </a:effectLst>
                <a:latin typeface="Impact" panose="020B0806030902050204" pitchFamily="34" charset="0"/>
              </a:rPr>
              <a:t>ПОРЯДОК </a:t>
            </a:r>
            <a:br>
              <a:rPr lang="ru-RU" sz="3200" b="1" spc="67" dirty="0">
                <a:ln w="2222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dist="50800" dir="2700000" algn="tl" rotWithShape="0">
                    <a:schemeClr val="accent1">
                      <a:lumMod val="50000"/>
                    </a:schemeClr>
                  </a:outerShdw>
                </a:effectLst>
                <a:latin typeface="Impact" panose="020B0806030902050204" pitchFamily="34" charset="0"/>
              </a:rPr>
            </a:br>
            <a:r>
              <a:rPr lang="ru-RU" sz="3200" b="1" spc="67" dirty="0">
                <a:ln w="2222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dist="50800" dir="2700000" algn="tl" rotWithShape="0">
                    <a:schemeClr val="accent1">
                      <a:lumMod val="50000"/>
                    </a:schemeClr>
                  </a:outerShdw>
                </a:effectLst>
                <a:latin typeface="Impact" panose="020B0806030902050204" pitchFamily="34" charset="0"/>
              </a:rPr>
              <a:t>приема в УВО Министерства внутренних дел на дневную форму </a:t>
            </a:r>
            <a:r>
              <a:rPr lang="en-US" sz="3200" b="1" spc="67" dirty="0">
                <a:ln w="2222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dist="50800" dir="2700000" algn="tl" rotWithShape="0">
                    <a:schemeClr val="accent1">
                      <a:lumMod val="50000"/>
                    </a:scheme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ru-RU" sz="3200" b="1" spc="67" dirty="0">
                <a:ln w="2222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dist="50800" dir="2700000" algn="tl" rotWithShape="0">
                    <a:schemeClr val="accent1">
                      <a:lumMod val="50000"/>
                    </a:schemeClr>
                  </a:outerShdw>
                </a:effectLst>
                <a:latin typeface="Impact" panose="020B0806030902050204" pitchFamily="34" charset="0"/>
              </a:rPr>
              <a:t>получения </a:t>
            </a:r>
          </a:p>
          <a:p>
            <a:pPr>
              <a:lnSpc>
                <a:spcPts val="3800"/>
              </a:lnSpc>
              <a:spcBef>
                <a:spcPts val="600"/>
              </a:spcBef>
            </a:pPr>
            <a:r>
              <a:rPr lang="ru-RU" sz="3200" b="1" spc="67" dirty="0">
                <a:ln w="2222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dist="50800" dir="2700000" algn="tl" rotWithShape="0">
                    <a:schemeClr val="accent1">
                      <a:lumMod val="50000"/>
                    </a:schemeClr>
                  </a:outerShdw>
                </a:effectLst>
                <a:latin typeface="Impact" panose="020B0806030902050204" pitchFamily="34" charset="0"/>
              </a:rPr>
              <a:t>общего высшего образования </a:t>
            </a:r>
            <a:br>
              <a:rPr lang="ru-RU" sz="3200" b="1" spc="67" dirty="0">
                <a:ln w="2222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dist="50800" dir="2700000" algn="tl" rotWithShape="0">
                    <a:schemeClr val="accent1">
                      <a:lumMod val="50000"/>
                    </a:schemeClr>
                  </a:outerShdw>
                </a:effectLst>
                <a:latin typeface="Impact" panose="020B0806030902050204" pitchFamily="34" charset="0"/>
              </a:rPr>
            </a:br>
            <a:r>
              <a:rPr lang="ru-RU" sz="3200" b="1" spc="67" dirty="0">
                <a:ln w="2222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dist="50800" dir="2700000" algn="tl" rotWithShape="0">
                    <a:schemeClr val="accent1">
                      <a:lumMod val="50000"/>
                    </a:schemeClr>
                  </a:outerShdw>
                </a:effectLst>
                <a:latin typeface="Impact" panose="020B0806030902050204" pitchFamily="34" charset="0"/>
              </a:rPr>
              <a:t>в </a:t>
            </a:r>
            <a:r>
              <a:rPr lang="ru-RU" sz="3200" b="1" spc="67" dirty="0" smtClean="0">
                <a:ln w="2222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dist="50800" dir="2700000" algn="tl" rotWithShape="0">
                    <a:schemeClr val="accent1">
                      <a:lumMod val="50000"/>
                    </a:schemeClr>
                  </a:outerShdw>
                </a:effectLst>
                <a:latin typeface="Impact" panose="020B0806030902050204" pitchFamily="34" charset="0"/>
              </a:rPr>
              <a:t>202</a:t>
            </a:r>
            <a:r>
              <a:rPr lang="en-US" sz="3200" b="1" spc="67" dirty="0" smtClean="0">
                <a:ln w="2222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dist="50800" dir="2700000" algn="tl" rotWithShape="0">
                    <a:schemeClr val="accent1">
                      <a:lumMod val="50000"/>
                    </a:schemeClr>
                  </a:outerShdw>
                </a:effectLst>
                <a:latin typeface="Impact" panose="020B0806030902050204" pitchFamily="34" charset="0"/>
              </a:rPr>
              <a:t>6</a:t>
            </a:r>
            <a:r>
              <a:rPr lang="ru-RU" sz="3200" b="1" spc="67" dirty="0" smtClean="0">
                <a:ln w="2222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dist="50800" dir="2700000" algn="tl" rotWithShape="0">
                    <a:schemeClr val="accent1">
                      <a:lumMod val="50000"/>
                    </a:scheme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ru-RU" sz="3200" b="1" spc="67" dirty="0">
                <a:ln w="22225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dist="50800" dir="2700000" algn="tl" rotWithShape="0">
                    <a:schemeClr val="accent1">
                      <a:lumMod val="50000"/>
                    </a:schemeClr>
                  </a:outerShdw>
                </a:effectLst>
                <a:latin typeface="Impact" panose="020B0806030902050204" pitchFamily="34" charset="0"/>
              </a:rPr>
              <a:t>году</a:t>
            </a:r>
            <a:endParaRPr lang="ru-RU" sz="3200" b="1" kern="0" dirty="0">
              <a:ln w="22225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rgbClr val="00003A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" y="359921"/>
            <a:ext cx="4352229" cy="5020133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60" b="100000" l="1618" r="966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994" y="5631544"/>
            <a:ext cx="1270284" cy="1077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C:\Users\dagil-alejchik_ee\Downloads\Без-имени-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054" y="5485351"/>
            <a:ext cx="1139241" cy="131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dagil-alejchik_ee\Downloads\Логотип 10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403" y="5510353"/>
            <a:ext cx="2403081" cy="130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dagil-alejchik_ee\Downloads\Резервная_копия_МУС_флаг_2000Х1000_В_ПЕЧАТЬ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67" y="5448150"/>
            <a:ext cx="923327" cy="130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630188" y="3217417"/>
            <a:ext cx="6513172" cy="58477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>
              <a:defRPr/>
            </a:pPr>
            <a:r>
              <a:rPr lang="ru-RU" sz="3200" dirty="0" err="1" smtClean="0">
                <a:solidFill>
                  <a:srgbClr val="002060"/>
                </a:solidFill>
                <a:latin typeface="Impact" pitchFamily="34" charset="0"/>
                <a:cs typeface="Aharoni" pitchFamily="2" charset="-79"/>
              </a:rPr>
              <a:t>Вареводская</a:t>
            </a:r>
            <a:r>
              <a:rPr lang="ru-RU" sz="3200" dirty="0" smtClean="0">
                <a:solidFill>
                  <a:srgbClr val="002060"/>
                </a:solidFill>
                <a:latin typeface="Impact" pitchFamily="34" charset="0"/>
                <a:cs typeface="Aharoni" pitchFamily="2" charset="-79"/>
              </a:rPr>
              <a:t> Юлия Александровна</a:t>
            </a:r>
            <a:endParaRPr lang="ru-RU" sz="3200" dirty="0">
              <a:solidFill>
                <a:srgbClr val="002060"/>
              </a:solidFill>
              <a:latin typeface="Impact" pitchFamily="34" charset="0"/>
              <a:cs typeface="Aharoni" pitchFamily="2" charset="-79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68248" y="4057879"/>
            <a:ext cx="63332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solidFill>
                  <a:srgbClr val="FF0000"/>
                </a:solidFill>
                <a:latin typeface="Impact" pitchFamily="34" charset="0"/>
                <a:cs typeface="Aharoni" pitchFamily="2" charset="-79"/>
              </a:rPr>
              <a:t>Старший инспектор отделения комплектования переменного состава отдела кадров</a:t>
            </a:r>
            <a:endParaRPr lang="ru-R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6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Прямоугольник 1040"/>
          <p:cNvSpPr/>
          <p:nvPr/>
        </p:nvSpPr>
        <p:spPr>
          <a:xfrm>
            <a:off x="126303" y="5326123"/>
            <a:ext cx="11637517" cy="144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48775" y="6405054"/>
            <a:ext cx="2743200" cy="365125"/>
          </a:xfrm>
        </p:spPr>
        <p:txBody>
          <a:bodyPr vert="horz" lIns="91436" tIns="45718" rIns="91436" bIns="45718" rtlCol="0" anchor="ctr"/>
          <a:lstStyle/>
          <a:p>
            <a:pPr defTabSz="914354"/>
            <a:fld id="{C16CCB9F-AB14-4753-AFDB-D88AA3CDF4BF}" type="slidenum">
              <a:rPr lang="ru-RU" sz="3000" b="1">
                <a:latin typeface="Impact" pitchFamily="34" charset="0"/>
              </a:rPr>
              <a:pPr defTabSz="914354"/>
              <a:t>2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1498627" y="0"/>
            <a:ext cx="9489416" cy="108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600"/>
              </a:lnSpc>
              <a:defRPr/>
            </a:pPr>
            <a:r>
              <a:rPr lang="ru-RU" sz="3500" dirty="0">
                <a:solidFill>
                  <a:srgbClr val="C00000"/>
                </a:solidFill>
                <a:latin typeface="Impact" pitchFamily="34" charset="0"/>
              </a:rPr>
              <a:t>Учреждения высшего образования </a:t>
            </a:r>
          </a:p>
          <a:p>
            <a:pPr algn="ctr">
              <a:lnSpc>
                <a:spcPts val="3600"/>
              </a:lnSpc>
              <a:defRPr/>
            </a:pPr>
            <a:r>
              <a:rPr lang="ru-RU" sz="3500" dirty="0">
                <a:solidFill>
                  <a:srgbClr val="C00000"/>
                </a:solidFill>
                <a:latin typeface="Impact" pitchFamily="34" charset="0"/>
              </a:rPr>
              <a:t>Министерства внутренних дел Республики Беларусь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8043" y="0"/>
            <a:ext cx="1373754" cy="1263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34280" y="1119608"/>
            <a:ext cx="4133850" cy="9631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>
                <a:solidFill>
                  <a:schemeClr val="tx1"/>
                </a:solidFill>
                <a:latin typeface="Impact" panose="020B0806030902050204" pitchFamily="34" charset="0"/>
              </a:rPr>
              <a:t>Академия МВД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68655" y="1086950"/>
            <a:ext cx="4715059" cy="99584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dirty="0">
                <a:solidFill>
                  <a:schemeClr val="tx1"/>
                </a:solidFill>
                <a:latin typeface="Impact" panose="020B0806030902050204" pitchFamily="34" charset="0"/>
              </a:rPr>
              <a:t>Могилевский</a:t>
            </a:r>
            <a:r>
              <a:rPr lang="ru-RU" sz="2700" dirty="0">
                <a:solidFill>
                  <a:schemeClr val="tx1"/>
                </a:solidFill>
              </a:rPr>
              <a:t> </a:t>
            </a:r>
            <a:r>
              <a:rPr lang="ru-RU" sz="2700" dirty="0">
                <a:solidFill>
                  <a:schemeClr val="tx1"/>
                </a:solidFill>
                <a:latin typeface="Impact" panose="020B0806030902050204" pitchFamily="34" charset="0"/>
              </a:rPr>
              <a:t>институт МВД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133600" y="2179860"/>
            <a:ext cx="4134530" cy="69124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90684"/>
                </a:solidFill>
                <a:latin typeface="Impact" panose="020B0806030902050204" pitchFamily="34" charset="0"/>
              </a:rPr>
              <a:t>Факультет криминальной милиции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133600" y="2950020"/>
            <a:ext cx="4133850" cy="714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90684"/>
                </a:solidFill>
                <a:latin typeface="Impact" panose="020B0806030902050204" pitchFamily="34" charset="0"/>
              </a:rPr>
              <a:t>Факультет  милиции общественной безопасности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133600" y="3762365"/>
            <a:ext cx="4133850" cy="6885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90684"/>
                </a:solidFill>
                <a:latin typeface="Impact" panose="020B0806030902050204" pitchFamily="34" charset="0"/>
              </a:rPr>
              <a:t>Следственно-экспертный факультет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101623" y="4546600"/>
            <a:ext cx="4165827" cy="72384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90684"/>
                </a:solidFill>
                <a:latin typeface="Impact" panose="020B0806030902050204" pitchFamily="34" charset="0"/>
              </a:rPr>
              <a:t>Уголовно-исполнительный факультет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668655" y="2192371"/>
            <a:ext cx="3731490" cy="14904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90684"/>
                </a:solidFill>
                <a:latin typeface="Impact" panose="020B0806030902050204" pitchFamily="34" charset="0"/>
              </a:rPr>
              <a:t>Факультет милиции</a:t>
            </a:r>
          </a:p>
        </p:txBody>
      </p:sp>
      <p:sp>
        <p:nvSpPr>
          <p:cNvPr id="56" name="Прямоугольник 12"/>
          <p:cNvSpPr>
            <a:spLocks noChangeArrowheads="1"/>
          </p:cNvSpPr>
          <p:nvPr/>
        </p:nvSpPr>
        <p:spPr bwMode="auto">
          <a:xfrm>
            <a:off x="715041" y="6216141"/>
            <a:ext cx="36083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500" dirty="0">
                <a:solidFill>
                  <a:srgbClr val="002060"/>
                </a:solidFill>
                <a:latin typeface="Impact" pitchFamily="34" charset="0"/>
              </a:rPr>
              <a:t>Государственный пограничный комитет Республики Беларусь</a:t>
            </a:r>
          </a:p>
        </p:txBody>
      </p:sp>
      <p:pic>
        <p:nvPicPr>
          <p:cNvPr id="57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03" y="6095834"/>
            <a:ext cx="5953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Прямоугольник 7"/>
          <p:cNvSpPr>
            <a:spLocks noChangeArrowheads="1"/>
          </p:cNvSpPr>
          <p:nvPr/>
        </p:nvSpPr>
        <p:spPr bwMode="auto">
          <a:xfrm>
            <a:off x="752570" y="5403591"/>
            <a:ext cx="401637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002060"/>
                </a:solidFill>
                <a:latin typeface="Impact" pitchFamily="34" charset="0"/>
                <a:cs typeface="+mn-cs"/>
              </a:rPr>
              <a:t>Министерство внутренних дел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rgbClr val="002060"/>
                </a:solidFill>
                <a:latin typeface="Impact" pitchFamily="34" charset="0"/>
                <a:cs typeface="+mn-cs"/>
              </a:rPr>
              <a:t>Республики Беларусь –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accent6">
                    <a:lumMod val="75000"/>
                  </a:schemeClr>
                </a:solidFill>
                <a:latin typeface="Impact" pitchFamily="34" charset="0"/>
                <a:cs typeface="+mn-cs"/>
              </a:rPr>
              <a:t>основной заказчик</a:t>
            </a:r>
          </a:p>
        </p:txBody>
      </p:sp>
      <p:sp>
        <p:nvSpPr>
          <p:cNvPr id="60" name="Прямоугольник 15"/>
          <p:cNvSpPr>
            <a:spLocks noChangeArrowheads="1"/>
          </p:cNvSpPr>
          <p:nvPr/>
        </p:nvSpPr>
        <p:spPr bwMode="auto">
          <a:xfrm>
            <a:off x="8088757" y="5463666"/>
            <a:ext cx="36750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500" dirty="0">
                <a:solidFill>
                  <a:srgbClr val="002060"/>
                </a:solidFill>
                <a:latin typeface="Impact" pitchFamily="34" charset="0"/>
              </a:rPr>
              <a:t>Государственный комитет судебных экспертиз Республики Беларусь</a:t>
            </a:r>
          </a:p>
        </p:txBody>
      </p:sp>
      <p:sp>
        <p:nvSpPr>
          <p:cNvPr id="61" name="Прямоугольник 11"/>
          <p:cNvSpPr>
            <a:spLocks noChangeArrowheads="1"/>
          </p:cNvSpPr>
          <p:nvPr/>
        </p:nvSpPr>
        <p:spPr bwMode="auto">
          <a:xfrm>
            <a:off x="5047097" y="6199134"/>
            <a:ext cx="37988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500" dirty="0">
                <a:solidFill>
                  <a:srgbClr val="002060"/>
                </a:solidFill>
                <a:latin typeface="Impact" pitchFamily="34" charset="0"/>
              </a:rPr>
              <a:t>Министерство обороны </a:t>
            </a:r>
          </a:p>
          <a:p>
            <a:pPr eaLnBrk="1" hangingPunct="1"/>
            <a:r>
              <a:rPr lang="ru-RU" altLang="ru-RU" sz="1500" dirty="0">
                <a:solidFill>
                  <a:srgbClr val="002060"/>
                </a:solidFill>
                <a:latin typeface="Impact" pitchFamily="34" charset="0"/>
              </a:rPr>
              <a:t>Республики Беларусь</a:t>
            </a:r>
          </a:p>
        </p:txBody>
      </p:sp>
      <p:pic>
        <p:nvPicPr>
          <p:cNvPr id="62" name="Picture 3" descr="C:\Users\()3BE3~1\AppData\Local\Temp\Rar$DIa4700.19399\Эмблема_Министерства_обороны_Республики_Беларусь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509" y="6115678"/>
            <a:ext cx="608013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Рисунок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32" y="5326123"/>
            <a:ext cx="529411" cy="76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2" descr="C:\Users\()3BE3~1\AppData\Local\Temp\Rar$DIa4700.15989\Геральдика_ГКСЭ_РБ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470" y="5360479"/>
            <a:ext cx="493712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Прямоугольник 14"/>
          <p:cNvSpPr>
            <a:spLocks noChangeArrowheads="1"/>
          </p:cNvSpPr>
          <p:nvPr/>
        </p:nvSpPr>
        <p:spPr bwMode="auto">
          <a:xfrm>
            <a:off x="4973162" y="5421258"/>
            <a:ext cx="40147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500" dirty="0">
                <a:solidFill>
                  <a:srgbClr val="002060"/>
                </a:solidFill>
                <a:latin typeface="Impact" pitchFamily="34" charset="0"/>
              </a:rPr>
              <a:t>Следственный комитет </a:t>
            </a:r>
          </a:p>
          <a:p>
            <a:pPr eaLnBrk="1" hangingPunct="1"/>
            <a:r>
              <a:rPr lang="ru-RU" altLang="ru-RU" sz="1500" dirty="0">
                <a:solidFill>
                  <a:srgbClr val="002060"/>
                </a:solidFill>
                <a:latin typeface="Impact" pitchFamily="34" charset="0"/>
              </a:rPr>
              <a:t>Республики Беларусь</a:t>
            </a:r>
          </a:p>
        </p:txBody>
      </p:sp>
      <p:sp>
        <p:nvSpPr>
          <p:cNvPr id="69" name="Прямоугольник 13"/>
          <p:cNvSpPr>
            <a:spLocks noChangeArrowheads="1"/>
          </p:cNvSpPr>
          <p:nvPr/>
        </p:nvSpPr>
        <p:spPr bwMode="auto">
          <a:xfrm>
            <a:off x="8066532" y="6216141"/>
            <a:ext cx="36083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500" dirty="0">
                <a:solidFill>
                  <a:srgbClr val="002060"/>
                </a:solidFill>
                <a:latin typeface="Impact" pitchFamily="34" charset="0"/>
              </a:rPr>
              <a:t>Комитет  государственного контроля </a:t>
            </a:r>
          </a:p>
          <a:p>
            <a:pPr eaLnBrk="1" hangingPunct="1"/>
            <a:r>
              <a:rPr lang="ru-RU" altLang="ru-RU" sz="1500" dirty="0">
                <a:solidFill>
                  <a:srgbClr val="002060"/>
                </a:solidFill>
                <a:latin typeface="Impact" pitchFamily="34" charset="0"/>
              </a:rPr>
              <a:t>Республики Беларусь</a:t>
            </a:r>
          </a:p>
        </p:txBody>
      </p:sp>
      <p:pic>
        <p:nvPicPr>
          <p:cNvPr id="70" name="Рисунок 23" descr="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359" y="5270446"/>
            <a:ext cx="665163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470" y="6101841"/>
            <a:ext cx="56515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Прямоугольник 7"/>
          <p:cNvSpPr>
            <a:spLocks noChangeArrowheads="1"/>
          </p:cNvSpPr>
          <p:nvPr/>
        </p:nvSpPr>
        <p:spPr bwMode="auto">
          <a:xfrm>
            <a:off x="8088757" y="4341519"/>
            <a:ext cx="362315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002060"/>
                </a:solidFill>
                <a:latin typeface="Impact" pitchFamily="34" charset="0"/>
                <a:cs typeface="+mn-cs"/>
              </a:rPr>
              <a:t>Министерство внутренних дел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002060"/>
                </a:solidFill>
                <a:latin typeface="Impact" pitchFamily="34" charset="0"/>
                <a:cs typeface="+mn-cs"/>
              </a:rPr>
              <a:t>Республики Беларусь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Impact" pitchFamily="34" charset="0"/>
              <a:cs typeface="+mn-cs"/>
            </a:endParaRPr>
          </a:p>
        </p:txBody>
      </p:sp>
      <p:pic>
        <p:nvPicPr>
          <p:cNvPr id="73" name="Рисунок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942" y="4229398"/>
            <a:ext cx="529411" cy="76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Двойная стрелка вверх/вниз 1038"/>
          <p:cNvSpPr/>
          <p:nvPr/>
        </p:nvSpPr>
        <p:spPr>
          <a:xfrm>
            <a:off x="435138" y="1751235"/>
            <a:ext cx="838492" cy="3348263"/>
          </a:xfrm>
          <a:prstGeom prst="up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Impact" panose="020B0806030902050204" pitchFamily="34" charset="0"/>
              </a:rPr>
              <a:t>заказчики</a:t>
            </a:r>
          </a:p>
        </p:txBody>
      </p:sp>
      <p:sp>
        <p:nvSpPr>
          <p:cNvPr id="1042" name="Прямоугольник 1041"/>
          <p:cNvSpPr/>
          <p:nvPr/>
        </p:nvSpPr>
        <p:spPr>
          <a:xfrm>
            <a:off x="7434942" y="4120478"/>
            <a:ext cx="4328878" cy="1149968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Двойная стрелка вверх/вниз 78"/>
          <p:cNvSpPr/>
          <p:nvPr/>
        </p:nvSpPr>
        <p:spPr>
          <a:xfrm>
            <a:off x="10732417" y="2236673"/>
            <a:ext cx="542425" cy="1837150"/>
          </a:xfrm>
          <a:prstGeom prst="upDownArrow">
            <a:avLst>
              <a:gd name="adj1" fmla="val 62165"/>
              <a:gd name="adj2" fmla="val 50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Impact" panose="020B0806030902050204" pitchFamily="34" charset="0"/>
              </a:rPr>
              <a:t>заказчик</a:t>
            </a:r>
          </a:p>
        </p:txBody>
      </p:sp>
    </p:spTree>
    <p:extLst>
      <p:ext uri="{BB962C8B-B14F-4D97-AF65-F5344CB8AC3E}">
        <p14:creationId xmlns:p14="http://schemas.microsoft.com/office/powerpoint/2010/main" val="146742237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48775" y="6405054"/>
            <a:ext cx="2743200" cy="365125"/>
          </a:xfrm>
        </p:spPr>
        <p:txBody>
          <a:bodyPr vert="horz" lIns="91436" tIns="45718" rIns="91436" bIns="45718" rtlCol="0" anchor="ctr"/>
          <a:lstStyle/>
          <a:p>
            <a:pPr defTabSz="914354"/>
            <a:fld id="{C16CCB9F-AB14-4753-AFDB-D88AA3CDF4BF}" type="slidenum">
              <a:rPr lang="ru-RU" sz="3000" b="1">
                <a:latin typeface="Impact" pitchFamily="34" charset="0"/>
              </a:rPr>
              <a:pPr defTabSz="914354"/>
              <a:t>3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1623899" y="223432"/>
            <a:ext cx="9452201" cy="1151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sz="3500" dirty="0">
                <a:solidFill>
                  <a:srgbClr val="C00000"/>
                </a:solidFill>
                <a:latin typeface="Impact" pitchFamily="34" charset="0"/>
              </a:rPr>
              <a:t>Специальности общего высшего образования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349" y="220210"/>
            <a:ext cx="1503687" cy="138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56225" y="1641744"/>
            <a:ext cx="5281783" cy="8028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>
                <a:solidFill>
                  <a:schemeClr val="tx1"/>
                </a:solidFill>
                <a:latin typeface="Impact" panose="020B0806030902050204" pitchFamily="34" charset="0"/>
              </a:rPr>
              <a:t>Академия МВД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997701" y="1641744"/>
            <a:ext cx="4816474" cy="88834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dirty="0">
                <a:solidFill>
                  <a:schemeClr val="tx1"/>
                </a:solidFill>
                <a:latin typeface="Impact" panose="020B0806030902050204" pitchFamily="34" charset="0"/>
              </a:rPr>
              <a:t>Могилевский</a:t>
            </a:r>
            <a:r>
              <a:rPr lang="ru-RU" sz="2700" dirty="0">
                <a:solidFill>
                  <a:schemeClr val="tx1"/>
                </a:solidFill>
              </a:rPr>
              <a:t> </a:t>
            </a:r>
            <a:r>
              <a:rPr lang="ru-RU" sz="2700" dirty="0">
                <a:solidFill>
                  <a:schemeClr val="tx1"/>
                </a:solidFill>
                <a:latin typeface="Impact" panose="020B0806030902050204" pitchFamily="34" charset="0"/>
              </a:rPr>
              <a:t>институт МВД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68217" y="3143813"/>
            <a:ext cx="5305765" cy="72877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90684"/>
                </a:solidFill>
                <a:latin typeface="Impact" panose="020B0806030902050204" pitchFamily="34" charset="0"/>
              </a:rPr>
              <a:t>Правоведение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(квалификация юрист)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56225" y="4021540"/>
            <a:ext cx="5265794" cy="8552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90684"/>
                </a:solidFill>
                <a:latin typeface="Impact" panose="020B0806030902050204" pitchFamily="34" charset="0"/>
              </a:rPr>
              <a:t>Экономическое право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(квалификация юрист)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68217" y="5054600"/>
            <a:ext cx="5289776" cy="17144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90684"/>
                </a:solidFill>
                <a:latin typeface="Impact" panose="020B0806030902050204" pitchFamily="34" charset="0"/>
              </a:rPr>
              <a:t>Судебные криминалистические экспертизы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(квалификация судебный эксперт-криминалист. Юрист)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997700" y="3323742"/>
            <a:ext cx="4816475" cy="11593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90684"/>
                </a:solidFill>
                <a:latin typeface="Impact" panose="020B0806030902050204" pitchFamily="34" charset="0"/>
              </a:rPr>
              <a:t>Правовое обеспечение общественной безопасности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(квалификация юрист)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6997699" y="4838735"/>
            <a:ext cx="4816476" cy="16001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90684"/>
                </a:solidFill>
                <a:latin typeface="Impact" panose="020B0806030902050204" pitchFamily="34" charset="0"/>
              </a:rPr>
              <a:t>Правовое обеспечение оперативно-розыскной деятельности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(квалификация юрист)</a:t>
            </a:r>
          </a:p>
        </p:txBody>
      </p:sp>
      <p:sp>
        <p:nvSpPr>
          <p:cNvPr id="2" name="Стрелка вниз 1"/>
          <p:cNvSpPr/>
          <p:nvPr/>
        </p:nvSpPr>
        <p:spPr>
          <a:xfrm>
            <a:off x="9018586" y="2660297"/>
            <a:ext cx="571500" cy="483516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3260382" y="2603710"/>
            <a:ext cx="571500" cy="48351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74244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977" y="46762"/>
            <a:ext cx="3120038" cy="1532836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29524" y="0"/>
            <a:ext cx="10190453" cy="13874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/>
            <a:endParaRPr lang="ru-RU">
              <a:latin typeface="Impact" pitchFamily="34" charset="0"/>
            </a:endParaRPr>
          </a:p>
        </p:txBody>
      </p:sp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>
          <a:xfrm>
            <a:off x="3365499" y="248168"/>
            <a:ext cx="5537201" cy="1130023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>
              <a:lnSpc>
                <a:spcPts val="3600"/>
              </a:lnSpc>
              <a:defRPr/>
            </a:pPr>
            <a:r>
              <a:rPr lang="ru-RU" sz="3200" dirty="0">
                <a:solidFill>
                  <a:srgbClr val="003399"/>
                </a:solidFill>
                <a:latin typeface="Impact" pitchFamily="34" charset="0"/>
              </a:rPr>
              <a:t>Факультет милиции </a:t>
            </a:r>
            <a:br>
              <a:rPr lang="ru-RU" sz="3200" dirty="0">
                <a:solidFill>
                  <a:srgbClr val="003399"/>
                </a:solidFill>
                <a:latin typeface="Impact" pitchFamily="34" charset="0"/>
              </a:rPr>
            </a:br>
            <a:r>
              <a:rPr lang="ru-RU" sz="3200" dirty="0">
                <a:solidFill>
                  <a:srgbClr val="003399"/>
                </a:solidFill>
                <a:latin typeface="Impact" pitchFamily="34" charset="0"/>
              </a:rPr>
              <a:t>общественной безопасности 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883330" y="2211865"/>
            <a:ext cx="11145259" cy="3454944"/>
          </a:xfrm>
          <a:noFill/>
        </p:spPr>
        <p:txBody>
          <a:bodyPr>
            <a:normAutofit fontScale="85000" lnSpcReduction="1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2700" dirty="0">
              <a:solidFill>
                <a:srgbClr val="C00000"/>
              </a:solidFill>
              <a:latin typeface="Impact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3300" dirty="0">
                <a:solidFill>
                  <a:srgbClr val="C00000"/>
                </a:solidFill>
                <a:latin typeface="Impact" pitchFamily="34" charset="0"/>
                <a:cs typeface="Arial" panose="020B0604020202020204" pitchFamily="34" charset="0"/>
              </a:rPr>
              <a:t>сотрудники подразделений милиции общественной безопасности</a:t>
            </a:r>
          </a:p>
          <a:p>
            <a:pPr marL="118525" indent="-118525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ru-RU" sz="3000" dirty="0" smtClean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участковые </a:t>
            </a:r>
            <a:r>
              <a:rPr lang="ru-RU" sz="30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инспекторы милиции</a:t>
            </a:r>
          </a:p>
          <a:p>
            <a:pPr marL="118525" indent="-118525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ru-RU" sz="30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сотрудники ГАИ </a:t>
            </a:r>
          </a:p>
          <a:p>
            <a:pPr marL="118525" indent="-118525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ru-RU" sz="30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инспекторы уголовно-</a:t>
            </a:r>
            <a:r>
              <a:rPr lang="en-US" sz="30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</a:t>
            </a:r>
            <a:r>
              <a:rPr lang="ru-RU" sz="30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исполнительной инспекции</a:t>
            </a:r>
          </a:p>
          <a:p>
            <a:pPr marL="118525" indent="-118525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ru-RU" sz="30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участковые инспекторы </a:t>
            </a:r>
            <a:r>
              <a:rPr lang="en-US" sz="30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</a:t>
            </a:r>
            <a:r>
              <a:rPr lang="ru-RU" sz="30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по </a:t>
            </a:r>
            <a:r>
              <a:rPr lang="en-US" sz="30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</a:t>
            </a:r>
            <a:r>
              <a:rPr lang="ru-RU" sz="30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делам </a:t>
            </a:r>
            <a:r>
              <a:rPr lang="en-US" sz="30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</a:t>
            </a:r>
            <a:r>
              <a:rPr lang="ru-RU" sz="3000" dirty="0" smtClean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несовершеннолетних</a:t>
            </a:r>
          </a:p>
          <a:p>
            <a:pPr marL="118525" indent="-118525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ru-RU" sz="3000" dirty="0" smtClean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инспекторы Департамента охраны</a:t>
            </a:r>
          </a:p>
          <a:p>
            <a:pPr marL="118525" indent="-118525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endParaRPr lang="ru-RU" sz="3000" dirty="0">
              <a:solidFill>
                <a:srgbClr val="002060"/>
              </a:solidFill>
              <a:latin typeface="Impact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2900" b="1" dirty="0">
              <a:solidFill>
                <a:srgbClr val="111111"/>
              </a:solidFill>
              <a:latin typeface="Impact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8" descr="\\fs2\Фотоархив Академии\2013\103_Присяга первокурсников_29.08.2013\DSC059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422" y="5694674"/>
            <a:ext cx="1972369" cy="1025473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30" y="5721726"/>
            <a:ext cx="1892393" cy="1069575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3" y="5694672"/>
            <a:ext cx="1847268" cy="106918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279" y="5705602"/>
            <a:ext cx="1753580" cy="1027359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172" y="5666809"/>
            <a:ext cx="1805125" cy="1066147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634231" y="1533645"/>
            <a:ext cx="6096000" cy="604200"/>
          </a:xfrm>
          <a:prstGeom prst="rect">
            <a:avLst/>
          </a:prstGeom>
        </p:spPr>
        <p:txBody>
          <a:bodyPr lIns="91436" tIns="45718" rIns="91436" bIns="45718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ru-RU" sz="31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специальность</a:t>
            </a:r>
            <a:r>
              <a:rPr lang="ru-RU" sz="3100" dirty="0">
                <a:solidFill>
                  <a:srgbClr val="111111"/>
                </a:solidFill>
                <a:latin typeface="Impact" pitchFamily="34" charset="0"/>
                <a:cs typeface="Arial" panose="020B0604020202020204" pitchFamily="34" charset="0"/>
              </a:rPr>
              <a:t>  </a:t>
            </a:r>
            <a:r>
              <a:rPr lang="ru-RU" sz="3100" dirty="0">
                <a:solidFill>
                  <a:srgbClr val="C00000"/>
                </a:solidFill>
                <a:latin typeface="Impact" pitchFamily="34" charset="0"/>
                <a:cs typeface="Arial" panose="020B0604020202020204" pitchFamily="34" charset="0"/>
              </a:rPr>
              <a:t>«Правоведение»</a:t>
            </a:r>
          </a:p>
        </p:txBody>
      </p:sp>
      <p:sp>
        <p:nvSpPr>
          <p:cNvPr id="13" name="AutoShape 9"/>
          <p:cNvSpPr>
            <a:spLocks noChangeArrowheads="1"/>
          </p:cNvSpPr>
          <p:nvPr/>
        </p:nvSpPr>
        <p:spPr bwMode="auto">
          <a:xfrm rot="-5400000">
            <a:off x="6373138" y="2128088"/>
            <a:ext cx="596900" cy="506324"/>
          </a:xfrm>
          <a:prstGeom prst="leftArrow">
            <a:avLst>
              <a:gd name="adj1" fmla="val 50000"/>
              <a:gd name="adj2" fmla="val 399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1912" tIns="60956" rIns="121912" bIns="60956" anchor="ctr"/>
          <a:lstStyle/>
          <a:p>
            <a:endParaRPr lang="en-US">
              <a:latin typeface="Franklin Gothic Book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E98989-6D20-4CFC-8D1D-4FA276AF9A5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15" name="Номер слайда 1"/>
          <p:cNvSpPr txBox="1">
            <a:spLocks/>
          </p:cNvSpPr>
          <p:nvPr/>
        </p:nvSpPr>
        <p:spPr>
          <a:xfrm>
            <a:off x="9437297" y="6389598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ru-RU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4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92505" y="46762"/>
            <a:ext cx="23850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600"/>
              </a:lnSpc>
              <a:spcBef>
                <a:spcPct val="0"/>
              </a:spcBef>
              <a:defRPr/>
            </a:pPr>
            <a:r>
              <a:rPr lang="ru-RU" sz="3500" dirty="0">
                <a:solidFill>
                  <a:srgbClr val="FF0000"/>
                </a:solidFill>
                <a:latin typeface="Impact" pitchFamily="34" charset="0"/>
                <a:ea typeface="+mj-ea"/>
                <a:cs typeface="+mj-cs"/>
              </a:rPr>
              <a:t>Академия МВД</a:t>
            </a:r>
          </a:p>
        </p:txBody>
      </p:sp>
    </p:spTree>
    <p:extLst>
      <p:ext uri="{BB962C8B-B14F-4D97-AF65-F5344CB8AC3E}">
        <p14:creationId xmlns:p14="http://schemas.microsoft.com/office/powerpoint/2010/main" val="47316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>
          <a:xfrm>
            <a:off x="3577523" y="314544"/>
            <a:ext cx="5534191" cy="1041400"/>
          </a:xfrm>
          <a:solidFill>
            <a:schemeClr val="accent4">
              <a:lumMod val="40000"/>
              <a:lumOff val="60000"/>
            </a:schemeClr>
          </a:solidFill>
        </p:spPr>
        <p:txBody>
          <a:bodyPr vert="horz" lIns="91436" tIns="45718" rIns="91436" bIns="45718" rtlCol="0" anchor="ctr">
            <a:noAutofit/>
          </a:bodyPr>
          <a:lstStyle/>
          <a:p>
            <a:pPr algn="ctr">
              <a:lnSpc>
                <a:spcPts val="3600"/>
              </a:lnSpc>
            </a:pPr>
            <a:r>
              <a:rPr lang="ru-RU" sz="3500" dirty="0">
                <a:solidFill>
                  <a:srgbClr val="003399"/>
                </a:solidFill>
                <a:latin typeface="Impact" pitchFamily="34" charset="0"/>
              </a:rPr>
              <a:t>Факультет криминальной   милиции</a:t>
            </a:r>
          </a:p>
        </p:txBody>
      </p:sp>
      <p:sp>
        <p:nvSpPr>
          <p:cNvPr id="14340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88900" y="1651000"/>
            <a:ext cx="6019799" cy="386079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Специальность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C00000"/>
                </a:solidFill>
                <a:latin typeface="Impact" pitchFamily="34" charset="0"/>
                <a:cs typeface="Arial" panose="020B0604020202020204" pitchFamily="34" charset="0"/>
              </a:rPr>
              <a:t> «Правоведение»</a:t>
            </a:r>
          </a:p>
          <a:p>
            <a:pPr marL="0" indent="0" algn="ctr">
              <a:lnSpc>
                <a:spcPct val="120000"/>
              </a:lnSpc>
              <a:buNone/>
            </a:pPr>
            <a:endParaRPr lang="ru-RU" sz="2000" u="sng" dirty="0">
              <a:solidFill>
                <a:srgbClr val="111111"/>
              </a:solidFill>
              <a:latin typeface="Impact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2400" dirty="0">
                <a:solidFill>
                  <a:srgbClr val="C00000"/>
                </a:solidFill>
                <a:latin typeface="Impact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srgbClr val="002060"/>
              </a:solidFill>
              <a:latin typeface="Impact" pitchFamily="34" charset="0"/>
              <a:cs typeface="Arial" panose="020B0604020202020204" pitchFamily="34" charset="0"/>
            </a:endParaRPr>
          </a:p>
          <a:p>
            <a:pPr marL="118525" indent="-118525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уголовного розыска</a:t>
            </a:r>
          </a:p>
          <a:p>
            <a:pPr marL="118525" indent="-118525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  по </a:t>
            </a:r>
            <a:r>
              <a:rPr lang="ru-RU" sz="2400" dirty="0" err="1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наркоконтролю</a:t>
            </a: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и противодействию           торговле людьми</a:t>
            </a:r>
          </a:p>
          <a:p>
            <a:pPr marL="118525" indent="-118525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по противодействию </a:t>
            </a:r>
            <a:r>
              <a:rPr lang="ru-RU" sz="2400" dirty="0" err="1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киберпреступности</a:t>
            </a:r>
            <a:endParaRPr lang="ru-RU" sz="2400" dirty="0">
              <a:solidFill>
                <a:srgbClr val="002060"/>
              </a:solidFill>
              <a:latin typeface="Impact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6223000" y="1651001"/>
            <a:ext cx="5969000" cy="386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36" tIns="45718" rIns="91436" bIns="45718" rtlCol="0">
            <a:noAutofit/>
          </a:bodyPr>
          <a:lstStyle>
            <a:lvl1pPr indent="0" algn="ctr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rgbClr val="111111"/>
                </a:solidFill>
                <a:latin typeface="Impact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ts val="0"/>
              </a:spcBef>
            </a:pPr>
            <a:r>
              <a:rPr lang="ru-RU" sz="2800" dirty="0">
                <a:solidFill>
                  <a:srgbClr val="002060"/>
                </a:solidFill>
              </a:rPr>
              <a:t>Специальность</a:t>
            </a:r>
            <a:endParaRPr lang="ru-RU" sz="2800" dirty="0"/>
          </a:p>
          <a:p>
            <a:pPr>
              <a:spcBef>
                <a:spcPts val="0"/>
              </a:spcBef>
            </a:pPr>
            <a:r>
              <a:rPr lang="ru-RU" sz="2800" dirty="0">
                <a:solidFill>
                  <a:srgbClr val="C00000"/>
                </a:solidFill>
              </a:rPr>
              <a:t>«Экономическое право»</a:t>
            </a:r>
          </a:p>
          <a:p>
            <a:endParaRPr lang="ru-RU" dirty="0"/>
          </a:p>
          <a:p>
            <a:pPr algn="l">
              <a:lnSpc>
                <a:spcPts val="2400"/>
              </a:lnSpc>
            </a:pPr>
            <a:endParaRPr lang="ru-RU" sz="2400" dirty="0">
              <a:solidFill>
                <a:srgbClr val="002060"/>
              </a:solidFill>
            </a:endParaRPr>
          </a:p>
          <a:p>
            <a:pPr marL="342882" indent="-342882" algn="l">
              <a:lnSpc>
                <a:spcPts val="2400"/>
              </a:lnSpc>
              <a:buFont typeface="Wingdings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</a:rPr>
              <a:t>по борьбе с коррупцией и экономическими преступлениями </a:t>
            </a:r>
          </a:p>
          <a:p>
            <a:pPr marL="342882" indent="-342882" algn="l">
              <a:lnSpc>
                <a:spcPts val="2400"/>
              </a:lnSpc>
              <a:buFont typeface="Wingdings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</a:rPr>
              <a:t>подготовка сотрудников для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Комитета государственного</a:t>
            </a:r>
            <a:r>
              <a:rPr lang="en-US"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контроля Республики Беларусь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2" y="5743757"/>
            <a:ext cx="1794445" cy="1014215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C0658AA9-A5E9-41F3-8C34-D6DF4EEA72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4"/>
          <a:stretch/>
        </p:blipFill>
        <p:spPr>
          <a:xfrm>
            <a:off x="9216350" y="126749"/>
            <a:ext cx="2832318" cy="141699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8" descr="C:\Users\User_317_2\Desktop\photo_5256209891020885579_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9"/>
          <a:stretch>
            <a:fillRect/>
          </a:stretch>
        </p:blipFill>
        <p:spPr bwMode="auto">
          <a:xfrm>
            <a:off x="2674935" y="5736329"/>
            <a:ext cx="1810180" cy="1029067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9" descr="C:\Users\User_317_2\Desktop\photo_5256209891020885586_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497" y="5743756"/>
            <a:ext cx="1668371" cy="1034955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203" y="5730712"/>
            <a:ext cx="1907180" cy="1031697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197" y="5694213"/>
            <a:ext cx="1703720" cy="1061195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AutoShape 9"/>
          <p:cNvSpPr>
            <a:spLocks noChangeArrowheads="1"/>
          </p:cNvSpPr>
          <p:nvPr/>
        </p:nvSpPr>
        <p:spPr bwMode="auto">
          <a:xfrm rot="-5400000">
            <a:off x="934849" y="2877950"/>
            <a:ext cx="595776" cy="506324"/>
          </a:xfrm>
          <a:prstGeom prst="leftArrow">
            <a:avLst>
              <a:gd name="adj1" fmla="val 50000"/>
              <a:gd name="adj2" fmla="val 399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1912" tIns="60956" rIns="121912" bIns="60956" anchor="ctr"/>
          <a:lstStyle/>
          <a:p>
            <a:endParaRPr lang="en-US">
              <a:latin typeface="Franklin Gothic Book" pitchFamily="34" charset="0"/>
            </a:endParaRPr>
          </a:p>
        </p:txBody>
      </p:sp>
      <p:sp>
        <p:nvSpPr>
          <p:cNvPr id="14" name="AutoShape 9"/>
          <p:cNvSpPr>
            <a:spLocks noChangeArrowheads="1"/>
          </p:cNvSpPr>
          <p:nvPr/>
        </p:nvSpPr>
        <p:spPr bwMode="auto">
          <a:xfrm rot="-5400000">
            <a:off x="10269350" y="2877950"/>
            <a:ext cx="595776" cy="506324"/>
          </a:xfrm>
          <a:prstGeom prst="leftArrow">
            <a:avLst>
              <a:gd name="adj1" fmla="val 50000"/>
              <a:gd name="adj2" fmla="val 399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1912" tIns="60956" rIns="121912" bIns="60956" anchor="ctr"/>
          <a:lstStyle/>
          <a:p>
            <a:endParaRPr lang="en-US">
              <a:latin typeface="Franklin Gothic Book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E98989-6D20-4CFC-8D1D-4FA276AF9A5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15" name="Номер слайда 1"/>
          <p:cNvSpPr txBox="1">
            <a:spLocks/>
          </p:cNvSpPr>
          <p:nvPr/>
        </p:nvSpPr>
        <p:spPr>
          <a:xfrm>
            <a:off x="9448800" y="6397284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ru-RU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5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92506" y="46762"/>
            <a:ext cx="23850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600"/>
              </a:lnSpc>
              <a:spcBef>
                <a:spcPct val="0"/>
              </a:spcBef>
              <a:defRPr/>
            </a:pPr>
            <a:r>
              <a:rPr lang="ru-RU" sz="3500" dirty="0">
                <a:solidFill>
                  <a:srgbClr val="FF0000"/>
                </a:solidFill>
                <a:latin typeface="Impact" pitchFamily="34" charset="0"/>
                <a:ea typeface="+mj-ea"/>
                <a:cs typeface="+mj-cs"/>
              </a:rPr>
              <a:t>Академия МВД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00200" y="3058181"/>
            <a:ext cx="844550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Impact" pitchFamily="34" charset="0"/>
                <a:cs typeface="Arial" panose="020B0604020202020204" pitchFamily="34" charset="0"/>
              </a:rPr>
              <a:t>Сотрудники оперативных подразделений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8904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11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>
          <a:xfrm>
            <a:off x="3695701" y="151835"/>
            <a:ext cx="5435600" cy="1235653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36" tIns="45718" rIns="91436" bIns="45718" rtlCol="0" anchor="ctr">
            <a:noAutofit/>
          </a:bodyPr>
          <a:lstStyle/>
          <a:p>
            <a:pPr algn="ctr">
              <a:lnSpc>
                <a:spcPts val="3600"/>
              </a:lnSpc>
            </a:pPr>
            <a:r>
              <a:rPr lang="ru-RU" sz="3200" dirty="0">
                <a:solidFill>
                  <a:srgbClr val="003399"/>
                </a:solidFill>
                <a:latin typeface="Impact" pitchFamily="34" charset="0"/>
              </a:rPr>
              <a:t>уголовно-исполнительный факультет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803492" y="2908300"/>
            <a:ext cx="11096407" cy="2628932"/>
          </a:xfrm>
          <a:prstGeom prst="rect">
            <a:avLst/>
          </a:prstGeom>
          <a:noFill/>
        </p:spPr>
        <p:txBody>
          <a:bodyPr vert="horz" lIns="121912" tIns="60956" rIns="121912" bIns="60956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2600" dirty="0">
                <a:solidFill>
                  <a:srgbClr val="C00000"/>
                </a:solidFill>
                <a:latin typeface="Impact" pitchFamily="34" charset="0"/>
                <a:cs typeface="Arial" panose="020B0604020202020204" pitchFamily="34" charset="0"/>
              </a:rPr>
              <a:t>сотрудники подразделений уголовно-исполнительной системы</a:t>
            </a:r>
          </a:p>
        </p:txBody>
      </p:sp>
      <p:pic>
        <p:nvPicPr>
          <p:cNvPr id="15" name="Picture 2" descr="C:\Users\Елена\Desktop\01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93" y="5310248"/>
            <a:ext cx="2000095" cy="1449733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171" y="5285291"/>
            <a:ext cx="2115151" cy="1437252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465" y="5253203"/>
            <a:ext cx="2246931" cy="1437252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4" descr="C:\Users\Python\AppData\Local\Temp\Rar$DRa11672.6560\Фото УИПиК\!_B20I15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140" y="5253207"/>
            <a:ext cx="2245213" cy="1449735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6047" y="151835"/>
            <a:ext cx="2736304" cy="1313476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32575" y="1359260"/>
            <a:ext cx="6096000" cy="604200"/>
          </a:xfrm>
          <a:prstGeom prst="rect">
            <a:avLst/>
          </a:prstGeom>
        </p:spPr>
        <p:txBody>
          <a:bodyPr lIns="91436" tIns="45718" rIns="91436" bIns="45718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31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Специальность </a:t>
            </a:r>
            <a:r>
              <a:rPr lang="en-US" sz="31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</a:t>
            </a:r>
            <a:r>
              <a:rPr lang="ru-RU" sz="3100" dirty="0">
                <a:solidFill>
                  <a:srgbClr val="C00000"/>
                </a:solidFill>
                <a:latin typeface="Impact" pitchFamily="34" charset="0"/>
                <a:cs typeface="Arial" panose="020B0604020202020204" pitchFamily="34" charset="0"/>
              </a:rPr>
              <a:t>«Правоведение» </a:t>
            </a:r>
            <a:endParaRPr lang="en-US" sz="3100" dirty="0">
              <a:solidFill>
                <a:srgbClr val="C00000"/>
              </a:solidFill>
              <a:latin typeface="Impact" pitchFamily="34" charset="0"/>
              <a:cs typeface="Arial" panose="020B0604020202020204" pitchFamily="34" charset="0"/>
            </a:endParaRPr>
          </a:p>
        </p:txBody>
      </p:sp>
      <p:sp>
        <p:nvSpPr>
          <p:cNvPr id="16" name="AutoShape 9"/>
          <p:cNvSpPr>
            <a:spLocks noChangeArrowheads="1"/>
          </p:cNvSpPr>
          <p:nvPr/>
        </p:nvSpPr>
        <p:spPr bwMode="auto">
          <a:xfrm rot="-5400000">
            <a:off x="5142773" y="2058639"/>
            <a:ext cx="875604" cy="788238"/>
          </a:xfrm>
          <a:prstGeom prst="leftArrow">
            <a:avLst>
              <a:gd name="adj1" fmla="val 50000"/>
              <a:gd name="adj2" fmla="val 399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1912" tIns="60956" rIns="121912" bIns="60956" anchor="ctr"/>
          <a:lstStyle/>
          <a:p>
            <a:endParaRPr lang="en-US">
              <a:latin typeface="Franklin Gothic Book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085" y="5333807"/>
            <a:ext cx="2019704" cy="1426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E98989-6D20-4CFC-8D1D-4FA276AF9A5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17" name="Номер слайда 1"/>
          <p:cNvSpPr txBox="1">
            <a:spLocks/>
          </p:cNvSpPr>
          <p:nvPr/>
        </p:nvSpPr>
        <p:spPr>
          <a:xfrm>
            <a:off x="9386047" y="6474306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ru-RU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6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92400" y="3499491"/>
            <a:ext cx="734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525" indent="-118525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начальник отряда исправительного процесса;</a:t>
            </a:r>
          </a:p>
          <a:p>
            <a:pPr marL="118525" indent="-118525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оперуполномоченный оперативного отдела</a:t>
            </a:r>
          </a:p>
          <a:p>
            <a:pPr marL="118525" indent="-118525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инспектор режимного отдела</a:t>
            </a:r>
          </a:p>
          <a:p>
            <a:pPr marL="118525" indent="-118525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инспектор специального </a:t>
            </a:r>
            <a:r>
              <a:rPr lang="ru-RU" sz="2400" dirty="0" smtClean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отдела </a:t>
            </a: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и др.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92505" y="46762"/>
            <a:ext cx="23850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600"/>
              </a:lnSpc>
              <a:spcBef>
                <a:spcPct val="0"/>
              </a:spcBef>
              <a:defRPr/>
            </a:pPr>
            <a:r>
              <a:rPr lang="ru-RU" sz="3500" dirty="0">
                <a:solidFill>
                  <a:srgbClr val="FF0000"/>
                </a:solidFill>
                <a:latin typeface="Impact" pitchFamily="34" charset="0"/>
                <a:ea typeface="+mj-ea"/>
                <a:cs typeface="+mj-cs"/>
              </a:rPr>
              <a:t>Академия МВД</a:t>
            </a:r>
          </a:p>
        </p:txBody>
      </p:sp>
    </p:spTree>
    <p:extLst>
      <p:ext uri="{BB962C8B-B14F-4D97-AF65-F5344CB8AC3E}">
        <p14:creationId xmlns:p14="http://schemas.microsoft.com/office/powerpoint/2010/main" val="104886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>
          <a:xfrm>
            <a:off x="3822113" y="184597"/>
            <a:ext cx="5242177" cy="1313465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36" tIns="45718" rIns="91436" bIns="45718" rtlCol="0" anchor="ctr">
            <a:noAutofit/>
          </a:bodyPr>
          <a:lstStyle/>
          <a:p>
            <a:pPr algn="ctr">
              <a:lnSpc>
                <a:spcPts val="3600"/>
              </a:lnSpc>
            </a:pPr>
            <a:r>
              <a:rPr lang="ru-RU" sz="3200" dirty="0">
                <a:solidFill>
                  <a:srgbClr val="003399"/>
                </a:solidFill>
                <a:latin typeface="Impact" pitchFamily="34" charset="0"/>
              </a:rPr>
              <a:t>Следственно-экспертный факультет</a:t>
            </a:r>
          </a:p>
        </p:txBody>
      </p:sp>
      <p:pic>
        <p:nvPicPr>
          <p:cNvPr id="14" name="Picture 9" descr="SE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79007" y="184597"/>
            <a:ext cx="2769662" cy="1313465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971" y="5413127"/>
            <a:ext cx="2059460" cy="1378863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823" y="5380119"/>
            <a:ext cx="2304967" cy="1444877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580" y="5351623"/>
            <a:ext cx="2135299" cy="1423532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065" y="5394688"/>
            <a:ext cx="2023579" cy="1337403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203200" y="1820272"/>
            <a:ext cx="6057901" cy="33613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Специальность</a:t>
            </a:r>
            <a:r>
              <a:rPr lang="ru-RU" dirty="0">
                <a:solidFill>
                  <a:srgbClr val="C00000"/>
                </a:solidFill>
                <a:latin typeface="Impact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rgbClr val="C00000"/>
                </a:solidFill>
                <a:latin typeface="Impact" pitchFamily="34" charset="0"/>
                <a:cs typeface="Arial" panose="020B0604020202020204" pitchFamily="34" charset="0"/>
              </a:rPr>
              <a:t>«Судебные криминалистические экспертизы»</a:t>
            </a:r>
          </a:p>
          <a:p>
            <a:pPr marL="0" indent="0" algn="ctr">
              <a:lnSpc>
                <a:spcPct val="120000"/>
              </a:lnSpc>
              <a:buNone/>
            </a:pPr>
            <a:endParaRPr lang="ru-RU" sz="2000" u="sng" dirty="0">
              <a:solidFill>
                <a:srgbClr val="111111"/>
              </a:solidFill>
              <a:latin typeface="Impact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2400" dirty="0">
                <a:solidFill>
                  <a:srgbClr val="C00000"/>
                </a:solidFill>
                <a:latin typeface="Impact" pitchFamily="34" charset="0"/>
                <a:cs typeface="Arial" panose="020B0604020202020204" pitchFamily="34" charset="0"/>
              </a:rPr>
              <a:t>Сотрудники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Impact" pitchFamily="34" charset="0"/>
                <a:cs typeface="Arial" panose="020B0604020202020204" pitchFamily="34" charset="0"/>
              </a:rPr>
              <a:t>Государственного комитета судебных экспертиз Республики Беларусь</a:t>
            </a:r>
          </a:p>
        </p:txBody>
      </p:sp>
      <p:sp>
        <p:nvSpPr>
          <p:cNvPr id="20" name="Rectangle 5"/>
          <p:cNvSpPr txBox="1">
            <a:spLocks noChangeArrowheads="1"/>
          </p:cNvSpPr>
          <p:nvPr/>
        </p:nvSpPr>
        <p:spPr>
          <a:xfrm>
            <a:off x="6384038" y="1805181"/>
            <a:ext cx="5664631" cy="33891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36" tIns="45718" rIns="91436" bIns="45718" rtlCol="0">
            <a:noAutofit/>
          </a:bodyPr>
          <a:lstStyle>
            <a:lvl1pPr indent="0" algn="ctr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rgbClr val="111111"/>
                </a:solidFill>
                <a:latin typeface="Impact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rgbClr val="002060"/>
                </a:solidFill>
              </a:rPr>
              <a:t>Специальность</a:t>
            </a:r>
            <a:r>
              <a:rPr lang="ru-RU" sz="2800" dirty="0"/>
              <a:t>  </a:t>
            </a:r>
            <a:r>
              <a:rPr lang="ru-RU" sz="2800" dirty="0">
                <a:solidFill>
                  <a:srgbClr val="C00000"/>
                </a:solidFill>
              </a:rPr>
              <a:t>«Правоведение»</a:t>
            </a:r>
          </a:p>
          <a:p>
            <a:endParaRPr lang="ru-RU" dirty="0"/>
          </a:p>
          <a:p>
            <a:endParaRPr lang="ru-RU" sz="1000" u="sng" dirty="0">
              <a:solidFill>
                <a:srgbClr val="C00000"/>
              </a:solidFill>
            </a:endParaRPr>
          </a:p>
          <a:p>
            <a:r>
              <a:rPr lang="ru-RU" sz="2400" dirty="0">
                <a:solidFill>
                  <a:srgbClr val="C00000"/>
                </a:solidFill>
              </a:rPr>
              <a:t>Сотрудники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Следственного комитета Республики Беларусь</a:t>
            </a:r>
          </a:p>
          <a:p>
            <a:pPr marL="118525" indent="-118525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</a:rPr>
              <a:t>следователь</a:t>
            </a:r>
          </a:p>
          <a:p>
            <a:endParaRPr lang="ru-RU" dirty="0"/>
          </a:p>
        </p:txBody>
      </p:sp>
      <p:sp>
        <p:nvSpPr>
          <p:cNvPr id="21" name="AutoShape 9"/>
          <p:cNvSpPr>
            <a:spLocks noChangeArrowheads="1"/>
          </p:cNvSpPr>
          <p:nvPr/>
        </p:nvSpPr>
        <p:spPr bwMode="auto">
          <a:xfrm rot="-5400000">
            <a:off x="2877543" y="3194676"/>
            <a:ext cx="595776" cy="506324"/>
          </a:xfrm>
          <a:prstGeom prst="leftArrow">
            <a:avLst>
              <a:gd name="adj1" fmla="val 50000"/>
              <a:gd name="adj2" fmla="val 399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1912" tIns="60956" rIns="121912" bIns="60956" anchor="ctr"/>
          <a:lstStyle/>
          <a:p>
            <a:endParaRPr lang="en-US">
              <a:latin typeface="Franklin Gothic Book" pitchFamily="34" charset="0"/>
            </a:endParaRP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 rot="-5400000">
            <a:off x="8850153" y="2598900"/>
            <a:ext cx="595776" cy="506324"/>
          </a:xfrm>
          <a:prstGeom prst="leftArrow">
            <a:avLst>
              <a:gd name="adj1" fmla="val 50000"/>
              <a:gd name="adj2" fmla="val 399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1912" tIns="60956" rIns="121912" bIns="60956" anchor="ctr"/>
          <a:lstStyle/>
          <a:p>
            <a:endParaRPr lang="en-US">
              <a:latin typeface="Franklin Gothic Book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E98989-6D20-4CFC-8D1D-4FA276AF9A5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17" name="Номер слайда 1"/>
          <p:cNvSpPr txBox="1">
            <a:spLocks/>
          </p:cNvSpPr>
          <p:nvPr/>
        </p:nvSpPr>
        <p:spPr>
          <a:xfrm>
            <a:off x="9448800" y="6392132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ru-RU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7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71600" y="4709172"/>
            <a:ext cx="3390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525" indent="-118525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эксперт-криминалист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192505" y="187894"/>
            <a:ext cx="23850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600"/>
              </a:lnSpc>
              <a:spcBef>
                <a:spcPct val="0"/>
              </a:spcBef>
              <a:defRPr/>
            </a:pPr>
            <a:r>
              <a:rPr lang="ru-RU" sz="3500" dirty="0">
                <a:solidFill>
                  <a:srgbClr val="FF0000"/>
                </a:solidFill>
                <a:latin typeface="Impact" pitchFamily="34" charset="0"/>
                <a:ea typeface="+mj-ea"/>
                <a:cs typeface="+mj-cs"/>
              </a:rPr>
              <a:t>Академия МВД</a:t>
            </a:r>
          </a:p>
        </p:txBody>
      </p:sp>
    </p:spTree>
    <p:extLst>
      <p:ext uri="{BB962C8B-B14F-4D97-AF65-F5344CB8AC3E}">
        <p14:creationId xmlns:p14="http://schemas.microsoft.com/office/powerpoint/2010/main" val="46472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2427514" y="268867"/>
            <a:ext cx="9659153" cy="1263175"/>
          </a:xfrm>
        </p:spPr>
        <p:txBody>
          <a:bodyPr>
            <a:normAutofit/>
          </a:bodyPr>
          <a:lstStyle/>
          <a:p>
            <a:pPr algn="ctr">
              <a:lnSpc>
                <a:spcPts val="3600"/>
              </a:lnSpc>
              <a:defRPr/>
            </a:pPr>
            <a:r>
              <a:rPr lang="ru-RU" sz="3500" b="1" dirty="0">
                <a:solidFill>
                  <a:srgbClr val="FF0000"/>
                </a:solidFill>
                <a:latin typeface="Impact" pitchFamily="34" charset="0"/>
              </a:rPr>
              <a:t>Могилевский институт МВД</a:t>
            </a:r>
            <a:r>
              <a:rPr lang="ru-RU" sz="3500" b="1" dirty="0">
                <a:solidFill>
                  <a:srgbClr val="003399"/>
                </a:solidFill>
                <a:latin typeface="Impact" pitchFamily="34" charset="0"/>
              </a:rPr>
              <a:t/>
            </a:r>
            <a:br>
              <a:rPr lang="ru-RU" sz="3500" b="1" dirty="0">
                <a:solidFill>
                  <a:srgbClr val="003399"/>
                </a:solidFill>
                <a:latin typeface="Impact" pitchFamily="34" charset="0"/>
              </a:rPr>
            </a:br>
            <a:r>
              <a:rPr lang="ru-RU" sz="3500" b="1" dirty="0">
                <a:solidFill>
                  <a:srgbClr val="003399"/>
                </a:solidFill>
                <a:latin typeface="Impact" pitchFamily="34" charset="0"/>
              </a:rPr>
              <a:t>Специальности общего высшего образования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152808524"/>
              </p:ext>
            </p:extLst>
          </p:nvPr>
        </p:nvGraphicFramePr>
        <p:xfrm>
          <a:off x="4630369" y="1491630"/>
          <a:ext cx="7276289" cy="4903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190691" y="5623440"/>
            <a:ext cx="3715967" cy="515567"/>
          </a:xfrm>
          <a:prstGeom prst="rect">
            <a:avLst/>
          </a:prstGeom>
          <a:solidFill>
            <a:schemeClr val="accent1">
              <a:lumMod val="40000"/>
              <a:lumOff val="60000"/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r>
              <a:rPr lang="ru-RU" dirty="0">
                <a:solidFill>
                  <a:srgbClr val="1F4E79"/>
                </a:solidFill>
                <a:latin typeface="Impact" pitchFamily="34" charset="0"/>
              </a:rPr>
              <a:t>квалификация «Юрист»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274264-7C1E-4DE1-9509-2A41F3322A36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18" name="Номер слайда 1"/>
          <p:cNvSpPr txBox="1">
            <a:spLocks/>
          </p:cNvSpPr>
          <p:nvPr/>
        </p:nvSpPr>
        <p:spPr>
          <a:xfrm>
            <a:off x="9384323" y="6395074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ru-RU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8</a:t>
            </a:fld>
            <a:endParaRPr lang="ru-RU" sz="3000" b="1" dirty="0">
              <a:latin typeface="Impact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7861"/>
            <a:ext cx="4312639" cy="31235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8190690" y="3374481"/>
            <a:ext cx="3715967" cy="515567"/>
          </a:xfrm>
          <a:prstGeom prst="rect">
            <a:avLst/>
          </a:prstGeom>
          <a:solidFill>
            <a:schemeClr val="accent1">
              <a:lumMod val="40000"/>
              <a:lumOff val="60000"/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r>
              <a:rPr lang="ru-RU" dirty="0">
                <a:solidFill>
                  <a:srgbClr val="1F4E79"/>
                </a:solidFill>
                <a:latin typeface="Impact" pitchFamily="34" charset="0"/>
              </a:rPr>
              <a:t>квалификация «Юрист»</a:t>
            </a:r>
          </a:p>
        </p:txBody>
      </p:sp>
    </p:spTree>
    <p:extLst>
      <p:ext uri="{BB962C8B-B14F-4D97-AF65-F5344CB8AC3E}">
        <p14:creationId xmlns:p14="http://schemas.microsoft.com/office/powerpoint/2010/main" val="881082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>
          <a:xfrm>
            <a:off x="4456226" y="411009"/>
            <a:ext cx="4160417" cy="857256"/>
          </a:xfrm>
          <a:solidFill>
            <a:schemeClr val="bg1">
              <a:lumMod val="85000"/>
            </a:schemeClr>
          </a:solidFill>
        </p:spPr>
        <p:txBody>
          <a:bodyPr vert="horz" lIns="91436" tIns="45718" rIns="91436" bIns="45718" rtlCol="0" anchor="ctr">
            <a:noAutofit/>
          </a:bodyPr>
          <a:lstStyle/>
          <a:p>
            <a:pPr algn="ctr">
              <a:lnSpc>
                <a:spcPts val="3600"/>
              </a:lnSpc>
            </a:pPr>
            <a:r>
              <a:rPr lang="ru-RU" sz="3200" dirty="0">
                <a:solidFill>
                  <a:srgbClr val="003399"/>
                </a:solidFill>
                <a:latin typeface="Impact" pitchFamily="34" charset="0"/>
              </a:rPr>
              <a:t>Факультет милиции </a:t>
            </a:r>
          </a:p>
        </p:txBody>
      </p:sp>
      <p:sp>
        <p:nvSpPr>
          <p:cNvPr id="14340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165101" y="1624693"/>
            <a:ext cx="6129882" cy="5137715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Специальность</a:t>
            </a:r>
            <a:r>
              <a:rPr lang="ru-RU" sz="2400" dirty="0">
                <a:solidFill>
                  <a:srgbClr val="C00000"/>
                </a:solidFill>
                <a:latin typeface="Impact" pitchFamily="34" charset="0"/>
                <a:cs typeface="Arial" panose="020B0604020202020204" pitchFamily="34" charset="0"/>
              </a:rPr>
              <a:t> «Правовое обеспечение оперативно-розыскной деятельности»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квалификация «Юрист»</a:t>
            </a:r>
          </a:p>
          <a:p>
            <a:pPr marL="0" indent="0" algn="ctr">
              <a:lnSpc>
                <a:spcPct val="120000"/>
              </a:lnSpc>
              <a:buNone/>
            </a:pPr>
            <a:endParaRPr lang="ru-RU" sz="2000" u="sng" dirty="0">
              <a:solidFill>
                <a:srgbClr val="111111"/>
              </a:solidFill>
              <a:latin typeface="Impact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ts val="2200"/>
              </a:lnSpc>
              <a:buNone/>
            </a:pPr>
            <a:r>
              <a:rPr lang="ru-RU" sz="2400" dirty="0">
                <a:solidFill>
                  <a:srgbClr val="C00000"/>
                </a:solidFill>
                <a:latin typeface="Impact" pitchFamily="34" charset="0"/>
                <a:cs typeface="Arial" panose="020B0604020202020204" pitchFamily="34" charset="0"/>
              </a:rPr>
              <a:t>Сотрудники оперативных подразделений криминальной милиции</a:t>
            </a:r>
          </a:p>
          <a:p>
            <a:pPr marL="118525" indent="-118525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  уголовного розыска</a:t>
            </a:r>
          </a:p>
          <a:p>
            <a:pPr marL="118525" indent="-118525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по борьбе с коррупцией и экономическими преступлениями</a:t>
            </a:r>
          </a:p>
          <a:p>
            <a:pPr marL="118525" indent="-118525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  по </a:t>
            </a:r>
            <a:r>
              <a:rPr lang="ru-RU" sz="2400" dirty="0" err="1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наркоконтролю</a:t>
            </a: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и противодействию           торговле людьми</a:t>
            </a:r>
          </a:p>
          <a:p>
            <a:pPr marL="118525" indent="-118525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   по противодействию </a:t>
            </a:r>
            <a:r>
              <a:rPr lang="ru-RU" sz="2400" dirty="0" err="1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киберпреступности</a:t>
            </a:r>
            <a:endParaRPr lang="ru-RU" sz="2400" dirty="0">
              <a:solidFill>
                <a:srgbClr val="002060"/>
              </a:solidFill>
              <a:latin typeface="Impact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6384035" y="1641016"/>
            <a:ext cx="5664631" cy="512139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36" tIns="45718" rIns="91436" bIns="45718" rtlCol="0">
            <a:noAutofit/>
          </a:bodyPr>
          <a:lstStyle>
            <a:lvl1pPr indent="0" algn="ctr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rgbClr val="111111"/>
                </a:solidFill>
                <a:latin typeface="Impact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2400" dirty="0">
                <a:solidFill>
                  <a:srgbClr val="002060"/>
                </a:solidFill>
              </a:rPr>
              <a:t>Специальность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C00000"/>
                </a:solidFill>
              </a:rPr>
              <a:t>«Правовое обеспечение общественной безопасности»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srgbClr val="002060"/>
                </a:solidFill>
              </a:rPr>
              <a:t>квалификация «Юрист»</a:t>
            </a:r>
          </a:p>
          <a:p>
            <a:endParaRPr lang="ru-RU" dirty="0"/>
          </a:p>
          <a:p>
            <a:pPr>
              <a:lnSpc>
                <a:spcPts val="2400"/>
              </a:lnSpc>
            </a:pPr>
            <a:r>
              <a:rPr lang="ru-RU" sz="2400" dirty="0">
                <a:solidFill>
                  <a:srgbClr val="C00000"/>
                </a:solidFill>
              </a:rPr>
              <a:t>Сотрудники подразделений милиции общественной безопасности</a:t>
            </a:r>
          </a:p>
          <a:p>
            <a:pPr marL="342882" indent="-342882" algn="l">
              <a:lnSpc>
                <a:spcPts val="2400"/>
              </a:lnSpc>
              <a:buFont typeface="Wingdings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</a:rPr>
              <a:t>участковые инспекторы милиции</a:t>
            </a:r>
          </a:p>
          <a:p>
            <a:pPr marL="342882" indent="-342882" algn="l">
              <a:lnSpc>
                <a:spcPts val="2400"/>
              </a:lnSpc>
              <a:buFont typeface="Wingdings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</a:rPr>
              <a:t>сотрудники ГАИ </a:t>
            </a:r>
          </a:p>
          <a:p>
            <a:pPr marL="342882" indent="-342882" algn="l">
              <a:lnSpc>
                <a:spcPts val="2400"/>
              </a:lnSpc>
              <a:buFont typeface="Wingdings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</a:rPr>
              <a:t>участковые инспекторы  по  делам  несовершеннолетних</a:t>
            </a:r>
          </a:p>
        </p:txBody>
      </p:sp>
      <p:sp>
        <p:nvSpPr>
          <p:cNvPr id="13" name="AutoShape 9"/>
          <p:cNvSpPr>
            <a:spLocks noChangeArrowheads="1"/>
          </p:cNvSpPr>
          <p:nvPr/>
        </p:nvSpPr>
        <p:spPr bwMode="auto">
          <a:xfrm rot="-5400000">
            <a:off x="2757685" y="2984809"/>
            <a:ext cx="542210" cy="506325"/>
          </a:xfrm>
          <a:prstGeom prst="leftArrow">
            <a:avLst>
              <a:gd name="adj1" fmla="val 50000"/>
              <a:gd name="adj2" fmla="val 399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1912" tIns="60956" rIns="121912" bIns="60956" anchor="ctr"/>
          <a:lstStyle/>
          <a:p>
            <a:endParaRPr lang="en-US">
              <a:latin typeface="Franklin Gothic Book" pitchFamily="34" charset="0"/>
            </a:endParaRPr>
          </a:p>
        </p:txBody>
      </p:sp>
      <p:sp>
        <p:nvSpPr>
          <p:cNvPr id="14" name="AutoShape 9"/>
          <p:cNvSpPr>
            <a:spLocks noChangeArrowheads="1"/>
          </p:cNvSpPr>
          <p:nvPr/>
        </p:nvSpPr>
        <p:spPr bwMode="auto">
          <a:xfrm rot="-5400000">
            <a:off x="8716871" y="3019026"/>
            <a:ext cx="537417" cy="506324"/>
          </a:xfrm>
          <a:prstGeom prst="leftArrow">
            <a:avLst>
              <a:gd name="adj1" fmla="val 50000"/>
              <a:gd name="adj2" fmla="val 399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1912" tIns="60956" rIns="121912" bIns="60956" anchor="ctr"/>
          <a:lstStyle/>
          <a:p>
            <a:endParaRPr lang="en-US">
              <a:latin typeface="Franklin Gothic Book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E98989-6D20-4CFC-8D1D-4FA276AF9A56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15" name="Номер слайда 1"/>
          <p:cNvSpPr txBox="1">
            <a:spLocks/>
          </p:cNvSpPr>
          <p:nvPr/>
        </p:nvSpPr>
        <p:spPr>
          <a:xfrm>
            <a:off x="9448800" y="6397284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ru-RU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9</a:t>
            </a:fld>
            <a:endParaRPr lang="ru-RU" sz="3000" b="1" dirty="0">
              <a:latin typeface="Impact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0"/>
            <a:ext cx="2716717" cy="1517615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94283" y="563508"/>
            <a:ext cx="25205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Impact" pitchFamily="34" charset="0"/>
              </a:rPr>
              <a:t>Могилевский</a:t>
            </a:r>
          </a:p>
          <a:p>
            <a:pPr algn="ctr"/>
            <a:r>
              <a:rPr lang="ru-RU" sz="2800" dirty="0">
                <a:solidFill>
                  <a:srgbClr val="FF0000"/>
                </a:solidFill>
                <a:latin typeface="Impact" pitchFamily="34" charset="0"/>
              </a:rPr>
              <a:t>институт МВД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0"/>
            <a:ext cx="2019300" cy="1679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983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11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4500" y="533401"/>
            <a:ext cx="9486900" cy="12954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3399"/>
                </a:solidFill>
                <a:latin typeface="Impact" pitchFamily="34" charset="0"/>
              </a:rPr>
              <a:t>Московский университет МВД Российской Федерации имени В.Я. </a:t>
            </a:r>
            <a:r>
              <a:rPr lang="ru-RU" sz="3600" dirty="0" err="1">
                <a:solidFill>
                  <a:srgbClr val="003399"/>
                </a:solidFill>
                <a:latin typeface="Impact" pitchFamily="34" charset="0"/>
              </a:rPr>
              <a:t>Кикотя</a:t>
            </a:r>
            <a:endParaRPr lang="ru-RU" sz="3600" dirty="0">
              <a:solidFill>
                <a:srgbClr val="003399"/>
              </a:solidFill>
              <a:latin typeface="Impact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72600" y="6394450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2800" b="1" smtClean="0">
                <a:latin typeface="Impact" pitchFamily="34" charset="0"/>
              </a:rPr>
              <a:pPr/>
              <a:t>10</a:t>
            </a:fld>
            <a:endParaRPr lang="ru-RU" sz="2800" b="1" dirty="0">
              <a:latin typeface="Impact" pitchFamily="34" charset="0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1676400" y="2603500"/>
            <a:ext cx="9525000" cy="3581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Специальность</a:t>
            </a:r>
            <a:r>
              <a:rPr lang="ru-RU" dirty="0">
                <a:solidFill>
                  <a:srgbClr val="C00000"/>
                </a:solidFill>
                <a:latin typeface="Impact" pitchFamily="34" charset="0"/>
                <a:cs typeface="Arial" panose="020B0604020202020204" pitchFamily="34" charset="0"/>
              </a:rPr>
              <a:t> «Психология служебной деятельности»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>
                <a:solidFill>
                  <a:srgbClr val="002060"/>
                </a:solidFill>
                <a:latin typeface="Impact" pitchFamily="34" charset="0"/>
                <a:cs typeface="Arial" panose="020B0604020202020204" pitchFamily="34" charset="0"/>
              </a:rPr>
              <a:t>квалификация «Психолог»</a:t>
            </a: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ru-RU" sz="2000" u="sng" dirty="0">
              <a:solidFill>
                <a:srgbClr val="111111"/>
              </a:solidFill>
              <a:latin typeface="Impact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ru-RU" sz="2000" dirty="0">
              <a:solidFill>
                <a:srgbClr val="C00000"/>
              </a:solidFill>
              <a:latin typeface="Impact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dirty="0">
                <a:solidFill>
                  <a:srgbClr val="C00000"/>
                </a:solidFill>
                <a:latin typeface="Impact" pitchFamily="34" charset="0"/>
                <a:cs typeface="Arial" panose="020B0604020202020204" pitchFamily="34" charset="0"/>
              </a:rPr>
              <a:t>сотрудники подразделений психологического сопровождения</a:t>
            </a:r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 rot="-5400000">
            <a:off x="5405940" y="3955915"/>
            <a:ext cx="874355" cy="506325"/>
          </a:xfrm>
          <a:prstGeom prst="leftArrow">
            <a:avLst>
              <a:gd name="adj1" fmla="val 50000"/>
              <a:gd name="adj2" fmla="val 399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1912" tIns="60956" rIns="121912" bIns="60956" anchor="ctr"/>
          <a:lstStyle/>
          <a:p>
            <a:endParaRPr lang="en-US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522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1926887" y="241599"/>
            <a:ext cx="10041246" cy="124813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  <a:defRPr/>
            </a:pPr>
            <a:r>
              <a:rPr lang="ru-RU" sz="3100" dirty="0">
                <a:solidFill>
                  <a:schemeClr val="tx1"/>
                </a:solidFill>
                <a:latin typeface="Impact" pitchFamily="34" charset="0"/>
              </a:rPr>
              <a:t>В УВО МВД </a:t>
            </a:r>
            <a:r>
              <a:rPr lang="ru-RU" sz="3300" dirty="0">
                <a:solidFill>
                  <a:srgbClr val="FF0000"/>
                </a:solidFill>
                <a:latin typeface="Impact" pitchFamily="34" charset="0"/>
              </a:rPr>
              <a:t>общий конкурс</a:t>
            </a:r>
          </a:p>
          <a:p>
            <a:pPr marL="0" indent="0" algn="ctr">
              <a:buNone/>
              <a:defRPr/>
            </a:pPr>
            <a:r>
              <a:rPr lang="ru-RU" sz="3100" dirty="0">
                <a:solidFill>
                  <a:schemeClr val="tx1"/>
                </a:solidFill>
                <a:latin typeface="Impact" pitchFamily="34" charset="0"/>
              </a:rPr>
              <a:t>для поступления в любое из них абитуриент сдает </a:t>
            </a:r>
          </a:p>
          <a:p>
            <a:pPr marL="0" indent="0" algn="ctr">
              <a:buNone/>
              <a:defRPr/>
            </a:pPr>
            <a:r>
              <a:rPr lang="ru-RU" sz="3100" dirty="0">
                <a:solidFill>
                  <a:srgbClr val="002060"/>
                </a:solidFill>
                <a:latin typeface="Impact" pitchFamily="34" charset="0"/>
              </a:rPr>
              <a:t>3 вступительных испытания</a:t>
            </a:r>
            <a:r>
              <a:rPr lang="en-US" sz="3100" dirty="0">
                <a:solidFill>
                  <a:srgbClr val="002060"/>
                </a:solidFill>
                <a:latin typeface="Impact" pitchFamily="34" charset="0"/>
              </a:rPr>
              <a:t>:</a:t>
            </a:r>
            <a:endParaRPr lang="ru-RU" sz="3100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5" name="Выноска со стрелкой вправо 4"/>
          <p:cNvSpPr/>
          <p:nvPr/>
        </p:nvSpPr>
        <p:spPr>
          <a:xfrm>
            <a:off x="885216" y="1982772"/>
            <a:ext cx="6175983" cy="1078921"/>
          </a:xfrm>
          <a:prstGeom prst="rightArrowCallout">
            <a:avLst>
              <a:gd name="adj1" fmla="val 25000"/>
              <a:gd name="adj2" fmla="val 27873"/>
              <a:gd name="adj3" fmla="val 25000"/>
              <a:gd name="adj4" fmla="val 95212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1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500" dirty="0">
                <a:solidFill>
                  <a:srgbClr val="002060"/>
                </a:solidFill>
                <a:latin typeface="Impact" pitchFamily="34" charset="0"/>
                <a:cs typeface="Arial" pitchFamily="34" charset="0"/>
              </a:rPr>
              <a:t>2 централизованных экзамена (ЦЭ)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500" dirty="0">
                <a:solidFill>
                  <a:srgbClr val="002060"/>
                </a:solidFill>
                <a:latin typeface="Impact" pitchFamily="34" charset="0"/>
                <a:cs typeface="Arial" pitchFamily="34" charset="0"/>
              </a:rPr>
              <a:t>1 централизованное тестирование (ЦТ)</a:t>
            </a: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7286240" y="2003318"/>
            <a:ext cx="4793013" cy="1037828"/>
          </a:xfrm>
          <a:prstGeom prst="round2DiagRect">
            <a:avLst/>
          </a:prstGeom>
          <a:gradFill>
            <a:gsLst>
              <a:gs pos="0">
                <a:schemeClr val="bg1"/>
              </a:gs>
              <a:gs pos="1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002060"/>
                </a:solidFill>
                <a:latin typeface="Impact" pitchFamily="34" charset="0"/>
                <a:cs typeface="Arial" pitchFamily="34" charset="0"/>
              </a:rPr>
              <a:t>Русский (белорусский) язык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002060"/>
                </a:solidFill>
                <a:latin typeface="Impact" pitchFamily="34" charset="0"/>
                <a:cs typeface="Arial" pitchFamily="34" charset="0"/>
              </a:rPr>
              <a:t>Обществоведение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002060"/>
                </a:solidFill>
                <a:latin typeface="Impact" pitchFamily="34" charset="0"/>
                <a:cs typeface="Arial" pitchFamily="34" charset="0"/>
              </a:rPr>
              <a:t>Иностранный язык</a:t>
            </a:r>
          </a:p>
        </p:txBody>
      </p:sp>
      <p:sp>
        <p:nvSpPr>
          <p:cNvPr id="7" name="Выноска со стрелками влево/вправо 6"/>
          <p:cNvSpPr/>
          <p:nvPr/>
        </p:nvSpPr>
        <p:spPr>
          <a:xfrm>
            <a:off x="4437229" y="3513460"/>
            <a:ext cx="3589506" cy="1056117"/>
          </a:xfrm>
          <a:prstGeom prst="leftRightArrowCallout">
            <a:avLst>
              <a:gd name="adj1" fmla="val 38582"/>
              <a:gd name="adj2" fmla="val 36565"/>
              <a:gd name="adj3" fmla="val 33860"/>
              <a:gd name="adj4" fmla="val 74368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300" dirty="0">
                <a:solidFill>
                  <a:prstClr val="white"/>
                </a:solidFill>
                <a:latin typeface="Impact" pitchFamily="34" charset="0"/>
                <a:cs typeface="Arial" pitchFamily="34" charset="0"/>
              </a:rPr>
              <a:t>ВАЖНО!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96900" y="3546370"/>
            <a:ext cx="4081480" cy="1007956"/>
          </a:xfrm>
          <a:prstGeom prst="rect">
            <a:avLst/>
          </a:prstGeom>
        </p:spPr>
        <p:txBody>
          <a:bodyPr wrap="square" lIns="121909" tIns="60954" rIns="121909" bIns="60954">
            <a:spAutoFit/>
          </a:bodyPr>
          <a:lstStyle/>
          <a:p>
            <a:pPr algn="ctr" fontAlgn="base">
              <a:lnSpc>
                <a:spcPts val="2267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2060"/>
                </a:solidFill>
                <a:latin typeface="Impact" pitchFamily="34" charset="0"/>
              </a:rPr>
              <a:t>Предмет, который абитуриент не сдавал в рамках ЦЭ, сдает в форме ЦТ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856367" y="2003318"/>
            <a:ext cx="558791" cy="415491"/>
          </a:xfrm>
          <a:prstGeom prst="rect">
            <a:avLst/>
          </a:prstGeom>
        </p:spPr>
        <p:txBody>
          <a:bodyPr wrap="none" lIns="121909" tIns="60954" rIns="121909" bIns="6095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C00000"/>
                </a:solidFill>
                <a:latin typeface="Impact" pitchFamily="34" charset="0"/>
              </a:rPr>
              <a:t> ЦЭ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829971" y="2418809"/>
            <a:ext cx="1305791" cy="415491"/>
          </a:xfrm>
          <a:prstGeom prst="rect">
            <a:avLst/>
          </a:prstGeom>
        </p:spPr>
        <p:txBody>
          <a:bodyPr wrap="none" lIns="121909" tIns="60954" rIns="121909" bIns="60954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C00000"/>
                </a:solidFill>
                <a:latin typeface="Impact" pitchFamily="34" charset="0"/>
              </a:rPr>
              <a:t> ЦЭ или ЦТ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913988" y="3290686"/>
            <a:ext cx="4165265" cy="1302915"/>
          </a:xfrm>
          <a:prstGeom prst="rect">
            <a:avLst/>
          </a:prstGeom>
        </p:spPr>
        <p:txBody>
          <a:bodyPr wrap="square" lIns="121909" tIns="60954" rIns="121909" bIns="60954">
            <a:spAutoFit/>
          </a:bodyPr>
          <a:lstStyle/>
          <a:p>
            <a:pPr algn="ctr" fontAlgn="base">
              <a:lnSpc>
                <a:spcPts val="2267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002060"/>
                </a:solidFill>
                <a:latin typeface="Impact" pitchFamily="34" charset="0"/>
              </a:rPr>
              <a:t>Какой </a:t>
            </a:r>
            <a:r>
              <a:rPr lang="ru-RU" sz="2100" dirty="0">
                <a:solidFill>
                  <a:srgbClr val="C00000"/>
                </a:solidFill>
                <a:latin typeface="Impact" pitchFamily="34" charset="0"/>
              </a:rPr>
              <a:t>ОДИН </a:t>
            </a:r>
            <a:r>
              <a:rPr lang="ru-RU" sz="2100" dirty="0">
                <a:solidFill>
                  <a:srgbClr val="002060"/>
                </a:solidFill>
                <a:latin typeface="Impact" pitchFamily="34" charset="0"/>
              </a:rPr>
              <a:t>из данных двух предметов сдавать в форме ЦЭ, </a:t>
            </a:r>
          </a:p>
          <a:p>
            <a:pPr algn="ctr" fontAlgn="base">
              <a:lnSpc>
                <a:spcPts val="2267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002060"/>
                </a:solidFill>
                <a:latin typeface="Impact" pitchFamily="34" charset="0"/>
              </a:rPr>
              <a:t>а какой – в ЦТ </a:t>
            </a:r>
          </a:p>
          <a:p>
            <a:pPr algn="ctr" fontAlgn="base">
              <a:lnSpc>
                <a:spcPts val="2267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C00000"/>
                </a:solidFill>
                <a:latin typeface="Impact" pitchFamily="34" charset="0"/>
              </a:rPr>
              <a:t>ОПРЕДЕЛЯЕТ САМ АБИТУРИЕНТ!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7484784" y="2035059"/>
            <a:ext cx="4314512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36053" y="6406990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11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85216" y="4837330"/>
            <a:ext cx="73539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Impact" pitchFamily="34" charset="0"/>
                <a:cs typeface="Arial" pitchFamily="34" charset="0"/>
              </a:rPr>
              <a:t>1.Русский </a:t>
            </a:r>
            <a:r>
              <a:rPr lang="ru-RU" sz="2400" dirty="0">
                <a:solidFill>
                  <a:srgbClr val="002060"/>
                </a:solidFill>
                <a:latin typeface="Impact" pitchFamily="34" charset="0"/>
                <a:cs typeface="Arial" pitchFamily="34" charset="0"/>
              </a:rPr>
              <a:t>(белорусский) </a:t>
            </a:r>
            <a:r>
              <a:rPr lang="ru-RU" sz="2400" dirty="0" smtClean="0">
                <a:solidFill>
                  <a:srgbClr val="002060"/>
                </a:solidFill>
                <a:latin typeface="Impact" pitchFamily="34" charset="0"/>
                <a:cs typeface="Arial" pitchFamily="34" charset="0"/>
              </a:rPr>
              <a:t>язык </a:t>
            </a:r>
            <a:r>
              <a:rPr lang="ru-RU" sz="2400" dirty="0" smtClean="0">
                <a:solidFill>
                  <a:srgbClr val="FF0000"/>
                </a:solidFill>
                <a:latin typeface="Impact" pitchFamily="34" charset="0"/>
                <a:cs typeface="Arial" pitchFamily="34" charset="0"/>
              </a:rPr>
              <a:t>не менее 10 баллов</a:t>
            </a:r>
            <a:endParaRPr lang="ru-RU" sz="2400" dirty="0">
              <a:solidFill>
                <a:srgbClr val="FF0000"/>
              </a:solidFill>
              <a:latin typeface="Impact" pitchFamily="34" charset="0"/>
              <a:cs typeface="Arial" pitchFamily="34" charset="0"/>
            </a:endParaRPr>
          </a:p>
          <a:p>
            <a:pPr indent="542925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Impact" pitchFamily="34" charset="0"/>
              </a:rPr>
              <a:t>предметы профильного испытания</a:t>
            </a:r>
            <a:r>
              <a:rPr lang="ru-RU" sz="2400" dirty="0" smtClean="0">
                <a:latin typeface="Impact" pitchFamily="34" charset="0"/>
              </a:rPr>
              <a:t>:</a:t>
            </a:r>
            <a:endParaRPr lang="ru-RU" sz="2400" dirty="0" smtClean="0">
              <a:solidFill>
                <a:srgbClr val="002060"/>
              </a:solidFill>
              <a:latin typeface="Impact" pitchFamily="34" charset="0"/>
              <a:cs typeface="Arial" pitchFamily="34" charset="0"/>
            </a:endParaRPr>
          </a:p>
          <a:p>
            <a:pPr indent="542925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Impact" pitchFamily="34" charset="0"/>
                <a:cs typeface="Arial" pitchFamily="34" charset="0"/>
              </a:rPr>
              <a:t>2.Обществоведение </a:t>
            </a:r>
            <a:r>
              <a:rPr lang="ru-RU" sz="2400" dirty="0">
                <a:solidFill>
                  <a:srgbClr val="FF0000"/>
                </a:solidFill>
                <a:latin typeface="Impact" pitchFamily="34" charset="0"/>
                <a:cs typeface="Arial" pitchFamily="34" charset="0"/>
              </a:rPr>
              <a:t>не менее </a:t>
            </a:r>
            <a:r>
              <a:rPr lang="ru-RU" sz="2400" dirty="0" smtClean="0">
                <a:solidFill>
                  <a:srgbClr val="FF0000"/>
                </a:solidFill>
                <a:latin typeface="Impact" pitchFamily="34" charset="0"/>
                <a:cs typeface="Arial" pitchFamily="34" charset="0"/>
              </a:rPr>
              <a:t>25 </a:t>
            </a:r>
            <a:r>
              <a:rPr lang="ru-RU" sz="2400" dirty="0">
                <a:solidFill>
                  <a:srgbClr val="FF0000"/>
                </a:solidFill>
                <a:latin typeface="Impact" pitchFamily="34" charset="0"/>
                <a:cs typeface="Arial" pitchFamily="34" charset="0"/>
              </a:rPr>
              <a:t>баллов</a:t>
            </a:r>
          </a:p>
          <a:p>
            <a:pPr indent="542925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Impact" pitchFamily="34" charset="0"/>
                <a:cs typeface="Arial" pitchFamily="34" charset="0"/>
              </a:rPr>
              <a:t>3.Иностранный язык </a:t>
            </a:r>
            <a:r>
              <a:rPr lang="ru-RU" sz="2400" dirty="0">
                <a:solidFill>
                  <a:srgbClr val="FF0000"/>
                </a:solidFill>
                <a:latin typeface="Impact" pitchFamily="34" charset="0"/>
                <a:cs typeface="Arial" pitchFamily="34" charset="0"/>
              </a:rPr>
              <a:t>не менее </a:t>
            </a:r>
            <a:r>
              <a:rPr lang="ru-RU" sz="2400" dirty="0" smtClean="0">
                <a:solidFill>
                  <a:srgbClr val="FF0000"/>
                </a:solidFill>
                <a:latin typeface="Impact" pitchFamily="34" charset="0"/>
                <a:cs typeface="Arial" pitchFamily="34" charset="0"/>
              </a:rPr>
              <a:t>15 баллов</a:t>
            </a:r>
            <a:endParaRPr lang="ru-RU" sz="2400" dirty="0">
              <a:solidFill>
                <a:srgbClr val="FF0000"/>
              </a:solidFill>
              <a:latin typeface="Impact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86240" y="5622160"/>
            <a:ext cx="50794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C00000"/>
                </a:solidFill>
                <a:latin typeface="Impact" pitchFamily="34" charset="0"/>
              </a:rPr>
              <a:t>ЦЭ и ЦТ, пройденные </a:t>
            </a:r>
            <a:r>
              <a:rPr lang="ru-RU" dirty="0">
                <a:solidFill>
                  <a:srgbClr val="C00000"/>
                </a:solidFill>
                <a:latin typeface="Impact" pitchFamily="34" charset="0"/>
              </a:rPr>
              <a:t>в 2025  и  (или)  2024 годах</a:t>
            </a:r>
          </a:p>
        </p:txBody>
      </p:sp>
    </p:spTree>
    <p:extLst>
      <p:ext uri="{BB962C8B-B14F-4D97-AF65-F5344CB8AC3E}">
        <p14:creationId xmlns:p14="http://schemas.microsoft.com/office/powerpoint/2010/main" val="613277998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331674"/>
            <a:ext cx="11049000" cy="3416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34500" y="6383542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>
                <a:latin typeface="Impact" pitchFamily="34" charset="0"/>
              </a:rPr>
              <a:pPr/>
              <a:t>12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26" name="Выноска со стрелкой вверх 25"/>
          <p:cNvSpPr/>
          <p:nvPr/>
        </p:nvSpPr>
        <p:spPr>
          <a:xfrm rot="16200000">
            <a:off x="8529023" y="17338"/>
            <a:ext cx="2320710" cy="3843193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3606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ru-RU" sz="2500" dirty="0">
                <a:solidFill>
                  <a:srgbClr val="800000"/>
                </a:solidFill>
                <a:latin typeface="Impact" pitchFamily="34" charset="0"/>
                <a:cs typeface="Arial" charset="0"/>
              </a:rPr>
              <a:t>все факультеты и специальности </a:t>
            </a:r>
            <a:r>
              <a:rPr lang="ru-RU" sz="2500" dirty="0">
                <a:solidFill>
                  <a:schemeClr val="tx1"/>
                </a:solidFill>
                <a:latin typeface="Impact" pitchFamily="34" charset="0"/>
                <a:cs typeface="Arial" charset="0"/>
              </a:rPr>
              <a:t>Академии МВД и Могилевского института МВД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13743" y="-11151"/>
            <a:ext cx="8962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Impact" pitchFamily="34" charset="0"/>
                <a:ea typeface="+mj-ea"/>
                <a:cs typeface="+mj-cs"/>
              </a:rPr>
              <a:t>Участие в конкурсе</a:t>
            </a:r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821" y="727137"/>
            <a:ext cx="5284797" cy="2534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трелка: изогнутая вправо 1">
            <a:extLst>
              <a:ext uri="{FF2B5EF4-FFF2-40B4-BE49-F238E27FC236}">
                <a16:creationId xmlns="" xmlns:a16="http://schemas.microsoft.com/office/drawing/2014/main" id="{F18DF7F6-3D92-4DCF-B07C-593C770AE71F}"/>
              </a:ext>
            </a:extLst>
          </p:cNvPr>
          <p:cNvSpPr/>
          <p:nvPr/>
        </p:nvSpPr>
        <p:spPr>
          <a:xfrm rot="10800000">
            <a:off x="6539342" y="1902690"/>
            <a:ext cx="646547" cy="84974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Стрелка: изогнутая вправо 7">
            <a:extLst>
              <a:ext uri="{FF2B5EF4-FFF2-40B4-BE49-F238E27FC236}">
                <a16:creationId xmlns="" xmlns:a16="http://schemas.microsoft.com/office/drawing/2014/main" id="{B0D59452-8A1B-4E02-9281-64A1715C57A4}"/>
              </a:ext>
            </a:extLst>
          </p:cNvPr>
          <p:cNvSpPr/>
          <p:nvPr/>
        </p:nvSpPr>
        <p:spPr>
          <a:xfrm rot="10800000">
            <a:off x="6539342" y="990672"/>
            <a:ext cx="1080655" cy="210861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Стрелка: вверх-вниз 2">
            <a:extLst>
              <a:ext uri="{FF2B5EF4-FFF2-40B4-BE49-F238E27FC236}">
                <a16:creationId xmlns="" xmlns:a16="http://schemas.microsoft.com/office/drawing/2014/main" id="{E238B448-CA3C-4522-A2DE-AF286BAAFEF0}"/>
              </a:ext>
            </a:extLst>
          </p:cNvPr>
          <p:cNvSpPr/>
          <p:nvPr/>
        </p:nvSpPr>
        <p:spPr>
          <a:xfrm>
            <a:off x="4946072" y="1189692"/>
            <a:ext cx="267852" cy="57785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82469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Grp="1" noChangeArrowheads="1"/>
          </p:cNvSpPr>
          <p:nvPr>
            <p:ph type="title"/>
          </p:nvPr>
        </p:nvSpPr>
        <p:spPr>
          <a:xfrm>
            <a:off x="1571625" y="152400"/>
            <a:ext cx="10058103" cy="1428750"/>
          </a:xfrm>
        </p:spPr>
        <p:txBody>
          <a:bodyPr>
            <a:noAutofit/>
          </a:bodyPr>
          <a:lstStyle/>
          <a:p>
            <a:pPr algn="ctr">
              <a:lnSpc>
                <a:spcPts val="4667"/>
              </a:lnSpc>
              <a:defRPr/>
            </a:pPr>
            <a:r>
              <a:rPr lang="ru-RU" sz="4800" dirty="0">
                <a:solidFill>
                  <a:srgbClr val="FF0000"/>
                </a:solidFill>
                <a:latin typeface="Impact" pitchFamily="34" charset="0"/>
              </a:rPr>
              <a:t/>
            </a:r>
            <a:br>
              <a:rPr lang="ru-RU" sz="4800" dirty="0">
                <a:solidFill>
                  <a:srgbClr val="FF0000"/>
                </a:solidFill>
                <a:latin typeface="Impact" pitchFamily="34" charset="0"/>
              </a:rPr>
            </a:br>
            <a:r>
              <a:rPr lang="ru-RU" dirty="0">
                <a:solidFill>
                  <a:srgbClr val="C00000"/>
                </a:solidFill>
                <a:latin typeface="Impact" pitchFamily="34" charset="0"/>
              </a:rPr>
              <a:t>Срок приема </a:t>
            </a:r>
            <a:r>
              <a:rPr lang="ru-RU" sz="3600" dirty="0">
                <a:solidFill>
                  <a:srgbClr val="002060"/>
                </a:solidFill>
                <a:latin typeface="Impact" pitchFamily="34" charset="0"/>
              </a:rPr>
              <a:t>заявлений для поступления в УВО МВД</a:t>
            </a:r>
            <a:br>
              <a:rPr lang="ru-RU" sz="3600" dirty="0">
                <a:solidFill>
                  <a:srgbClr val="002060"/>
                </a:solidFill>
                <a:latin typeface="Impact" pitchFamily="34" charset="0"/>
              </a:rPr>
            </a:br>
            <a:endParaRPr lang="ru-RU" sz="3700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48737" y="1355602"/>
            <a:ext cx="4275529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</a:pPr>
            <a:r>
              <a:rPr lang="ru-RU" sz="3200" dirty="0">
                <a:solidFill>
                  <a:srgbClr val="C00000"/>
                </a:solidFill>
                <a:latin typeface="Impact" pitchFamily="34" charset="0"/>
              </a:rPr>
              <a:t>до 15 апреля </a:t>
            </a:r>
            <a:r>
              <a:rPr lang="ru-RU" sz="3200" dirty="0" smtClean="0">
                <a:solidFill>
                  <a:srgbClr val="C00000"/>
                </a:solidFill>
                <a:latin typeface="Impact" pitchFamily="34" charset="0"/>
              </a:rPr>
              <a:t>2026 </a:t>
            </a:r>
            <a:r>
              <a:rPr lang="ru-RU" sz="3200" dirty="0">
                <a:solidFill>
                  <a:srgbClr val="C00000"/>
                </a:solidFill>
                <a:latin typeface="Impact" pitchFamily="34" charset="0"/>
              </a:rPr>
              <a:t>года</a:t>
            </a:r>
            <a:endParaRPr lang="ru-RU" sz="3200" dirty="0">
              <a:solidFill>
                <a:srgbClr val="111111"/>
              </a:solidFill>
              <a:latin typeface="Impact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56248"/>
              </p:ext>
            </p:extLst>
          </p:nvPr>
        </p:nvGraphicFramePr>
        <p:xfrm>
          <a:off x="457508" y="1874804"/>
          <a:ext cx="11657986" cy="4702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4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391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534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07975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Наименование</a:t>
                      </a:r>
                    </a:p>
                    <a:p>
                      <a:pPr algn="ctr"/>
                      <a:r>
                        <a:rPr lang="ru-RU" sz="2800" dirty="0"/>
                        <a:t>госорганов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Подача заявлений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43976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kern="1200" dirty="0">
                          <a:solidFill>
                            <a:srgbClr val="2B0098"/>
                          </a:solidFill>
                          <a:latin typeface="Impact" pitchFamily="34" charset="0"/>
                          <a:ea typeface="+mn-ea"/>
                          <a:cs typeface="+mn-cs"/>
                        </a:rPr>
                        <a:t>МВД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rgbClr val="00B050"/>
                          </a:solidFill>
                          <a:latin typeface="Impact" pitchFamily="34" charset="0"/>
                        </a:rPr>
                        <a:t>по</a:t>
                      </a:r>
                      <a:r>
                        <a:rPr lang="en-US" sz="2400" b="0" dirty="0">
                          <a:solidFill>
                            <a:srgbClr val="00B050"/>
                          </a:solidFill>
                          <a:latin typeface="Impact" pitchFamily="34" charset="0"/>
                        </a:rPr>
                        <a:t>  </a:t>
                      </a:r>
                      <a:r>
                        <a:rPr lang="ru-RU" sz="2400" b="0" dirty="0">
                          <a:solidFill>
                            <a:srgbClr val="00B050"/>
                          </a:solidFill>
                          <a:latin typeface="Impact" pitchFamily="34" charset="0"/>
                        </a:rPr>
                        <a:t> месту</a:t>
                      </a:r>
                      <a:r>
                        <a:rPr lang="en-US" sz="2400" b="0" dirty="0">
                          <a:solidFill>
                            <a:srgbClr val="00B050"/>
                          </a:solidFill>
                          <a:latin typeface="Impact" pitchFamily="34" charset="0"/>
                        </a:rPr>
                        <a:t>  </a:t>
                      </a:r>
                      <a:r>
                        <a:rPr lang="ru-RU" sz="2400" b="0" dirty="0">
                          <a:solidFill>
                            <a:srgbClr val="00B050"/>
                          </a:solidFill>
                          <a:latin typeface="Impact" pitchFamily="34" charset="0"/>
                        </a:rPr>
                        <a:t> жительства </a:t>
                      </a:r>
                      <a:r>
                        <a:rPr lang="ru-RU" sz="2400" b="0" dirty="0">
                          <a:solidFill>
                            <a:srgbClr val="002060"/>
                          </a:solidFill>
                          <a:latin typeface="Impact" pitchFamily="34" charset="0"/>
                        </a:rPr>
                        <a:t>обращаются </a:t>
                      </a:r>
                      <a:r>
                        <a:rPr lang="ru-RU" sz="2400" b="0" dirty="0">
                          <a:solidFill>
                            <a:srgbClr val="FF0000"/>
                          </a:solidFill>
                          <a:latin typeface="Impact" pitchFamily="34" charset="0"/>
                        </a:rPr>
                        <a:t>ЛИЧНО</a:t>
                      </a:r>
                      <a:r>
                        <a:rPr lang="ru-RU" sz="2400" b="0" dirty="0">
                          <a:solidFill>
                            <a:srgbClr val="002060"/>
                          </a:solidFill>
                          <a:latin typeface="Impact" pitchFamily="34" charset="0"/>
                        </a:rPr>
                        <a:t> в ОВД,  подразделения ДО МВД,  ДИН  или  учреждения УИС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25256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Impact" pitchFamily="34" charset="0"/>
                        </a:rPr>
                        <a:t>ГКСЭ</a:t>
                      </a:r>
                      <a:endParaRPr lang="ru-RU" sz="36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Impact" pitchFamily="34" charset="0"/>
                        </a:rPr>
                        <a:t>до подачи заявления на имя начальника ОВД,</a:t>
                      </a:r>
                      <a:r>
                        <a:rPr lang="ru-RU" sz="2400" i="1" dirty="0">
                          <a:solidFill>
                            <a:srgbClr val="002060"/>
                          </a:solidFill>
                          <a:latin typeface="Impact" pitchFamily="34" charset="0"/>
                        </a:rPr>
                        <a:t> </a:t>
                      </a:r>
                      <a:r>
                        <a:rPr lang="ru-RU" sz="2400" dirty="0">
                          <a:solidFill>
                            <a:srgbClr val="C00000"/>
                          </a:solidFill>
                          <a:latin typeface="Impact" pitchFamily="34" charset="0"/>
                        </a:rPr>
                        <a:t>обращаются </a:t>
                      </a:r>
                      <a:r>
                        <a:rPr lang="ru-RU" sz="2400" b="0" dirty="0">
                          <a:solidFill>
                            <a:srgbClr val="FF0000"/>
                          </a:solidFill>
                          <a:latin typeface="Impact" pitchFamily="34" charset="0"/>
                        </a:rPr>
                        <a:t>ЛИЧНО</a:t>
                      </a:r>
                      <a:r>
                        <a:rPr lang="ru-RU" sz="2400" dirty="0">
                          <a:solidFill>
                            <a:srgbClr val="C00000"/>
                          </a:solidFill>
                          <a:latin typeface="Impact" pitchFamily="34" charset="0"/>
                        </a:rPr>
                        <a:t> в подразделение  ГКСЭ </a:t>
                      </a:r>
                      <a:r>
                        <a:rPr lang="ru-RU" sz="2400" dirty="0">
                          <a:solidFill>
                            <a:srgbClr val="00B050"/>
                          </a:solidFill>
                          <a:latin typeface="Impact" pitchFamily="34" charset="0"/>
                        </a:rPr>
                        <a:t>по месту жительства 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Impact" pitchFamily="34" charset="0"/>
                        </a:rPr>
                        <a:t>для</a:t>
                      </a:r>
                      <a:r>
                        <a:rPr lang="ru-RU" sz="2400" baseline="0" dirty="0">
                          <a:solidFill>
                            <a:srgbClr val="002060"/>
                          </a:solidFill>
                          <a:latin typeface="Impact" pitchFamily="34" charset="0"/>
                        </a:rPr>
                        <a:t> </a:t>
                      </a:r>
                      <a:r>
                        <a:rPr lang="ru-RU" sz="2400" dirty="0">
                          <a:solidFill>
                            <a:srgbClr val="002060"/>
                          </a:solidFill>
                          <a:latin typeface="Impact" pitchFamily="34" charset="0"/>
                        </a:rPr>
                        <a:t>прохождения собеседования</a:t>
                      </a:r>
                      <a:endParaRPr lang="ru-RU" sz="2400" u="sng" dirty="0">
                        <a:solidFill>
                          <a:srgbClr val="002060"/>
                        </a:solidFill>
                        <a:latin typeface="Impact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Impact" pitchFamily="34" charset="0"/>
                        </a:rPr>
                        <a:t>СК, ДФР КГК, МО, ГПК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None/>
                      </a:pPr>
                      <a:r>
                        <a:rPr lang="ru-RU" sz="2400" kern="1200" dirty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+mn-cs"/>
                        </a:rPr>
                        <a:t>Обращаются </a:t>
                      </a:r>
                      <a:r>
                        <a:rPr lang="ru-RU" sz="2400" b="0" dirty="0">
                          <a:solidFill>
                            <a:srgbClr val="FF0000"/>
                          </a:solidFill>
                          <a:latin typeface="Impact" pitchFamily="34" charset="0"/>
                        </a:rPr>
                        <a:t>ЛИЧНО</a:t>
                      </a:r>
                      <a:r>
                        <a:rPr lang="ru-RU" sz="2400" kern="1200" dirty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+mn-cs"/>
                        </a:rPr>
                        <a:t> в подразделение соответствующего госоргана </a:t>
                      </a:r>
                      <a:r>
                        <a:rPr lang="ru-RU" sz="2400" kern="1200" dirty="0">
                          <a:solidFill>
                            <a:srgbClr val="00B050"/>
                          </a:solidFill>
                          <a:latin typeface="Impact" pitchFamily="34" charset="0"/>
                          <a:ea typeface="+mn-ea"/>
                          <a:cs typeface="+mn-cs"/>
                        </a:rPr>
                        <a:t>по месту жительства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Номер слайда 1"/>
          <p:cNvSpPr txBox="1">
            <a:spLocks/>
          </p:cNvSpPr>
          <p:nvPr/>
        </p:nvSpPr>
        <p:spPr>
          <a:xfrm>
            <a:off x="9384323" y="6395074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ru-RU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13</a:t>
            </a:fld>
            <a:endParaRPr lang="ru-RU" sz="3000" b="1" dirty="0"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33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Grp="1" noChangeArrowheads="1"/>
          </p:cNvSpPr>
          <p:nvPr>
            <p:ph type="title"/>
          </p:nvPr>
        </p:nvSpPr>
        <p:spPr>
          <a:xfrm>
            <a:off x="1571625" y="152400"/>
            <a:ext cx="10058103" cy="1428750"/>
          </a:xfrm>
        </p:spPr>
        <p:txBody>
          <a:bodyPr>
            <a:noAutofit/>
          </a:bodyPr>
          <a:lstStyle/>
          <a:p>
            <a:pPr algn="ctr">
              <a:lnSpc>
                <a:spcPts val="4667"/>
              </a:lnSpc>
              <a:defRPr/>
            </a:pPr>
            <a:r>
              <a:rPr lang="ru-RU" sz="4800" dirty="0" smtClean="0">
                <a:solidFill>
                  <a:srgbClr val="FF0000"/>
                </a:solidFill>
                <a:latin typeface="Impact" pitchFamily="34" charset="0"/>
              </a:rPr>
              <a:t/>
            </a:r>
            <a:br>
              <a:rPr lang="ru-RU" sz="4800" dirty="0" smtClean="0">
                <a:solidFill>
                  <a:srgbClr val="FF0000"/>
                </a:solidFill>
                <a:latin typeface="Impact" pitchFamily="34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Impact" pitchFamily="34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latin typeface="Impact" pitchFamily="34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Impact" pitchFamily="34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latin typeface="Impact" pitchFamily="34" charset="0"/>
              </a:rPr>
            </a:br>
            <a:r>
              <a:rPr lang="ru-RU" sz="3600" dirty="0">
                <a:solidFill>
                  <a:srgbClr val="002060"/>
                </a:solidFill>
                <a:latin typeface="Impact" pitchFamily="34" charset="0"/>
              </a:rPr>
              <a:t/>
            </a:r>
            <a:br>
              <a:rPr lang="ru-RU" sz="3600" dirty="0">
                <a:solidFill>
                  <a:srgbClr val="002060"/>
                </a:solidFill>
                <a:latin typeface="Impact" pitchFamily="34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Impact" pitchFamily="34" charset="0"/>
              </a:rPr>
              <a:t>Срок </a:t>
            </a:r>
            <a:r>
              <a:rPr lang="ru-RU" sz="3600" dirty="0">
                <a:solidFill>
                  <a:srgbClr val="C00000"/>
                </a:solidFill>
                <a:latin typeface="Impact" pitchFamily="34" charset="0"/>
              </a:rPr>
              <a:t>приема </a:t>
            </a:r>
            <a:r>
              <a:rPr lang="ru-RU" sz="3600" dirty="0">
                <a:solidFill>
                  <a:srgbClr val="002060"/>
                </a:solidFill>
                <a:latin typeface="Impact" pitchFamily="34" charset="0"/>
              </a:rPr>
              <a:t>заявлений для поступления </a:t>
            </a:r>
            <a:r>
              <a:rPr lang="ru-RU" sz="3600" dirty="0" smtClean="0">
                <a:solidFill>
                  <a:srgbClr val="002060"/>
                </a:solidFill>
                <a:latin typeface="Impact" pitchFamily="34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latin typeface="Impact" pitchFamily="34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Impact" pitchFamily="34" charset="0"/>
              </a:rPr>
              <a:t>в </a:t>
            </a:r>
            <a:r>
              <a:rPr lang="ru-RU" sz="3600" dirty="0">
                <a:solidFill>
                  <a:srgbClr val="002060"/>
                </a:solidFill>
                <a:latin typeface="Impact" pitchFamily="34" charset="0"/>
              </a:rPr>
              <a:t>УВО МВД</a:t>
            </a:r>
            <a:br>
              <a:rPr lang="ru-RU" sz="3600" dirty="0">
                <a:solidFill>
                  <a:srgbClr val="002060"/>
                </a:solidFill>
                <a:latin typeface="Impact" pitchFamily="34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Impact" pitchFamily="34" charset="0"/>
              </a:rPr>
              <a:t>в интересах </a:t>
            </a:r>
            <a:r>
              <a:rPr lang="ru-RU" sz="4000" dirty="0" smtClean="0">
                <a:solidFill>
                  <a:srgbClr val="2B0098"/>
                </a:solidFill>
                <a:latin typeface="Impact" pitchFamily="34" charset="0"/>
              </a:rPr>
              <a:t>МВД</a:t>
            </a:r>
            <a:r>
              <a:rPr lang="ru-RU" sz="4000" dirty="0">
                <a:solidFill>
                  <a:srgbClr val="2B0098"/>
                </a:solidFill>
                <a:latin typeface="Impact" pitchFamily="34" charset="0"/>
              </a:rPr>
              <a:t/>
            </a:r>
            <a:br>
              <a:rPr lang="ru-RU" sz="4000" dirty="0">
                <a:solidFill>
                  <a:srgbClr val="2B0098"/>
                </a:solidFill>
                <a:latin typeface="Impact" pitchFamily="34" charset="0"/>
              </a:rPr>
            </a:br>
            <a:r>
              <a:rPr lang="ru-RU" sz="4000" dirty="0" smtClean="0">
                <a:solidFill>
                  <a:srgbClr val="2B0098"/>
                </a:solidFill>
                <a:latin typeface="Impact" pitchFamily="34" charset="0"/>
              </a:rPr>
              <a:t>подача </a:t>
            </a:r>
            <a:r>
              <a:rPr lang="ru-RU" sz="4000" dirty="0">
                <a:solidFill>
                  <a:srgbClr val="2B0098"/>
                </a:solidFill>
                <a:latin typeface="Impact" pitchFamily="34" charset="0"/>
              </a:rPr>
              <a:t>заявлений</a:t>
            </a:r>
            <a:br>
              <a:rPr lang="ru-RU" sz="4000" dirty="0">
                <a:solidFill>
                  <a:srgbClr val="2B0098"/>
                </a:solidFill>
                <a:latin typeface="Impact" pitchFamily="34" charset="0"/>
              </a:rPr>
            </a:br>
            <a:endParaRPr lang="ru-RU" sz="3700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75125" y="3131483"/>
            <a:ext cx="4275529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</a:pPr>
            <a:r>
              <a:rPr lang="ru-RU" sz="3200" dirty="0">
                <a:solidFill>
                  <a:srgbClr val="C00000"/>
                </a:solidFill>
                <a:latin typeface="Impact" pitchFamily="34" charset="0"/>
              </a:rPr>
              <a:t>до 15 апреля </a:t>
            </a:r>
            <a:r>
              <a:rPr lang="ru-RU" sz="3200" dirty="0" smtClean="0">
                <a:solidFill>
                  <a:srgbClr val="C00000"/>
                </a:solidFill>
                <a:latin typeface="Impact" pitchFamily="34" charset="0"/>
              </a:rPr>
              <a:t>2026 </a:t>
            </a:r>
            <a:r>
              <a:rPr lang="ru-RU" sz="3200" dirty="0">
                <a:solidFill>
                  <a:srgbClr val="C00000"/>
                </a:solidFill>
                <a:latin typeface="Impact" pitchFamily="34" charset="0"/>
              </a:rPr>
              <a:t>года</a:t>
            </a:r>
            <a:endParaRPr lang="ru-RU" sz="3200" dirty="0">
              <a:solidFill>
                <a:srgbClr val="111111"/>
              </a:solidFill>
              <a:latin typeface="Impact" pitchFamily="34" charset="0"/>
            </a:endParaRP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9384323" y="6395074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ru-RU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6CCB9F-AB14-4753-AFDB-D88AA3CDF4BF}" type="slidenum">
              <a:rPr lang="ru-RU" sz="3000" b="1" smtClean="0">
                <a:solidFill>
                  <a:prstClr val="black">
                    <a:tint val="75000"/>
                  </a:prstClr>
                </a:solidFill>
                <a:latin typeface="Impact" pitchFamily="34" charset="0"/>
              </a:rPr>
              <a:pPr/>
              <a:t>14</a:t>
            </a:fld>
            <a:endParaRPr lang="ru-RU" sz="3000" b="1" dirty="0">
              <a:solidFill>
                <a:prstClr val="black">
                  <a:tint val="75000"/>
                </a:prstClr>
              </a:solidFill>
              <a:latin typeface="Impact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26" y="3752166"/>
            <a:ext cx="111273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200" dirty="0" smtClean="0">
                <a:solidFill>
                  <a:srgbClr val="00B050"/>
                </a:solidFill>
                <a:latin typeface="Impact" pitchFamily="34" charset="0"/>
              </a:rPr>
              <a:t>как </a:t>
            </a:r>
            <a:r>
              <a:rPr lang="ru-RU" sz="3200" dirty="0">
                <a:solidFill>
                  <a:srgbClr val="00B050"/>
                </a:solidFill>
                <a:latin typeface="Impact" pitchFamily="34" charset="0"/>
              </a:rPr>
              <a:t>правило, по</a:t>
            </a:r>
            <a:r>
              <a:rPr lang="en-US" sz="3200" dirty="0">
                <a:solidFill>
                  <a:srgbClr val="00B050"/>
                </a:solidFill>
                <a:latin typeface="Impact" pitchFamily="34" charset="0"/>
              </a:rPr>
              <a:t>  </a:t>
            </a:r>
            <a:r>
              <a:rPr lang="ru-RU" sz="3200" dirty="0">
                <a:solidFill>
                  <a:srgbClr val="00B050"/>
                </a:solidFill>
                <a:latin typeface="Impact" pitchFamily="34" charset="0"/>
              </a:rPr>
              <a:t> месту</a:t>
            </a:r>
            <a:r>
              <a:rPr lang="en-US" sz="3200" dirty="0">
                <a:solidFill>
                  <a:srgbClr val="00B050"/>
                </a:solidFill>
                <a:latin typeface="Impact" pitchFamily="34" charset="0"/>
              </a:rPr>
              <a:t>  </a:t>
            </a:r>
            <a:r>
              <a:rPr lang="ru-RU" sz="3200" dirty="0">
                <a:solidFill>
                  <a:srgbClr val="00B050"/>
                </a:solidFill>
                <a:latin typeface="Impact" pitchFamily="34" charset="0"/>
              </a:rPr>
              <a:t> жительства </a:t>
            </a:r>
            <a:r>
              <a:rPr lang="ru-RU" sz="3200" dirty="0" smtClean="0">
                <a:solidFill>
                  <a:srgbClr val="00B050"/>
                </a:solidFill>
                <a:latin typeface="Impact" pitchFamily="34" charset="0"/>
              </a:rPr>
              <a:t/>
            </a:r>
            <a:br>
              <a:rPr lang="ru-RU" sz="3200" dirty="0" smtClean="0">
                <a:solidFill>
                  <a:srgbClr val="00B050"/>
                </a:solidFill>
                <a:latin typeface="Impact" pitchFamily="34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Impact" pitchFamily="34" charset="0"/>
              </a:rPr>
              <a:t>обращаются </a:t>
            </a:r>
            <a:r>
              <a:rPr lang="ru-RU" sz="3200" dirty="0">
                <a:solidFill>
                  <a:srgbClr val="FF0000"/>
                </a:solidFill>
                <a:latin typeface="Impact" pitchFamily="34" charset="0"/>
              </a:rPr>
              <a:t>ЛИЧНО</a:t>
            </a:r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 в ОВД,  подразделения ДО МВД,  ДИН  или  учреждения УИС</a:t>
            </a:r>
          </a:p>
        </p:txBody>
      </p:sp>
    </p:spTree>
    <p:extLst>
      <p:ext uri="{BB962C8B-B14F-4D97-AF65-F5344CB8AC3E}">
        <p14:creationId xmlns:p14="http://schemas.microsoft.com/office/powerpoint/2010/main" val="268681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800475" y="194860"/>
            <a:ext cx="5336698" cy="61427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spcCol="0" rtlCol="0" anchor="ctr"/>
          <a:lstStyle/>
          <a:p>
            <a:pPr algn="ctr"/>
            <a:r>
              <a:rPr lang="ru-RU" sz="4800" dirty="0">
                <a:latin typeface="Candara" panose="020E0502030303020204" pitchFamily="34" charset="0"/>
              </a:rPr>
              <a:t>ВНИМАНИЕ!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09036" y="912874"/>
            <a:ext cx="10350500" cy="21913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91436" tIns="45718" rIns="91436" bIns="45718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100" dirty="0">
                <a:solidFill>
                  <a:srgbClr val="002060"/>
                </a:solidFill>
                <a:latin typeface="Impact" pitchFamily="34" charset="0"/>
              </a:rPr>
              <a:t>Важно определиться с госорганом и со специальностью одного УВО по выбору абитуриента </a:t>
            </a:r>
          </a:p>
          <a:p>
            <a:pPr lvl="0" algn="ctr">
              <a:spcBef>
                <a:spcPct val="20000"/>
              </a:spcBef>
            </a:pPr>
            <a:r>
              <a:rPr lang="ru-RU" sz="3100" dirty="0">
                <a:solidFill>
                  <a:srgbClr val="002060"/>
                </a:solidFill>
                <a:latin typeface="Impact" pitchFamily="34" charset="0"/>
              </a:rPr>
              <a:t>(указывается в ЗАЯВЛЕНИИ)</a:t>
            </a:r>
          </a:p>
          <a:p>
            <a:pPr lvl="0" algn="ctr">
              <a:spcBef>
                <a:spcPct val="20000"/>
              </a:spcBef>
            </a:pPr>
            <a:r>
              <a:rPr lang="ru-RU" sz="3100" dirty="0">
                <a:solidFill>
                  <a:srgbClr val="C00000"/>
                </a:solidFill>
                <a:latin typeface="Impact" pitchFamily="34" charset="0"/>
              </a:rPr>
              <a:t>эти сведения в последующем изменить нельзя!!!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0580" y1="18841" x2="42754" y2="80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89" y="1712479"/>
            <a:ext cx="1184275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92577" y="3311724"/>
            <a:ext cx="11514365" cy="3453249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800" u="sng" dirty="0">
                <a:solidFill>
                  <a:srgbClr val="002060"/>
                </a:solidFill>
                <a:latin typeface="Impact" pitchFamily="34" charset="0"/>
              </a:rPr>
              <a:t>к заявлению</a:t>
            </a:r>
            <a:r>
              <a:rPr lang="ru-RU" sz="2800" dirty="0">
                <a:solidFill>
                  <a:srgbClr val="002060"/>
                </a:solidFill>
                <a:latin typeface="Impact" pitchFamily="34" charset="0"/>
              </a:rPr>
              <a:t> прилагаются фотографии и ряд документов:</a:t>
            </a:r>
          </a:p>
          <a:p>
            <a:pPr marL="342882" indent="-342882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Impact" pitchFamily="34" charset="0"/>
              </a:rPr>
              <a:t>Характеристика, выданная учреждением общего среднего образования</a:t>
            </a:r>
          </a:p>
          <a:p>
            <a:pPr marL="342882" indent="-342882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Impact" pitchFamily="34" charset="0"/>
              </a:rPr>
              <a:t>Анкета (по форме)</a:t>
            </a:r>
          </a:p>
          <a:p>
            <a:pPr marL="342882" indent="-342882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Impact" pitchFamily="34" charset="0"/>
              </a:rPr>
              <a:t>Справка-рекомендация (</a:t>
            </a:r>
            <a:r>
              <a:rPr lang="ru-RU" sz="2800" dirty="0">
                <a:solidFill>
                  <a:schemeClr val="accent6">
                    <a:lumMod val="75000"/>
                  </a:schemeClr>
                </a:solidFill>
                <a:latin typeface="Impact" pitchFamily="34" charset="0"/>
              </a:rPr>
              <a:t>для поступающих в интересах ГКСЭ</a:t>
            </a:r>
            <a:r>
              <a:rPr lang="ru-RU" sz="2800" dirty="0">
                <a:solidFill>
                  <a:srgbClr val="002060"/>
                </a:solidFill>
                <a:latin typeface="Impact" pitchFamily="34" charset="0"/>
              </a:rPr>
              <a:t>)</a:t>
            </a:r>
          </a:p>
          <a:p>
            <a:pPr marL="342882" indent="-342882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Impact" pitchFamily="34" charset="0"/>
              </a:rPr>
              <a:t>Письменное согласие  одного из  законных представителей на поступление в УВО МВД (для абитуриентов в возрасте до 18 лет)  и др.</a:t>
            </a: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78042" y="6492875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15</a:t>
            </a:fld>
            <a:r>
              <a:rPr lang="ru-RU" sz="3000" b="1" dirty="0">
                <a:latin typeface="Impact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0152272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>
          <a:xfrm>
            <a:off x="2247900" y="214293"/>
            <a:ext cx="8839200" cy="866775"/>
          </a:xfrm>
        </p:spPr>
        <p:txBody>
          <a:bodyPr/>
          <a:lstStyle/>
          <a:p>
            <a:pPr algn="ctr">
              <a:defRPr/>
            </a:pPr>
            <a:r>
              <a:rPr lang="ru-RU" sz="4300" dirty="0">
                <a:solidFill>
                  <a:srgbClr val="C00000"/>
                </a:solidFill>
                <a:latin typeface="Impact" pitchFamily="34" charset="0"/>
              </a:rPr>
              <a:t>Профессиональный отбор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857250" y="2447925"/>
            <a:ext cx="11086273" cy="2105025"/>
          </a:xfrm>
        </p:spPr>
        <p:txBody>
          <a:bodyPr>
            <a:noAutofit/>
          </a:bodyPr>
          <a:lstStyle/>
          <a:p>
            <a:pPr>
              <a:lnSpc>
                <a:spcPts val="2700"/>
              </a:lnSpc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itchFamily="34" charset="0"/>
              </a:rPr>
              <a:t>предварительное изучение;</a:t>
            </a:r>
          </a:p>
          <a:p>
            <a:pPr>
              <a:lnSpc>
                <a:spcPts val="2700"/>
              </a:lnSpc>
              <a:defRPr/>
            </a:pPr>
            <a:r>
              <a:rPr lang="ru-RU" dirty="0">
                <a:latin typeface="Impact" pitchFamily="34" charset="0"/>
              </a:rPr>
              <a:t>проведение специальной проверки;</a:t>
            </a:r>
          </a:p>
          <a:p>
            <a:pPr>
              <a:lnSpc>
                <a:spcPts val="2700"/>
              </a:lnSpc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itchFamily="34" charset="0"/>
              </a:rPr>
              <a:t>медицинское освидетельствование;</a:t>
            </a:r>
          </a:p>
          <a:p>
            <a:pPr>
              <a:lnSpc>
                <a:spcPts val="2700"/>
              </a:lnSpc>
              <a:defRPr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itchFamily="34" charset="0"/>
              </a:rPr>
              <a:t>профессиональный психофизиологический отбор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7250" y="5308589"/>
            <a:ext cx="109537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indent="447675" algn="ctr">
              <a:buNone/>
              <a:defRPr/>
            </a:pPr>
            <a:r>
              <a:rPr lang="ru-RU" sz="3200" dirty="0">
                <a:solidFill>
                  <a:srgbClr val="C00000"/>
                </a:solidFill>
                <a:latin typeface="Impact" pitchFamily="34" charset="0"/>
              </a:rPr>
              <a:t>Могут поступать абитуриенты, годные по состоянию здоровья к обучению  в УВО МВД</a:t>
            </a:r>
          </a:p>
        </p:txBody>
      </p:sp>
      <p:sp>
        <p:nvSpPr>
          <p:cNvPr id="7" name="Номер слайда 1"/>
          <p:cNvSpPr txBox="1">
            <a:spLocks/>
          </p:cNvSpPr>
          <p:nvPr/>
        </p:nvSpPr>
        <p:spPr>
          <a:xfrm>
            <a:off x="9384323" y="6395074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ru-RU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16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71626" y="1264935"/>
            <a:ext cx="10239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800" dirty="0">
                <a:solidFill>
                  <a:srgbClr val="002060"/>
                </a:solidFill>
                <a:latin typeface="Impact" pitchFamily="34" charset="0"/>
              </a:rPr>
              <a:t>осуществляется в соответствии с локальными правовыми актами МВД по следующим направлениям: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93225" y="4512305"/>
            <a:ext cx="59121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Impact" pitchFamily="34" charset="0"/>
              </a:rPr>
              <a:t>(за исключением сотрудников ОВД)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itchFamily="34" charset="0"/>
              </a:rPr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9972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/>
          <p:cNvSpPr>
            <a:spLocks noGrp="1" noChangeArrowheads="1"/>
          </p:cNvSpPr>
          <p:nvPr>
            <p:ph type="title"/>
          </p:nvPr>
        </p:nvSpPr>
        <p:spPr>
          <a:xfrm>
            <a:off x="2306523" y="1246886"/>
            <a:ext cx="8742477" cy="672075"/>
          </a:xfrm>
        </p:spPr>
        <p:txBody>
          <a:bodyPr>
            <a:normAutofit/>
          </a:bodyPr>
          <a:lstStyle/>
          <a:p>
            <a:pPr marL="228589" indent="-228589" algn="ctr">
              <a:spcBef>
                <a:spcPts val="1000"/>
              </a:spcBef>
              <a:defRPr/>
            </a:pPr>
            <a:r>
              <a:rPr lang="ru-RU" sz="3600" b="1" dirty="0">
                <a:solidFill>
                  <a:srgbClr val="002060"/>
                </a:solidFill>
                <a:latin typeface="Impact" pitchFamily="34" charset="0"/>
                <a:ea typeface="+mn-ea"/>
                <a:cs typeface="+mn-cs"/>
              </a:rPr>
              <a:t>абитуриенты </a:t>
            </a:r>
            <a:r>
              <a:rPr lang="ru-RU" sz="3600" b="1" dirty="0">
                <a:solidFill>
                  <a:srgbClr val="FF0000"/>
                </a:solidFill>
                <a:latin typeface="Impact" pitchFamily="34" charset="0"/>
                <a:ea typeface="+mn-ea"/>
                <a:cs typeface="+mn-cs"/>
              </a:rPr>
              <a:t>лично</a:t>
            </a:r>
            <a:r>
              <a:rPr lang="ru-RU" sz="3600" b="1" dirty="0">
                <a:solidFill>
                  <a:srgbClr val="002060"/>
                </a:solidFill>
                <a:latin typeface="Impact" pitchFamily="34" charset="0"/>
                <a:ea typeface="+mn-ea"/>
                <a:cs typeface="+mn-cs"/>
              </a:rPr>
              <a:t> предъявляют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2050149" y="2233396"/>
            <a:ext cx="9982475" cy="2768508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algn="just" fontAlgn="auto">
              <a:lnSpc>
                <a:spcPts val="2900"/>
              </a:lnSpc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ru-RU" dirty="0">
                <a:solidFill>
                  <a:srgbClr val="002060"/>
                </a:solidFill>
                <a:latin typeface="Impact" pitchFamily="34" charset="0"/>
              </a:rPr>
              <a:t>- заявление на имя председателя межвузовской приемной комиссии УВО МВД (</a:t>
            </a:r>
            <a:r>
              <a:rPr lang="ru-RU" dirty="0">
                <a:latin typeface="Impact" pitchFamily="34" charset="0"/>
              </a:rPr>
              <a:t>по форме</a:t>
            </a:r>
            <a:r>
              <a:rPr lang="ru-RU" dirty="0">
                <a:solidFill>
                  <a:srgbClr val="002060"/>
                </a:solidFill>
                <a:latin typeface="Impact" pitchFamily="34" charset="0"/>
              </a:rPr>
              <a:t>);</a:t>
            </a:r>
          </a:p>
          <a:p>
            <a:pPr marR="0" lvl="0" algn="just" fontAlgn="auto">
              <a:lnSpc>
                <a:spcPts val="2900"/>
              </a:lnSpc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ru-RU" dirty="0">
                <a:solidFill>
                  <a:srgbClr val="002060"/>
                </a:solidFill>
                <a:latin typeface="Impact" pitchFamily="34" charset="0"/>
              </a:rPr>
              <a:t>-  оригинал документа об образовании;</a:t>
            </a:r>
          </a:p>
          <a:p>
            <a:pPr marR="0" lvl="0" algn="just" fontAlgn="auto">
              <a:lnSpc>
                <a:spcPts val="2900"/>
              </a:lnSpc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ru-RU" dirty="0">
                <a:solidFill>
                  <a:srgbClr val="002060"/>
                </a:solidFill>
                <a:latin typeface="Impact" pitchFamily="34" charset="0"/>
              </a:rPr>
              <a:t>-  оригиналы сертификатов ЦЭ и ЦТ (</a:t>
            </a:r>
            <a:r>
              <a:rPr lang="ru-RU" dirty="0" smtClean="0">
                <a:solidFill>
                  <a:srgbClr val="002060"/>
                </a:solidFill>
                <a:latin typeface="Impact" pitchFamily="34" charset="0"/>
              </a:rPr>
              <a:t>2025 </a:t>
            </a:r>
            <a:r>
              <a:rPr lang="ru-RU" dirty="0">
                <a:solidFill>
                  <a:srgbClr val="002060"/>
                </a:solidFill>
                <a:latin typeface="Impact" pitchFamily="34" charset="0"/>
              </a:rPr>
              <a:t>или </a:t>
            </a:r>
            <a:r>
              <a:rPr lang="ru-RU" dirty="0" smtClean="0">
                <a:solidFill>
                  <a:srgbClr val="002060"/>
                </a:solidFill>
                <a:latin typeface="Impact" pitchFamily="34" charset="0"/>
              </a:rPr>
              <a:t>2026 </a:t>
            </a:r>
            <a:r>
              <a:rPr lang="ru-RU" dirty="0" err="1">
                <a:solidFill>
                  <a:srgbClr val="002060"/>
                </a:solidFill>
                <a:latin typeface="Impact" pitchFamily="34" charset="0"/>
              </a:rPr>
              <a:t>гг</a:t>
            </a:r>
            <a:r>
              <a:rPr lang="ru-RU" dirty="0">
                <a:solidFill>
                  <a:srgbClr val="002060"/>
                </a:solidFill>
                <a:latin typeface="Impact" pitchFamily="34" charset="0"/>
              </a:rPr>
              <a:t>);</a:t>
            </a:r>
          </a:p>
          <a:p>
            <a:pPr marR="0" lvl="0" algn="just" fontAlgn="auto">
              <a:lnSpc>
                <a:spcPts val="2900"/>
              </a:lnSpc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ru-RU" dirty="0">
                <a:solidFill>
                  <a:srgbClr val="002060"/>
                </a:solidFill>
                <a:latin typeface="Impact" pitchFamily="34" charset="0"/>
              </a:rPr>
              <a:t>-  документ, удостоверяющий личность;</a:t>
            </a:r>
          </a:p>
          <a:p>
            <a:pPr marR="0" lvl="0" algn="just" fontAlgn="auto">
              <a:lnSpc>
                <a:spcPts val="2900"/>
              </a:lnSpc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ru-RU" dirty="0">
                <a:solidFill>
                  <a:srgbClr val="002060"/>
                </a:solidFill>
                <a:latin typeface="Impact" pitchFamily="34" charset="0"/>
              </a:rPr>
              <a:t>-  документы о праве на льготы.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74165" y="5424843"/>
            <a:ext cx="10334445" cy="984879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rgbClr val="C00000"/>
                </a:solidFill>
                <a:latin typeface="Impact" pitchFamily="34" charset="0"/>
              </a:rPr>
              <a:t>Межвузовская приемная комиссия функционирует на базе Академии МВД. Документы подаются в Академию МВД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85026" y="332378"/>
            <a:ext cx="10171614" cy="692491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sz="3700" b="1" dirty="0">
                <a:solidFill>
                  <a:srgbClr val="003399"/>
                </a:solidFill>
                <a:latin typeface="Impact" pitchFamily="34" charset="0"/>
                <a:ea typeface="+mj-ea"/>
                <a:cs typeface="+mj-cs"/>
              </a:rPr>
              <a:t>Межвузовская приемная комиссия УВО МВД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0580" y1="18841" x2="42754" y2="80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28" y="5416289"/>
            <a:ext cx="948738" cy="94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C:\Users\Бурибо\Documents\Downloads\kisspng-clip-art-check-mark-stock-xchng-openclipart-downlo-social-media-management-5b6d39c99b0bd7.352577331533884873635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28" y="2821256"/>
            <a:ext cx="1125737" cy="1592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44025" y="6431099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17</a:t>
            </a:fld>
            <a:endParaRPr lang="ru-RU" sz="3000" b="1" dirty="0"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187693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089244" y="1533524"/>
            <a:ext cx="10734456" cy="47116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b="1" dirty="0">
              <a:latin typeface="Impact" pitchFamily="34" charset="0"/>
            </a:endParaRPr>
          </a:p>
          <a:p>
            <a:pPr algn="just"/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при подаче заявления абитуриент указывает </a:t>
            </a:r>
            <a:br>
              <a:rPr lang="ru-RU" sz="3200" dirty="0">
                <a:solidFill>
                  <a:srgbClr val="002060"/>
                </a:solidFill>
                <a:latin typeface="Impact" pitchFamily="34" charset="0"/>
              </a:rPr>
            </a:br>
            <a:r>
              <a:rPr lang="ru-RU" sz="3200" dirty="0">
                <a:solidFill>
                  <a:srgbClr val="C00000"/>
                </a:solidFill>
                <a:latin typeface="Impact" pitchFamily="34" charset="0"/>
              </a:rPr>
              <a:t>УВО МВД, факультеты и специальности 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  <a:latin typeface="Impact" pitchFamily="34" charset="0"/>
              </a:rPr>
              <a:t>в порядке приоритета</a:t>
            </a:r>
            <a:r>
              <a:rPr lang="ru-RU" sz="3200" dirty="0">
                <a:solidFill>
                  <a:srgbClr val="C00000"/>
                </a:solidFill>
                <a:latin typeface="Impact" pitchFamily="34" charset="0"/>
              </a:rPr>
              <a:t> </a:t>
            </a:r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в конкурсе на которые он будет участвовать</a:t>
            </a:r>
          </a:p>
          <a:p>
            <a:pPr marL="0" indent="0" algn="just">
              <a:buNone/>
            </a:pPr>
            <a:endParaRPr lang="ru-RU" sz="3200" b="1" dirty="0">
              <a:solidFill>
                <a:srgbClr val="002060"/>
              </a:solidFill>
              <a:latin typeface="Impact" pitchFamily="34" charset="0"/>
            </a:endParaRPr>
          </a:p>
          <a:p>
            <a:pPr algn="just"/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первыми указываются УВО МВД, факультет </a:t>
            </a:r>
            <a:br>
              <a:rPr lang="ru-RU" sz="3200" dirty="0">
                <a:solidFill>
                  <a:srgbClr val="002060"/>
                </a:solidFill>
                <a:latin typeface="Impact" pitchFamily="34" charset="0"/>
              </a:rPr>
            </a:br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и специальность, которые содержатся в </a:t>
            </a:r>
            <a:r>
              <a:rPr lang="ru-RU" sz="3200" dirty="0">
                <a:solidFill>
                  <a:srgbClr val="C00000"/>
                </a:solidFill>
                <a:latin typeface="Impact" pitchFamily="34" charset="0"/>
              </a:rPr>
              <a:t>заявлении (рапорте) абитуриента, поданном в ОВД, подразделения ДО МВД, ДИН или учреждения УИС </a:t>
            </a:r>
            <a:br>
              <a:rPr lang="ru-RU" sz="3200" dirty="0">
                <a:solidFill>
                  <a:srgbClr val="C00000"/>
                </a:solidFill>
                <a:latin typeface="Impact" pitchFamily="34" charset="0"/>
              </a:rPr>
            </a:br>
            <a:r>
              <a:rPr lang="ru-RU" sz="3200" dirty="0">
                <a:solidFill>
                  <a:srgbClr val="C00000"/>
                </a:solidFill>
                <a:latin typeface="Impact" pitchFamily="34" charset="0"/>
              </a:rPr>
              <a:t>по месту жительства. </a:t>
            </a:r>
            <a:endParaRPr lang="ru-RU" sz="3200" dirty="0">
              <a:solidFill>
                <a:srgbClr val="111111"/>
              </a:solidFill>
              <a:latin typeface="Impact" pitchFamily="34" charset="0"/>
            </a:endParaRPr>
          </a:p>
        </p:txBody>
      </p:sp>
      <p:sp>
        <p:nvSpPr>
          <p:cNvPr id="4" name="Номер слайда 1"/>
          <p:cNvSpPr txBox="1">
            <a:spLocks/>
          </p:cNvSpPr>
          <p:nvPr/>
        </p:nvSpPr>
        <p:spPr>
          <a:xfrm>
            <a:off x="9384323" y="6395074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ru-RU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18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86492" y="652730"/>
            <a:ext cx="106410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Impact" pitchFamily="34" charset="0"/>
              </a:rPr>
              <a:t>ЗАЯВЛЕНИЕ НА ИМЯ ПРЕДСЕДАТЕЛЯ МЕЖВУЗОВСКОЙ ПРИЕМНОЙ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6357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120668"/>
              </p:ext>
            </p:extLst>
          </p:nvPr>
        </p:nvGraphicFramePr>
        <p:xfrm>
          <a:off x="934530" y="2513629"/>
          <a:ext cx="11058997" cy="4217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48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234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119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47879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6359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800" b="1" kern="1200" dirty="0" err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п.п</a:t>
                      </a:r>
                      <a:r>
                        <a:rPr lang="ru-RU" sz="18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Учреждение образования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Факультет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Специальность</a:t>
                      </a:r>
                    </a:p>
                  </a:txBody>
                  <a:tcPr marL="73922" marR="73922" marT="770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96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Академия МВД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Факультет милиции общественной безопасности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Правоведение</a:t>
                      </a:r>
                    </a:p>
                  </a:txBody>
                  <a:tcPr marL="73922" marR="73922" marT="770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983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Институт МВД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Факультет милиции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Правовое обеспечение общественной безопасности</a:t>
                      </a:r>
                    </a:p>
                  </a:txBody>
                  <a:tcPr marL="73922" marR="73922" marT="770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798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Академия МВД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Факультет криминальной милиции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Экономическое право</a:t>
                      </a:r>
                    </a:p>
                  </a:txBody>
                  <a:tcPr marL="73922" marR="73922" marT="770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0720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Институт МВД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Факультет милиции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Правовое обеспечение оперативно-розыскной деятельности</a:t>
                      </a:r>
                    </a:p>
                  </a:txBody>
                  <a:tcPr marL="73922" marR="73922" marT="770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6503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Академия МВД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Уголовно-исполнительный факультет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Правоведение</a:t>
                      </a:r>
                    </a:p>
                  </a:txBody>
                  <a:tcPr marL="73922" marR="73922" marT="770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641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Академия МВД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Следственно-экспертный факультет</a:t>
                      </a:r>
                    </a:p>
                  </a:txBody>
                  <a:tcPr marL="73922" marR="73922" marT="7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Судебные криминалистические </a:t>
                      </a:r>
                    </a:p>
                    <a:p>
                      <a:pPr marL="0" algn="ctr" defTabSz="914400" rtl="0" eaLnBrk="1" latinLnBrk="0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экспертизы</a:t>
                      </a:r>
                    </a:p>
                  </a:txBody>
                  <a:tcPr marL="73922" marR="73922" marT="770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709849" y="34296"/>
            <a:ext cx="4327461" cy="692493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r>
              <a:rPr lang="ru-RU" altLang="ru-RU" sz="3700" dirty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Impact" pitchFamily="34" charset="0"/>
                <a:ea typeface="+mj-ea"/>
                <a:cs typeface="+mj-cs"/>
              </a:rPr>
              <a:t>Образец ЗАЯВЛЕНИЯ</a:t>
            </a:r>
            <a:endParaRPr lang="ru-RU" dirty="0">
              <a:latin typeface="Impact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2961" y="983678"/>
            <a:ext cx="10586936" cy="123110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indent="601118" algn="ctr" eaLnBrk="0" hangingPunct="0"/>
            <a:r>
              <a:rPr lang="ru-RU" altLang="ru-RU" sz="2400" dirty="0">
                <a:solidFill>
                  <a:prstClr val="black"/>
                </a:solidFill>
                <a:latin typeface="Impact" pitchFamily="34" charset="0"/>
                <a:ea typeface="+mj-ea"/>
                <a:cs typeface="Times New Roman" pitchFamily="18" charset="0"/>
              </a:rPr>
              <a:t>Прошу допустить меня к участию в конкурсе для получения первого общего высшего образования в дневной форме по учреждениям высшего образования,  факультетам и специальностям в порядке их перечисления</a:t>
            </a:r>
            <a:endParaRPr lang="ru-RU" sz="2400" dirty="0">
              <a:solidFill>
                <a:prstClr val="black"/>
              </a:solidFill>
              <a:latin typeface="Impact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82125" y="6403975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2400" b="1" smtClean="0"/>
              <a:pPr/>
              <a:t>19</a:t>
            </a:fld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8037751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560104" y="177799"/>
            <a:ext cx="10465163" cy="2800351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ru-RU" b="1" dirty="0">
              <a:latin typeface="Impact" pitchFamily="34" charset="0"/>
            </a:endParaRPr>
          </a:p>
          <a:p>
            <a:pPr marL="0" indent="0" algn="ctr">
              <a:lnSpc>
                <a:spcPct val="120000"/>
              </a:lnSpc>
              <a:buNone/>
              <a:defRPr/>
            </a:pPr>
            <a:r>
              <a:rPr lang="ru-RU" sz="6700" dirty="0">
                <a:solidFill>
                  <a:srgbClr val="002060"/>
                </a:solidFill>
                <a:latin typeface="Impact" pitchFamily="34" charset="0"/>
              </a:rPr>
              <a:t>Зачисление проводится </a:t>
            </a:r>
          </a:p>
          <a:p>
            <a:pPr marL="0" indent="0" algn="ctr">
              <a:lnSpc>
                <a:spcPct val="120000"/>
              </a:lnSpc>
              <a:buNone/>
              <a:defRPr/>
            </a:pPr>
            <a:r>
              <a:rPr lang="ru-RU" sz="8400" dirty="0">
                <a:solidFill>
                  <a:srgbClr val="C00000"/>
                </a:solidFill>
                <a:latin typeface="Impact" pitchFamily="34" charset="0"/>
              </a:rPr>
              <a:t>ПО КОНКУРСУ </a:t>
            </a:r>
          </a:p>
          <a:p>
            <a:pPr marL="0" indent="0" algn="ctr">
              <a:lnSpc>
                <a:spcPct val="120000"/>
              </a:lnSpc>
              <a:buNone/>
              <a:defRPr/>
            </a:pPr>
            <a:r>
              <a:rPr lang="ru-RU" sz="6700" dirty="0">
                <a:solidFill>
                  <a:srgbClr val="002060"/>
                </a:solidFill>
                <a:latin typeface="Impact" pitchFamily="34" charset="0"/>
              </a:rPr>
              <a:t>на основе общей суммы баллов сертификатов ЦЭ (и/или) ЦТ</a:t>
            </a:r>
            <a:r>
              <a:rPr lang="en-US" sz="6700" dirty="0">
                <a:solidFill>
                  <a:srgbClr val="002060"/>
                </a:solidFill>
                <a:latin typeface="Impact" pitchFamily="34" charset="0"/>
              </a:rPr>
              <a:t>  </a:t>
            </a:r>
            <a:r>
              <a:rPr lang="ru-RU" sz="6700" dirty="0">
                <a:solidFill>
                  <a:srgbClr val="002060"/>
                </a:solidFill>
                <a:latin typeface="Impact" pitchFamily="34" charset="0"/>
              </a:rPr>
              <a:t>и среднего балла документа об образовании</a:t>
            </a:r>
            <a:endParaRPr lang="ru-RU" sz="6700" dirty="0">
              <a:solidFill>
                <a:srgbClr val="111111"/>
              </a:solidFill>
              <a:latin typeface="Impac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14400" y="3386318"/>
            <a:ext cx="11213123" cy="3077762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Перед зачислением в УВО МВД проводится </a:t>
            </a:r>
            <a:r>
              <a:rPr lang="en-US" sz="3200" b="1" dirty="0">
                <a:solidFill>
                  <a:srgbClr val="111111"/>
                </a:solidFill>
                <a:latin typeface="Impact" pitchFamily="34" charset="0"/>
              </a:rPr>
              <a:t/>
            </a:r>
            <a:br>
              <a:rPr lang="en-US" sz="3200" b="1" dirty="0">
                <a:solidFill>
                  <a:srgbClr val="111111"/>
                </a:solidFill>
                <a:latin typeface="Impact" pitchFamily="34" charset="0"/>
              </a:rPr>
            </a:br>
            <a:r>
              <a:rPr lang="ru-RU" sz="3200" dirty="0">
                <a:solidFill>
                  <a:srgbClr val="C00000"/>
                </a:solidFill>
                <a:latin typeface="Impact" pitchFamily="34" charset="0"/>
              </a:rPr>
              <a:t>окончательное медицинское освидетельствование </a:t>
            </a:r>
            <a:r>
              <a:rPr lang="en-US" sz="3200" b="1" dirty="0">
                <a:latin typeface="Impact" pitchFamily="34" charset="0"/>
              </a:rPr>
              <a:t/>
            </a:r>
            <a:br>
              <a:rPr lang="en-US" sz="3200" b="1" dirty="0">
                <a:latin typeface="Impact" pitchFamily="34" charset="0"/>
              </a:rPr>
            </a:br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абитуриентов, поступающих на дневную форму </a:t>
            </a:r>
            <a:br>
              <a:rPr lang="ru-RU" sz="3200" dirty="0">
                <a:solidFill>
                  <a:srgbClr val="002060"/>
                </a:solidFill>
                <a:latin typeface="Impact" pitchFamily="34" charset="0"/>
              </a:rPr>
            </a:br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получения образования</a:t>
            </a:r>
          </a:p>
          <a:p>
            <a:pPr algn="ctr">
              <a:defRPr/>
            </a:pPr>
            <a:r>
              <a:rPr lang="ru-RU" sz="3200" dirty="0">
                <a:solidFill>
                  <a:srgbClr val="C00000"/>
                </a:solidFill>
                <a:latin typeface="Impact" pitchFamily="34" charset="0"/>
              </a:rPr>
              <a:t>(за исключением сотрудников ОВД и поступающих в интересах МО)</a:t>
            </a:r>
          </a:p>
        </p:txBody>
      </p:sp>
      <p:sp>
        <p:nvSpPr>
          <p:cNvPr id="5" name="Номер слайда 1"/>
          <p:cNvSpPr txBox="1">
            <a:spLocks/>
          </p:cNvSpPr>
          <p:nvPr/>
        </p:nvSpPr>
        <p:spPr>
          <a:xfrm>
            <a:off x="9384323" y="6395074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ru-RU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20</a:t>
            </a:fld>
            <a:endParaRPr lang="ru-RU" sz="3000" b="1" dirty="0"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4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775106" y="1986143"/>
            <a:ext cx="5381625" cy="40622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425121" y="2000611"/>
            <a:ext cx="5381625" cy="40622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81076" y="1986143"/>
            <a:ext cx="4429124" cy="110799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121917" tIns="60958" rIns="121917" bIns="60958">
            <a:sp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rgbClr val="002060"/>
                </a:solidFill>
                <a:latin typeface="Impact" pitchFamily="34" charset="0"/>
              </a:rPr>
              <a:t>Без вступительных испытаний</a:t>
            </a:r>
            <a:endParaRPr lang="ru-RU" sz="3200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5" name="Номер слайда 1"/>
          <p:cNvSpPr txBox="1">
            <a:spLocks/>
          </p:cNvSpPr>
          <p:nvPr/>
        </p:nvSpPr>
        <p:spPr>
          <a:xfrm>
            <a:off x="9384323" y="6395074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ru-RU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21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34671" y="2119854"/>
            <a:ext cx="5029200" cy="615549"/>
          </a:xfrm>
          <a:prstGeom prst="rect">
            <a:avLst/>
          </a:prstGeom>
          <a:solidFill>
            <a:srgbClr val="FFC000"/>
          </a:solidFill>
        </p:spPr>
        <p:txBody>
          <a:bodyPr wrap="square" lIns="121917" tIns="60958" rIns="121917" bIns="60958">
            <a:sp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rgbClr val="002060"/>
                </a:solidFill>
                <a:latin typeface="Impact" pitchFamily="34" charset="0"/>
              </a:rPr>
              <a:t>вне конкурса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51357" y="3265890"/>
            <a:ext cx="4429124" cy="984881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>
              <a:defRPr/>
            </a:pPr>
            <a:r>
              <a:rPr lang="ru-RU" sz="2800" dirty="0" smtClean="0">
                <a:solidFill>
                  <a:srgbClr val="002060"/>
                </a:solidFill>
                <a:latin typeface="Impact" pitchFamily="34" charset="0"/>
              </a:rPr>
              <a:t> сертификаты ЦЭ и ЦТ можно не подавать</a:t>
            </a:r>
            <a:endParaRPr lang="ru-RU" sz="2800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88323" y="110139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sz="2800" b="1" dirty="0" smtClean="0">
                <a:solidFill>
                  <a:srgbClr val="FF0000"/>
                </a:solidFill>
              </a:rPr>
              <a:t>до </a:t>
            </a:r>
            <a:r>
              <a:rPr lang="ru-RU" sz="2800" b="1" dirty="0">
                <a:solidFill>
                  <a:srgbClr val="FF0000"/>
                </a:solidFill>
              </a:rPr>
              <a:t>80% от контрольных </a:t>
            </a:r>
            <a:r>
              <a:rPr lang="ru-RU" sz="2800" b="1" dirty="0" smtClean="0">
                <a:solidFill>
                  <a:srgbClr val="FF0000"/>
                </a:solidFill>
              </a:rPr>
              <a:t>цифр </a:t>
            </a:r>
            <a:r>
              <a:rPr lang="ru-RU" sz="2800" b="1" dirty="0">
                <a:solidFill>
                  <a:srgbClr val="FF0000"/>
                </a:solidFill>
              </a:rPr>
              <a:t>приема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668050" y="3152537"/>
            <a:ext cx="48100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rgbClr val="002060"/>
                </a:solidFill>
                <a:latin typeface="Impact" pitchFamily="34" charset="0"/>
              </a:rPr>
              <a:t>сертификаты ЦЭ и ЦТ </a:t>
            </a:r>
            <a:r>
              <a:rPr lang="ru-RU" sz="2800" dirty="0" smtClean="0">
                <a:solidFill>
                  <a:srgbClr val="002060"/>
                </a:solidFill>
                <a:latin typeface="Impact" pitchFamily="34" charset="0"/>
              </a:rPr>
              <a:t>подавать обязательно</a:t>
            </a:r>
            <a:endParaRPr lang="ru-RU" sz="2800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03544" y="4255625"/>
            <a:ext cx="52079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2060"/>
                </a:solidFill>
                <a:latin typeface="Impact" pitchFamily="34" charset="0"/>
                <a:cs typeface="Arial" pitchFamily="34" charset="0"/>
              </a:rPr>
              <a:t>1.Русский (белорусский) язык </a:t>
            </a:r>
            <a:r>
              <a:rPr lang="ru-RU" dirty="0">
                <a:solidFill>
                  <a:srgbClr val="FF0000"/>
                </a:solidFill>
                <a:latin typeface="Impact" pitchFamily="34" charset="0"/>
                <a:cs typeface="Arial" pitchFamily="34" charset="0"/>
              </a:rPr>
              <a:t>не менее 10 баллов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Impact" pitchFamily="34" charset="0"/>
              </a:rPr>
              <a:t>предметы профильного испытания:</a:t>
            </a:r>
            <a:endParaRPr lang="ru-RU" dirty="0">
              <a:solidFill>
                <a:srgbClr val="002060"/>
              </a:solidFill>
              <a:latin typeface="Impact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2060"/>
                </a:solidFill>
                <a:latin typeface="Impact" pitchFamily="34" charset="0"/>
                <a:cs typeface="Arial" pitchFamily="34" charset="0"/>
              </a:rPr>
              <a:t>2.Обществоведение </a:t>
            </a:r>
            <a:r>
              <a:rPr lang="ru-RU" dirty="0">
                <a:solidFill>
                  <a:srgbClr val="FF0000"/>
                </a:solidFill>
                <a:latin typeface="Impact" pitchFamily="34" charset="0"/>
                <a:cs typeface="Arial" pitchFamily="34" charset="0"/>
              </a:rPr>
              <a:t>не менее 25 баллов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002060"/>
                </a:solidFill>
                <a:latin typeface="Impact" pitchFamily="34" charset="0"/>
                <a:cs typeface="Arial" pitchFamily="34" charset="0"/>
              </a:rPr>
              <a:t>3.Иностранный язык </a:t>
            </a:r>
            <a:r>
              <a:rPr lang="ru-RU" dirty="0">
                <a:solidFill>
                  <a:srgbClr val="FF0000"/>
                </a:solidFill>
                <a:latin typeface="Impact" pitchFamily="34" charset="0"/>
                <a:cs typeface="Arial" pitchFamily="34" charset="0"/>
              </a:rPr>
              <a:t>не менее 15 баллов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559DFF-B6D3-4D56-B312-CDEBF6A223B1}"/>
              </a:ext>
            </a:extLst>
          </p:cNvPr>
          <p:cNvSpPr txBox="1"/>
          <p:nvPr/>
        </p:nvSpPr>
        <p:spPr>
          <a:xfrm>
            <a:off x="3465919" y="233511"/>
            <a:ext cx="59184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400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Impact" pitchFamily="34" charset="0"/>
              </a:rPr>
              <a:t>ЛЬГОТЫ ПРИ ПОСТУПЛЕНИИ</a:t>
            </a:r>
            <a:endParaRPr lang="ru-RU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06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244201" y="4644168"/>
            <a:ext cx="10866736" cy="1988840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457189" indent="-457189" algn="just" defTabSz="1219170" fontAlgn="base">
              <a:lnSpc>
                <a:spcPts val="2700"/>
              </a:lnSpc>
              <a:spcAft>
                <a:spcPct val="0"/>
              </a:spcAft>
              <a:buNone/>
              <a:defRPr/>
            </a:pPr>
            <a:endParaRPr lang="ru-RU" sz="2500" b="1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1244201" y="4644168"/>
            <a:ext cx="10866736" cy="1988840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457189" indent="-457189" algn="just" defTabSz="1219170" fontAlgn="base">
              <a:lnSpc>
                <a:spcPts val="2700"/>
              </a:lnSpc>
              <a:spcAft>
                <a:spcPct val="0"/>
              </a:spcAft>
              <a:buNone/>
              <a:defRPr/>
            </a:pPr>
            <a:endParaRPr lang="ru-RU" sz="2500" b="1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379083" y="240741"/>
            <a:ext cx="106967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Impact" pitchFamily="34" charset="0"/>
              </a:rPr>
              <a:t>БЕЗ ВСТУПИТЕЛЬНЫХ ИСПЫТАНИЙ</a:t>
            </a:r>
            <a:r>
              <a:rPr kumimoji="0" lang="ru-RU" sz="400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Impact" pitchFamily="34" charset="0"/>
              </a:rPr>
              <a:t> ЗАЧИСЛЯЮТСЯ</a:t>
            </a:r>
            <a:r>
              <a:rPr lang="en-US" sz="4000" dirty="0">
                <a:solidFill>
                  <a:srgbClr val="002060"/>
                </a:solidFill>
                <a:latin typeface="Impact" pitchFamily="34" charset="0"/>
              </a:rPr>
              <a:t> </a:t>
            </a:r>
            <a:endParaRPr lang="ru-RU" sz="4000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350281" y="1801821"/>
            <a:ext cx="10524220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600" dirty="0">
                <a:solidFill>
                  <a:srgbClr val="002060"/>
                </a:solidFill>
                <a:latin typeface="Impact" pitchFamily="34" charset="0"/>
              </a:rPr>
              <a:t>специализированного </a:t>
            </a:r>
            <a:r>
              <a:rPr lang="ru-RU" sz="3600" dirty="0">
                <a:latin typeface="Impact" pitchFamily="34" charset="0"/>
              </a:rPr>
              <a:t>лицея МВД</a:t>
            </a:r>
          </a:p>
          <a:p>
            <a:pPr marL="571500" marR="0" lvl="0" indent="-5715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3600" dirty="0">
                <a:solidFill>
                  <a:srgbClr val="002060"/>
                </a:solidFill>
                <a:latin typeface="Impact" pitchFamily="34" charset="0"/>
              </a:rPr>
              <a:t>специализированного лицея при Университете гражданской защиты </a:t>
            </a:r>
            <a:r>
              <a:rPr lang="ru-RU" sz="3600" dirty="0">
                <a:latin typeface="Impact" pitchFamily="34" charset="0"/>
              </a:rPr>
              <a:t>МЧС</a:t>
            </a:r>
          </a:p>
          <a:p>
            <a:pPr marL="571500" lvl="0" indent="-571500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ru-RU" sz="3600" dirty="0">
                <a:latin typeface="Impact" pitchFamily="34" charset="0"/>
              </a:rPr>
              <a:t>кадетских училищ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876880" y="4142161"/>
            <a:ext cx="11234057" cy="1496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lvl="0" indent="0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600">
                <a:solidFill>
                  <a:srgbClr val="C00000"/>
                </a:solidFill>
                <a:latin typeface="Impact" pitchFamily="34" charset="0"/>
              </a:defRPr>
            </a:lvl1pPr>
            <a:lvl2pPr marL="742950" indent="-285750" defTabSz="9144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2pPr>
            <a:lvl3pPr marL="1143000" indent="-228600" defTabSz="9144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3pPr>
            <a:lvl4pPr marL="1600200" indent="-228600" defTabSz="9144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4pPr>
            <a:lvl5pPr marL="2057400" indent="-228600" defTabSz="9144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5pPr>
            <a:lvl6pPr marL="2514600" indent="-228600" defTabSz="9144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6pPr>
            <a:lvl7pPr marL="2971800" indent="-228600" defTabSz="9144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7pPr>
            <a:lvl8pPr marL="3429000" indent="-228600" defTabSz="9144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8pPr>
            <a:lvl9pPr marL="3886200" indent="-228600" defTabSz="9144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9pPr>
          </a:lstStyle>
          <a:p>
            <a:pPr algn="just"/>
            <a:r>
              <a:rPr lang="ru-RU" sz="2400" dirty="0">
                <a:solidFill>
                  <a:srgbClr val="002060"/>
                </a:solidFill>
              </a:rPr>
              <a:t>если данные учреждения они окончили в год поступления 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/>
              <a:t>с отметками «7» и выше баллов по всем предметам учебного плана, </a:t>
            </a:r>
            <a:r>
              <a:rPr lang="ru-RU" sz="2400" dirty="0">
                <a:solidFill>
                  <a:srgbClr val="002060"/>
                </a:solidFill>
              </a:rPr>
              <a:t>кроме специальности «Экономическое право», в интересах органов финансовых расследований </a:t>
            </a:r>
            <a:r>
              <a:rPr lang="ru-RU" sz="2400" dirty="0"/>
              <a:t>и до 30% </a:t>
            </a:r>
            <a:r>
              <a:rPr lang="ru-RU" sz="2400" dirty="0">
                <a:solidFill>
                  <a:srgbClr val="002060"/>
                </a:solidFill>
              </a:rPr>
              <a:t>от контрольных цифр приема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3997685" y="4954916"/>
            <a:ext cx="6053311" cy="38122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defPPr>
              <a:defRPr lang="ru-RU"/>
            </a:defPPr>
            <a:lvl1pPr lvl="0" indent="0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300">
                <a:solidFill>
                  <a:srgbClr val="002060"/>
                </a:solidFill>
                <a:latin typeface="Impact" pitchFamily="34" charset="0"/>
              </a:defRPr>
            </a:lvl1pPr>
            <a:lvl2pPr marL="742950" indent="-285750" defTabSz="9144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2pPr>
            <a:lvl3pPr marL="1143000" indent="-228600" defTabSz="9144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3pPr>
            <a:lvl4pPr marL="1600200" indent="-228600" defTabSz="9144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4pPr>
            <a:lvl5pPr marL="2057400" indent="-228600" defTabSz="9144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5pPr>
            <a:lvl6pPr marL="2514600" indent="-228600" defTabSz="9144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6pPr>
            <a:lvl7pPr marL="2971800" indent="-228600" defTabSz="9144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7pPr>
            <a:lvl8pPr marL="3429000" indent="-228600" defTabSz="9144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8pPr>
            <a:lvl9pPr marL="3886200" indent="-228600" defTabSz="9144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9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3904342" y="933308"/>
            <a:ext cx="4731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03399"/>
                </a:solidFill>
                <a:latin typeface="Impact" pitchFamily="34" charset="0"/>
              </a:rPr>
              <a:t> </a:t>
            </a:r>
            <a:r>
              <a:rPr lang="ru-RU" sz="44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ВЫПУСКНИКИ</a:t>
            </a:r>
            <a:r>
              <a:rPr lang="en-US" sz="44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:</a:t>
            </a:r>
            <a:endParaRPr lang="ru-RU" sz="4400" dirty="0">
              <a:latin typeface="Impact" pitchFamily="34" charset="0"/>
            </a:endParaRPr>
          </a:p>
        </p:txBody>
      </p:sp>
      <p:sp>
        <p:nvSpPr>
          <p:cNvPr id="3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32638" y="6450445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22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6801" y="5831019"/>
            <a:ext cx="108667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ru-RU" sz="2400" kern="0" dirty="0">
                <a:solidFill>
                  <a:srgbClr val="C00000"/>
                </a:solidFill>
                <a:latin typeface="Impact" pitchFamily="34" charset="0"/>
                <a:cs typeface="Arial" pitchFamily="34" charset="0"/>
              </a:rPr>
              <a:t>сертификаты ЦЭ и ЦТ  могут не предъявлять, но учитывая квоты на льготы, рекомендуем ВСЕМ абитуриентам сдать ЦЭ и ЦТ!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6488" y="5802011"/>
            <a:ext cx="7003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4800" b="1" kern="0" spc="300" dirty="0">
                <a:ln w="11430" cmpd="sng">
                  <a:solidFill>
                    <a:srgbClr val="6076B4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6076B4">
                      <a:satMod val="220000"/>
                      <a:alpha val="35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9276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244201" y="4644168"/>
            <a:ext cx="10866736" cy="1988840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457189" indent="-457189" algn="just" defTabSz="1219170" fontAlgn="base">
              <a:lnSpc>
                <a:spcPts val="2700"/>
              </a:lnSpc>
              <a:spcAft>
                <a:spcPct val="0"/>
              </a:spcAft>
              <a:buNone/>
              <a:defRPr/>
            </a:pPr>
            <a:endParaRPr lang="ru-RU" sz="2500" b="1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1244201" y="4644168"/>
            <a:ext cx="10866736" cy="1988840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457189" indent="-457189" algn="just" defTabSz="1219170" fontAlgn="base">
              <a:lnSpc>
                <a:spcPts val="2700"/>
              </a:lnSpc>
              <a:spcAft>
                <a:spcPct val="0"/>
              </a:spcAft>
              <a:buNone/>
              <a:defRPr/>
            </a:pPr>
            <a:endParaRPr lang="ru-RU" sz="2500" b="1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95245" y="279853"/>
            <a:ext cx="106967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Impact" pitchFamily="34" charset="0"/>
              </a:rPr>
              <a:t>БЕЗ ВСТУПИТЕЛЬНЫХ ИСПЫТАНИЙ</a:t>
            </a:r>
            <a:r>
              <a:rPr kumimoji="0" lang="ru-RU" sz="400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Impact" pitchFamily="34" charset="0"/>
              </a:rPr>
              <a:t> ЗАЧИСЛЯЮТСЯ</a:t>
            </a:r>
            <a:r>
              <a:rPr lang="en-US" sz="4000" dirty="0">
                <a:solidFill>
                  <a:srgbClr val="002060"/>
                </a:solidFill>
                <a:latin typeface="Impact" pitchFamily="34" charset="0"/>
              </a:rPr>
              <a:t> </a:t>
            </a:r>
            <a:endParaRPr lang="ru-RU" sz="4000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3997686" y="4954916"/>
            <a:ext cx="6053311" cy="38122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defPPr>
              <a:defRPr lang="ru-RU"/>
            </a:defPPr>
            <a:lvl1pPr lvl="0" indent="0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2300">
                <a:solidFill>
                  <a:srgbClr val="002060"/>
                </a:solidFill>
                <a:latin typeface="Impact" pitchFamily="34" charset="0"/>
              </a:defRPr>
            </a:lvl1pPr>
            <a:lvl2pPr marL="742950" indent="-285750" defTabSz="9144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2pPr>
            <a:lvl3pPr marL="1143000" indent="-228600" defTabSz="9144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3pPr>
            <a:lvl4pPr marL="1600200" indent="-228600" defTabSz="9144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4pPr>
            <a:lvl5pPr marL="2057400" indent="-228600" defTabSz="9144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5pPr>
            <a:lvl6pPr marL="2514600" indent="-228600" defTabSz="9144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6pPr>
            <a:lvl7pPr marL="2971800" indent="-228600" defTabSz="9144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7pPr>
            <a:lvl8pPr marL="3429000" indent="-228600" defTabSz="914400">
              <a:spcBef>
                <a:spcPct val="20000"/>
              </a:spcBef>
              <a:buFont typeface="Courier New" pitchFamily="49" charset="0"/>
              <a:buChar char="o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8pPr>
            <a:lvl9pPr marL="3886200" indent="-228600" defTabSz="914400">
              <a:spcBef>
                <a:spcPct val="20000"/>
              </a:spcBef>
              <a:buFont typeface="Arial" pitchFamily="34" charset="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9pPr>
          </a:lstStyle>
          <a:p>
            <a:endParaRPr lang="ru-RU" dirty="0"/>
          </a:p>
          <a:p>
            <a:endParaRPr lang="ru-RU" dirty="0"/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1379083" y="3608563"/>
            <a:ext cx="10666379" cy="1536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ru-RU" sz="3200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495245" y="2282580"/>
            <a:ext cx="9817099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4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Impact" pitchFamily="34" charset="0"/>
              </a:rPr>
              <a:t>Минского суворовского военного училища</a:t>
            </a:r>
            <a:r>
              <a:rPr kumimoji="0" lang="ru-RU" sz="4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Impact" pitchFamily="34" charset="0"/>
              </a:rPr>
              <a:t>,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438662" y="1094188"/>
            <a:ext cx="35589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>
                <a:solidFill>
                  <a:srgbClr val="003399"/>
                </a:solidFill>
                <a:latin typeface="Impact" pitchFamily="34" charset="0"/>
              </a:rPr>
              <a:t> </a:t>
            </a:r>
            <a:r>
              <a:rPr lang="ru-RU" sz="44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ВЫПУСКНИКИ</a:t>
            </a:r>
            <a:r>
              <a:rPr lang="en-US" sz="44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:</a:t>
            </a:r>
            <a:endParaRPr lang="ru-RU" sz="4400" dirty="0">
              <a:latin typeface="Impact" pitchFamily="34" charset="0"/>
            </a:endParaRPr>
          </a:p>
        </p:txBody>
      </p:sp>
      <p:sp>
        <p:nvSpPr>
          <p:cNvPr id="3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67737" y="6450445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23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68401" y="3742710"/>
            <a:ext cx="108095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окончившие в год поступления данное учреждение и  </a:t>
            </a:r>
            <a:r>
              <a:rPr lang="ru-RU" sz="3200" dirty="0">
                <a:solidFill>
                  <a:srgbClr val="C00000"/>
                </a:solidFill>
                <a:latin typeface="Impact" pitchFamily="34" charset="0"/>
              </a:rPr>
              <a:t>направленные в пределах  плана распределения суворовцев </a:t>
            </a:r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для дальнейшего обучения в УВО МВД</a:t>
            </a:r>
          </a:p>
        </p:txBody>
      </p:sp>
    </p:spTree>
    <p:extLst>
      <p:ext uri="{BB962C8B-B14F-4D97-AF65-F5344CB8AC3E}">
        <p14:creationId xmlns:p14="http://schemas.microsoft.com/office/powerpoint/2010/main" val="308584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863600" y="2286000"/>
            <a:ext cx="11186886" cy="4330700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лица, имеющие аттестат об общем среднем образовании особого образца с награждением 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itchFamily="34" charset="0"/>
              </a:rPr>
              <a:t>золотой (серебряной) медалью или дипломом с отличием;</a:t>
            </a:r>
          </a:p>
          <a:p>
            <a:pPr marL="0" marR="0" lvl="0" indent="0" algn="just" defTabSz="914400" eaLnBrk="1" fontAlgn="auto" latinLnBrk="0" hangingPunct="1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002060"/>
                </a:solidFill>
                <a:latin typeface="Impact" pitchFamily="34" charset="0"/>
              </a:rPr>
              <a:t>- </a:t>
            </a:r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победители (дипломы </a:t>
            </a:r>
            <a:r>
              <a:rPr lang="en-US" sz="3200" dirty="0">
                <a:solidFill>
                  <a:srgbClr val="002060"/>
                </a:solidFill>
                <a:latin typeface="Impact" pitchFamily="34" charset="0"/>
              </a:rPr>
              <a:t>I</a:t>
            </a:r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, </a:t>
            </a:r>
            <a:r>
              <a:rPr lang="en-US" sz="3200" dirty="0">
                <a:solidFill>
                  <a:srgbClr val="002060"/>
                </a:solidFill>
                <a:latin typeface="Impact" pitchFamily="34" charset="0"/>
              </a:rPr>
              <a:t>II</a:t>
            </a:r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,</a:t>
            </a:r>
            <a:r>
              <a:rPr lang="en-US" sz="3200" dirty="0">
                <a:solidFill>
                  <a:srgbClr val="002060"/>
                </a:solidFill>
                <a:latin typeface="Impact" pitchFamily="34" charset="0"/>
              </a:rPr>
              <a:t> III</a:t>
            </a:r>
            <a:r>
              <a:rPr lang="ru-RU" sz="3200" dirty="0">
                <a:solidFill>
                  <a:srgbClr val="002060"/>
                </a:solidFill>
                <a:latin typeface="Impact" pitchFamily="34" charset="0"/>
              </a:rPr>
              <a:t> степени) третьего (областного, Минского городского) этапа республиканской олимпиады по учебным </a:t>
            </a: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«Обществоведение», «Иностранный язык»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</a:endParaRPr>
          </a:p>
        </p:txBody>
      </p:sp>
      <p:sp>
        <p:nvSpPr>
          <p:cNvPr id="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34500" y="6394452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24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95244" y="358403"/>
            <a:ext cx="106967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Impact" pitchFamily="34" charset="0"/>
              </a:rPr>
              <a:t>БЕЗ ВСТУПИТЕЛЬНЫХ ИСПЫТАНИЙ</a:t>
            </a:r>
            <a:r>
              <a:rPr kumimoji="0" lang="ru-RU" sz="400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Impact" pitchFamily="34" charset="0"/>
              </a:rPr>
              <a:t> ЗАЧИСЛЯЮТСЯ</a:t>
            </a:r>
            <a:r>
              <a:rPr lang="en-US" sz="4000" dirty="0">
                <a:solidFill>
                  <a:srgbClr val="002060"/>
                </a:solidFill>
                <a:latin typeface="Impact" pitchFamily="34" charset="0"/>
              </a:rPr>
              <a:t> </a:t>
            </a:r>
            <a:endParaRPr lang="ru-RU" sz="4000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57450" y="973614"/>
            <a:ext cx="75342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8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в </a:t>
            </a:r>
            <a:r>
              <a:rPr lang="ru-RU" sz="4500" b="1" kern="0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Могилевский институт МВД</a:t>
            </a:r>
            <a:endParaRPr lang="ru-RU" sz="4000" b="1" dirty="0">
              <a:solidFill>
                <a:srgbClr val="C00000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68380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8145" y="140018"/>
            <a:ext cx="10327822" cy="2195465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ru-RU" sz="3000" dirty="0">
                <a:solidFill>
                  <a:srgbClr val="C00000"/>
                </a:solidFill>
                <a:latin typeface="Impact" pitchFamily="34" charset="0"/>
              </a:rPr>
              <a:t>ВНЕ КОНКУРСА </a:t>
            </a:r>
            <a:r>
              <a:rPr lang="ru-RU" sz="3000" dirty="0">
                <a:solidFill>
                  <a:srgbClr val="002060"/>
                </a:solidFill>
                <a:latin typeface="Impact" pitchFamily="34" charset="0"/>
              </a:rPr>
              <a:t>при наличии </a:t>
            </a:r>
          </a:p>
          <a:p>
            <a:pPr algn="ctr">
              <a:lnSpc>
                <a:spcPts val="2800"/>
              </a:lnSpc>
              <a:defRPr/>
            </a:pPr>
            <a:r>
              <a:rPr lang="ru-RU" sz="3000" dirty="0">
                <a:solidFill>
                  <a:srgbClr val="002060"/>
                </a:solidFill>
                <a:latin typeface="Impact" pitchFamily="34" charset="0"/>
              </a:rPr>
              <a:t>в документе об образовании </a:t>
            </a:r>
            <a:r>
              <a:rPr lang="ru-RU" sz="3000" dirty="0">
                <a:solidFill>
                  <a:srgbClr val="C00000"/>
                </a:solidFill>
                <a:latin typeface="Impact" pitchFamily="34" charset="0"/>
              </a:rPr>
              <a:t>отметок не ниже </a:t>
            </a:r>
            <a:r>
              <a:rPr lang="en-US" sz="3000" dirty="0">
                <a:solidFill>
                  <a:srgbClr val="C00000"/>
                </a:solidFill>
                <a:latin typeface="Impact" pitchFamily="34" charset="0"/>
              </a:rPr>
              <a:t> </a:t>
            </a:r>
            <a:r>
              <a:rPr lang="ru-RU" sz="3000" dirty="0">
                <a:solidFill>
                  <a:srgbClr val="C00000"/>
                </a:solidFill>
                <a:latin typeface="Impact" pitchFamily="34" charset="0"/>
              </a:rPr>
              <a:t>6 (шести) по предметам вступительных испытаний зачисляются:</a:t>
            </a:r>
          </a:p>
          <a:p>
            <a:pPr algn="ctr">
              <a:lnSpc>
                <a:spcPts val="2800"/>
              </a:lnSpc>
              <a:defRPr/>
            </a:pPr>
            <a:endParaRPr lang="ru-RU" sz="3000" dirty="0">
              <a:solidFill>
                <a:srgbClr val="C00000"/>
              </a:solidFill>
              <a:latin typeface="Impact" pitchFamily="34" charset="0"/>
            </a:endParaRPr>
          </a:p>
          <a:p>
            <a:pPr algn="ctr">
              <a:lnSpc>
                <a:spcPts val="2800"/>
              </a:lnSpc>
              <a:defRPr/>
            </a:pPr>
            <a:endParaRPr lang="ru-RU" sz="3000" dirty="0">
              <a:solidFill>
                <a:srgbClr val="C00000"/>
              </a:solidFill>
              <a:latin typeface="Impact" pitchFamily="34" charset="0"/>
            </a:endParaRPr>
          </a:p>
          <a:p>
            <a:endParaRPr lang="ru-RU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66686" y="2946910"/>
            <a:ext cx="10710529" cy="3765125"/>
          </a:xfrm>
          <a:prstGeom prst="rect">
            <a:avLst/>
          </a:prstGeom>
          <a:noFill/>
        </p:spPr>
        <p:txBody>
          <a:bodyPr wrap="square" lIns="121912" tIns="60956" rIns="121912" bIns="6095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dirty="0">
                <a:solidFill>
                  <a:srgbClr val="002060"/>
                </a:solidFill>
                <a:latin typeface="Impact" pitchFamily="34" charset="0"/>
              </a:rPr>
              <a:t>        </a:t>
            </a:r>
            <a:r>
              <a:rPr lang="ru-RU" sz="2800" dirty="0">
                <a:latin typeface="Impact" pitchFamily="34" charset="0"/>
              </a:rPr>
              <a:t>на специальности:</a:t>
            </a:r>
          </a:p>
          <a:p>
            <a:pPr algn="just">
              <a:lnSpc>
                <a:spcPct val="150000"/>
              </a:lnSpc>
            </a:pPr>
            <a:r>
              <a:rPr lang="ru-RU" sz="2800" dirty="0">
                <a:solidFill>
                  <a:srgbClr val="0070C0"/>
                </a:solidFill>
                <a:latin typeface="Impact" pitchFamily="34" charset="0"/>
              </a:rPr>
              <a:t>Академии МВД:</a:t>
            </a:r>
            <a:r>
              <a:rPr lang="ru-RU" sz="2800" dirty="0">
                <a:solidFill>
                  <a:srgbClr val="002060"/>
                </a:solidFill>
                <a:latin typeface="Impact" pitchFamily="34" charset="0"/>
              </a:rPr>
              <a:t> «Судебные криминалистические экспертизы» </a:t>
            </a:r>
            <a:r>
              <a:rPr lang="ru-RU" sz="2800" dirty="0">
                <a:solidFill>
                  <a:srgbClr val="0070C0"/>
                </a:solidFill>
                <a:latin typeface="Impact" pitchFamily="34" charset="0"/>
              </a:rPr>
              <a:t>Могилевского института:</a:t>
            </a:r>
            <a:r>
              <a:rPr lang="ru-RU" sz="2800" dirty="0">
                <a:solidFill>
                  <a:srgbClr val="002060"/>
                </a:solidFill>
                <a:latin typeface="Impact" pitchFamily="34" charset="0"/>
              </a:rPr>
              <a:t> «Правовое обеспечение общественной безопасности» и «Правовое обеспечение оперативно-розыскной деятельности»</a:t>
            </a:r>
          </a:p>
          <a:p>
            <a:pPr>
              <a:lnSpc>
                <a:spcPts val="1600"/>
              </a:lnSpc>
            </a:pPr>
            <a:r>
              <a:rPr lang="ru-RU" sz="2000" dirty="0">
                <a:solidFill>
                  <a:srgbClr val="002060"/>
                </a:solidFill>
                <a:latin typeface="Impact" pitchFamily="34" charset="0"/>
              </a:rPr>
              <a:t> </a:t>
            </a:r>
          </a:p>
          <a:p>
            <a:pPr marL="285750" indent="-285750" algn="just">
              <a:lnSpc>
                <a:spcPts val="1600"/>
              </a:lnSpc>
              <a:buFont typeface="Arial" pitchFamily="34" charset="0"/>
              <a:buChar char="•"/>
            </a:pPr>
            <a:endParaRPr lang="ru-RU" sz="2000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1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25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42886" y="1533061"/>
            <a:ext cx="111491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дети-сироты и дети, оставшиеся без попечения родителей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85700" y="2234684"/>
            <a:ext cx="6449201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000" dirty="0">
                <a:solidFill>
                  <a:srgbClr val="FF0000"/>
                </a:solidFill>
                <a:latin typeface="Impact" pitchFamily="34" charset="0"/>
              </a:rPr>
              <a:t>до 30% </a:t>
            </a:r>
            <a:r>
              <a:rPr lang="ru-RU" sz="3000" dirty="0">
                <a:latin typeface="Impact" pitchFamily="34" charset="0"/>
              </a:rPr>
              <a:t>от контрольных цифр приема</a:t>
            </a:r>
            <a:endParaRPr lang="ru-RU" sz="3000" dirty="0">
              <a:solidFill>
                <a:srgbClr val="63891F">
                  <a:lumMod val="75000"/>
                </a:srgbClr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2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8145" y="159068"/>
            <a:ext cx="10327822" cy="1200321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ru-RU" sz="3000" dirty="0">
                <a:solidFill>
                  <a:srgbClr val="C00000"/>
                </a:solidFill>
                <a:latin typeface="Impact" pitchFamily="34" charset="0"/>
              </a:rPr>
              <a:t>ВНЕ КОНКУРСА </a:t>
            </a:r>
            <a:r>
              <a:rPr lang="ru-RU" sz="3000" dirty="0">
                <a:solidFill>
                  <a:srgbClr val="002060"/>
                </a:solidFill>
                <a:latin typeface="Impact" pitchFamily="34" charset="0"/>
              </a:rPr>
              <a:t>при наличии </a:t>
            </a:r>
          </a:p>
          <a:p>
            <a:pPr algn="ctr">
              <a:lnSpc>
                <a:spcPts val="2800"/>
              </a:lnSpc>
              <a:defRPr/>
            </a:pPr>
            <a:r>
              <a:rPr lang="ru-RU" sz="3000" dirty="0">
                <a:solidFill>
                  <a:srgbClr val="002060"/>
                </a:solidFill>
                <a:latin typeface="Impact" pitchFamily="34" charset="0"/>
              </a:rPr>
              <a:t>в документе об образовании </a:t>
            </a:r>
            <a:r>
              <a:rPr lang="ru-RU" sz="3000" dirty="0">
                <a:solidFill>
                  <a:srgbClr val="C00000"/>
                </a:solidFill>
                <a:latin typeface="Impact" pitchFamily="34" charset="0"/>
              </a:rPr>
              <a:t>отметок не ниже </a:t>
            </a:r>
            <a:r>
              <a:rPr lang="en-US" sz="3000" dirty="0">
                <a:solidFill>
                  <a:srgbClr val="C00000"/>
                </a:solidFill>
                <a:latin typeface="Impact" pitchFamily="34" charset="0"/>
              </a:rPr>
              <a:t> </a:t>
            </a:r>
            <a:r>
              <a:rPr lang="ru-RU" sz="3000" dirty="0">
                <a:solidFill>
                  <a:srgbClr val="C00000"/>
                </a:solidFill>
                <a:latin typeface="Impact" pitchFamily="34" charset="0"/>
              </a:rPr>
              <a:t>6 (шести) по предметам вступительных испытаний зачисляются</a:t>
            </a:r>
            <a:r>
              <a:rPr lang="ru-RU" sz="3000" dirty="0" smtClean="0">
                <a:solidFill>
                  <a:srgbClr val="C00000"/>
                </a:solidFill>
                <a:latin typeface="Impact" pitchFamily="34" charset="0"/>
              </a:rPr>
              <a:t>:</a:t>
            </a:r>
            <a:endParaRPr lang="ru-RU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1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26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59749" y="1366850"/>
            <a:ext cx="10832251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600"/>
              </a:lnSpc>
            </a:pPr>
            <a:endParaRPr lang="ru-RU" sz="2300" b="1" dirty="0">
              <a:solidFill>
                <a:srgbClr val="63891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  <a:p>
            <a:pPr lvl="0" algn="ctr"/>
            <a:r>
              <a:rPr lang="ru-RU" sz="32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выпускники, окончившие в год поступления: </a:t>
            </a:r>
          </a:p>
          <a:p>
            <a:pPr lvl="0" algn="ctr">
              <a:lnSpc>
                <a:spcPts val="1600"/>
              </a:lnSpc>
            </a:pPr>
            <a:endParaRPr lang="ru-RU" sz="1500" dirty="0">
              <a:latin typeface="Impact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66775" y="2808733"/>
            <a:ext cx="10959192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72" indent="-380972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Impact" pitchFamily="34" charset="0"/>
              </a:rPr>
              <a:t>Минское суворовское военное училище;</a:t>
            </a:r>
          </a:p>
          <a:p>
            <a:pPr marL="380972" indent="-380972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Impact" pitchFamily="34" charset="0"/>
              </a:rPr>
              <a:t>Специализированный лицей МВД; </a:t>
            </a:r>
          </a:p>
          <a:p>
            <a:pPr marL="380972" indent="-380972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002060"/>
                </a:solidFill>
                <a:latin typeface="Impact" pitchFamily="34" charset="0"/>
              </a:rPr>
              <a:t>Специализированный лицей </a:t>
            </a:r>
            <a:r>
              <a:rPr lang="ru-RU" sz="2400" dirty="0">
                <a:solidFill>
                  <a:srgbClr val="002060"/>
                </a:solidFill>
                <a:latin typeface="Impact" pitchFamily="34" charset="0"/>
              </a:rPr>
              <a:t>при Университете гражданской защиты МЧС; </a:t>
            </a:r>
          </a:p>
          <a:p>
            <a:pPr marL="380972" indent="-380972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Impact" pitchFamily="34" charset="0"/>
              </a:rPr>
              <a:t>Кадетские </a:t>
            </a:r>
            <a:r>
              <a:rPr lang="ru-RU" sz="2600" dirty="0" smtClean="0">
                <a:solidFill>
                  <a:srgbClr val="002060"/>
                </a:solidFill>
                <a:latin typeface="Impact" pitchFamily="34" charset="0"/>
              </a:rPr>
              <a:t>училища.</a:t>
            </a:r>
            <a:endParaRPr lang="ru-RU" sz="2600" dirty="0">
              <a:solidFill>
                <a:srgbClr val="002060"/>
              </a:solidFill>
              <a:latin typeface="Impact" pitchFamily="34" charset="0"/>
            </a:endParaRP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Impact" pitchFamily="34" charset="0"/>
              </a:rPr>
              <a:t>       </a:t>
            </a:r>
            <a:r>
              <a:rPr lang="ru-RU" sz="2400" dirty="0">
                <a:solidFill>
                  <a:srgbClr val="FF0000"/>
                </a:solidFill>
                <a:latin typeface="Impact" pitchFamily="34" charset="0"/>
              </a:rPr>
              <a:t>кроме специальности «Экономическое право» в интересах органов финансовых </a:t>
            </a:r>
            <a:r>
              <a:rPr lang="ru-RU" sz="2400" dirty="0" smtClean="0">
                <a:solidFill>
                  <a:srgbClr val="FF0000"/>
                </a:solidFill>
                <a:latin typeface="Impact" pitchFamily="34" charset="0"/>
              </a:rPr>
              <a:t>расследований</a:t>
            </a:r>
            <a:endParaRPr lang="ru-RU" sz="2400" dirty="0">
              <a:solidFill>
                <a:srgbClr val="FF0000"/>
              </a:solidFill>
              <a:latin typeface="Impact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67397" y="2251553"/>
            <a:ext cx="6516529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lvl="0" algn="ctr"/>
            <a:r>
              <a:rPr lang="ru-RU" sz="3000" dirty="0">
                <a:solidFill>
                  <a:srgbClr val="FF0000"/>
                </a:solidFill>
                <a:latin typeface="Impact" pitchFamily="34" charset="0"/>
              </a:rPr>
              <a:t>до 30% </a:t>
            </a:r>
            <a:r>
              <a:rPr lang="ru-RU" sz="3000" dirty="0">
                <a:latin typeface="Impact" pitchFamily="34" charset="0"/>
              </a:rPr>
              <a:t>от контрольных цифр приема </a:t>
            </a:r>
          </a:p>
        </p:txBody>
      </p:sp>
    </p:spTree>
    <p:extLst>
      <p:ext uri="{BB962C8B-B14F-4D97-AF65-F5344CB8AC3E}">
        <p14:creationId xmlns:p14="http://schemas.microsoft.com/office/powerpoint/2010/main" val="205602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8145" y="140018"/>
            <a:ext cx="10327822" cy="1492708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ru-RU" sz="3000" dirty="0">
                <a:solidFill>
                  <a:srgbClr val="C00000"/>
                </a:solidFill>
                <a:latin typeface="Impact" pitchFamily="34" charset="0"/>
              </a:rPr>
              <a:t>ВНЕ КОНКУРСА </a:t>
            </a:r>
            <a:r>
              <a:rPr lang="ru-RU" sz="3000" dirty="0">
                <a:solidFill>
                  <a:srgbClr val="002060"/>
                </a:solidFill>
                <a:latin typeface="Impact" pitchFamily="34" charset="0"/>
              </a:rPr>
              <a:t>при наличии </a:t>
            </a:r>
          </a:p>
          <a:p>
            <a:pPr algn="ctr">
              <a:lnSpc>
                <a:spcPts val="2800"/>
              </a:lnSpc>
              <a:defRPr/>
            </a:pPr>
            <a:r>
              <a:rPr lang="ru-RU" sz="3000" dirty="0">
                <a:solidFill>
                  <a:srgbClr val="002060"/>
                </a:solidFill>
                <a:latin typeface="Impact" pitchFamily="34" charset="0"/>
              </a:rPr>
              <a:t>в документе об образовании </a:t>
            </a:r>
            <a:r>
              <a:rPr lang="ru-RU" sz="3000" dirty="0">
                <a:solidFill>
                  <a:srgbClr val="C00000"/>
                </a:solidFill>
                <a:latin typeface="Impact" pitchFamily="34" charset="0"/>
              </a:rPr>
              <a:t>отметок не ниже </a:t>
            </a:r>
            <a:r>
              <a:rPr lang="en-US" sz="3000" dirty="0">
                <a:solidFill>
                  <a:srgbClr val="C00000"/>
                </a:solidFill>
                <a:latin typeface="Impact" pitchFamily="34" charset="0"/>
              </a:rPr>
              <a:t> </a:t>
            </a:r>
            <a:r>
              <a:rPr lang="ru-RU" sz="3000" dirty="0">
                <a:solidFill>
                  <a:srgbClr val="C00000"/>
                </a:solidFill>
                <a:latin typeface="Impact" pitchFamily="34" charset="0"/>
              </a:rPr>
              <a:t>6 (шести) по предметам вступительных испытаний зачисляются:</a:t>
            </a:r>
          </a:p>
          <a:p>
            <a:endParaRPr lang="ru-RU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F69FDFEB-1B77-4EED-877B-AA0FD8BDCB1E}"/>
              </a:ext>
            </a:extLst>
          </p:cNvPr>
          <p:cNvSpPr/>
          <p:nvPr/>
        </p:nvSpPr>
        <p:spPr>
          <a:xfrm>
            <a:off x="632366" y="3379442"/>
            <a:ext cx="11408727" cy="3180350"/>
          </a:xfrm>
          <a:prstGeom prst="rect">
            <a:avLst/>
          </a:prstGeom>
          <a:noFill/>
        </p:spPr>
        <p:txBody>
          <a:bodyPr wrap="square" lIns="121912" tIns="60956" rIns="121912" bIns="60956">
            <a:spAutoFit/>
          </a:bodyPr>
          <a:lstStyle/>
          <a:p>
            <a:pPr marL="285750" indent="-285750" algn="just">
              <a:spcAft>
                <a:spcPts val="1000"/>
              </a:spcAft>
              <a:buFont typeface="Arial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Impact" pitchFamily="34" charset="0"/>
              </a:rPr>
              <a:t>прапорщики, солдаты и сержанты, проходящие военную службу по контракту, военнослужащие срочной военной службы, прослужившие </a:t>
            </a:r>
            <a:r>
              <a:rPr lang="ru-RU" sz="2600" dirty="0">
                <a:solidFill>
                  <a:srgbClr val="FF0000"/>
                </a:solidFill>
                <a:latin typeface="Impact" pitchFamily="34" charset="0"/>
              </a:rPr>
              <a:t>не менее 6 месяцев</a:t>
            </a:r>
            <a:r>
              <a:rPr lang="ru-RU" sz="2600" dirty="0">
                <a:solidFill>
                  <a:srgbClr val="002060"/>
                </a:solidFill>
                <a:latin typeface="Impact" pitchFamily="34" charset="0"/>
              </a:rPr>
              <a:t>;</a:t>
            </a:r>
          </a:p>
          <a:p>
            <a:pPr marL="285750" indent="-285750" algn="just">
              <a:spcAft>
                <a:spcPts val="1000"/>
              </a:spcAft>
              <a:buFont typeface="Arial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Impact" pitchFamily="34" charset="0"/>
              </a:rPr>
              <a:t>граждане, прошедшие срочную военную службу в </a:t>
            </a:r>
            <a:r>
              <a:rPr lang="ru-RU" sz="2600" dirty="0">
                <a:solidFill>
                  <a:srgbClr val="FF0000"/>
                </a:solidFill>
                <a:latin typeface="Impact" pitchFamily="34" charset="0"/>
              </a:rPr>
              <a:t>2024</a:t>
            </a:r>
            <a:r>
              <a:rPr lang="ru-RU" sz="2600" dirty="0">
                <a:solidFill>
                  <a:srgbClr val="002060"/>
                </a:solidFill>
                <a:latin typeface="Impact" pitchFamily="34" charset="0"/>
              </a:rPr>
              <a:t> году или </a:t>
            </a:r>
            <a:r>
              <a:rPr lang="ru-RU" sz="2600" dirty="0">
                <a:solidFill>
                  <a:srgbClr val="FF0000"/>
                </a:solidFill>
                <a:latin typeface="Impact" pitchFamily="34" charset="0"/>
              </a:rPr>
              <a:t>2025 </a:t>
            </a:r>
            <a:r>
              <a:rPr lang="ru-RU" sz="2600" dirty="0">
                <a:solidFill>
                  <a:srgbClr val="002060"/>
                </a:solidFill>
                <a:latin typeface="Impact" pitchFamily="34" charset="0"/>
              </a:rPr>
              <a:t>году;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Impact" pitchFamily="34" charset="0"/>
              </a:rPr>
              <a:t>лица рядового и младшего начальствующего состава органов внутренних дел, военнослужащие (</a:t>
            </a:r>
            <a:r>
              <a:rPr lang="ru-RU" sz="2600" dirty="0">
                <a:solidFill>
                  <a:srgbClr val="FF0000"/>
                </a:solidFill>
                <a:latin typeface="Impact" pitchFamily="34" charset="0"/>
              </a:rPr>
              <a:t>кроме старшего и высшего офицерского состава</a:t>
            </a:r>
            <a:r>
              <a:rPr lang="ru-RU" sz="2600" dirty="0">
                <a:solidFill>
                  <a:srgbClr val="002060"/>
                </a:solidFill>
                <a:latin typeface="Impact" pitchFamily="34" charset="0"/>
              </a:rPr>
              <a:t>) внутренних войск МВД.</a:t>
            </a:r>
          </a:p>
        </p:txBody>
      </p:sp>
      <p:sp>
        <p:nvSpPr>
          <p:cNvPr id="1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27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74033" y="1390204"/>
            <a:ext cx="10967060" cy="122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ts val="1600"/>
              </a:lnSpc>
            </a:pPr>
            <a:endParaRPr lang="ru-RU" sz="1600" b="1" dirty="0">
              <a:solidFill>
                <a:srgbClr val="63891F">
                  <a:lumMod val="75000"/>
                </a:srgbClr>
              </a:solidFill>
              <a:latin typeface="Impact" pitchFamily="34" charset="0"/>
            </a:endParaRPr>
          </a:p>
          <a:p>
            <a:pPr lvl="0" algn="ctr"/>
            <a:r>
              <a:rPr lang="ru-RU" sz="30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лица, имеющие </a:t>
            </a:r>
            <a:r>
              <a:rPr lang="ru-RU" sz="3000" u="sng" dirty="0">
                <a:solidFill>
                  <a:srgbClr val="7030A0"/>
                </a:solidFill>
                <a:latin typeface="Impact" pitchFamily="34" charset="0"/>
              </a:rPr>
              <a:t>рекомендации</a:t>
            </a:r>
            <a:r>
              <a:rPr lang="ru-RU" sz="30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 воинских частей, органов пограничной службы, органов внутренних дел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76175" y="2611051"/>
            <a:ext cx="6449201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000" dirty="0">
                <a:solidFill>
                  <a:srgbClr val="FF0000"/>
                </a:solidFill>
                <a:latin typeface="Impact" pitchFamily="34" charset="0"/>
              </a:rPr>
              <a:t>до 30% </a:t>
            </a:r>
            <a:r>
              <a:rPr lang="ru-RU" sz="3000" dirty="0">
                <a:latin typeface="Impact" pitchFamily="34" charset="0"/>
              </a:rPr>
              <a:t>от контрольных цифр приема</a:t>
            </a:r>
            <a:endParaRPr lang="ru-RU" sz="3000" dirty="0">
              <a:solidFill>
                <a:srgbClr val="63891F">
                  <a:lumMod val="75000"/>
                </a:srgbClr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81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8145" y="140018"/>
            <a:ext cx="10327822" cy="1492708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ru-RU" sz="3000" dirty="0">
                <a:solidFill>
                  <a:srgbClr val="C00000"/>
                </a:solidFill>
                <a:latin typeface="Impact" pitchFamily="34" charset="0"/>
              </a:rPr>
              <a:t>ВНЕ КОНКУРСА </a:t>
            </a:r>
            <a:r>
              <a:rPr lang="ru-RU" sz="3000" dirty="0">
                <a:solidFill>
                  <a:srgbClr val="002060"/>
                </a:solidFill>
                <a:latin typeface="Impact" pitchFamily="34" charset="0"/>
              </a:rPr>
              <a:t>при наличии </a:t>
            </a:r>
          </a:p>
          <a:p>
            <a:pPr algn="ctr">
              <a:lnSpc>
                <a:spcPts val="2800"/>
              </a:lnSpc>
              <a:defRPr/>
            </a:pPr>
            <a:r>
              <a:rPr lang="ru-RU" sz="3000" dirty="0">
                <a:solidFill>
                  <a:srgbClr val="002060"/>
                </a:solidFill>
                <a:latin typeface="Impact" pitchFamily="34" charset="0"/>
              </a:rPr>
              <a:t>в документе об образовании </a:t>
            </a:r>
            <a:r>
              <a:rPr lang="ru-RU" sz="3000" dirty="0">
                <a:solidFill>
                  <a:srgbClr val="C00000"/>
                </a:solidFill>
                <a:latin typeface="Impact" pitchFamily="34" charset="0"/>
              </a:rPr>
              <a:t>отметок не ниже </a:t>
            </a:r>
            <a:r>
              <a:rPr lang="en-US" sz="3000" dirty="0">
                <a:solidFill>
                  <a:srgbClr val="C00000"/>
                </a:solidFill>
                <a:latin typeface="Impact" pitchFamily="34" charset="0"/>
              </a:rPr>
              <a:t> </a:t>
            </a:r>
            <a:r>
              <a:rPr lang="ru-RU" sz="3000" dirty="0">
                <a:solidFill>
                  <a:srgbClr val="C00000"/>
                </a:solidFill>
                <a:latin typeface="Impact" pitchFamily="34" charset="0"/>
              </a:rPr>
              <a:t>6 (шести) по предметам вступительных испытаний зачисляются:</a:t>
            </a:r>
          </a:p>
          <a:p>
            <a:endParaRPr lang="ru-RU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F69FDFEB-1B77-4EED-877B-AA0FD8BDCB1E}"/>
              </a:ext>
            </a:extLst>
          </p:cNvPr>
          <p:cNvSpPr/>
          <p:nvPr/>
        </p:nvSpPr>
        <p:spPr>
          <a:xfrm>
            <a:off x="851374" y="3864718"/>
            <a:ext cx="11050620" cy="2939258"/>
          </a:xfrm>
          <a:prstGeom prst="rect">
            <a:avLst/>
          </a:prstGeom>
          <a:noFill/>
        </p:spPr>
        <p:txBody>
          <a:bodyPr wrap="square" lIns="121912" tIns="60956" rIns="121912" bIns="60956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latin typeface="Impact" pitchFamily="34" charset="0"/>
              </a:rPr>
              <a:t>лица, проходившие срочную военную службу в штатных подразделениях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Impact" pitchFamily="34" charset="0"/>
              </a:rPr>
              <a:t>почетного караула</a:t>
            </a:r>
            <a:r>
              <a:rPr lang="ru-RU" sz="2800" dirty="0">
                <a:solidFill>
                  <a:srgbClr val="002060"/>
                </a:solidFill>
                <a:latin typeface="Impact" pitchFamily="34" charset="0"/>
              </a:rPr>
              <a:t> Вооруженных Сил, органов пограничной службы, внутренних войск МВД, выслуживших установленный срок военной службы по призыву и уволенных со срочной военной службы в запас </a:t>
            </a:r>
            <a:r>
              <a:rPr lang="ru-RU" sz="2800" dirty="0">
                <a:solidFill>
                  <a:srgbClr val="FF0000"/>
                </a:solidFill>
                <a:latin typeface="Impact" pitchFamily="34" charset="0"/>
              </a:rPr>
              <a:t>в 2024 или 2025 году</a:t>
            </a:r>
            <a:r>
              <a:rPr lang="ru-RU" sz="2800" dirty="0">
                <a:solidFill>
                  <a:srgbClr val="002060"/>
                </a:solidFill>
                <a:latin typeface="Impact" pitchFamily="34" charset="0"/>
              </a:rPr>
              <a:t>.</a:t>
            </a:r>
          </a:p>
          <a:p>
            <a:endParaRPr lang="ru-RU" sz="2000" dirty="0">
              <a:solidFill>
                <a:srgbClr val="002060"/>
              </a:solidFill>
              <a:latin typeface="Impact" pitchFamily="34" charset="0"/>
            </a:endParaRPr>
          </a:p>
          <a:p>
            <a:r>
              <a:rPr lang="ru-RU" sz="2300" dirty="0">
                <a:solidFill>
                  <a:schemeClr val="accent6">
                    <a:lumMod val="75000"/>
                  </a:schemeClr>
                </a:solidFill>
                <a:latin typeface="Impact" pitchFamily="34" charset="0"/>
              </a:rPr>
              <a:t>        </a:t>
            </a:r>
            <a:endParaRPr lang="ru-RU" sz="2000" dirty="0">
              <a:solidFill>
                <a:srgbClr val="003399"/>
              </a:solidFill>
              <a:latin typeface="Impact" pitchFamily="34" charset="0"/>
            </a:endParaRPr>
          </a:p>
        </p:txBody>
      </p:sp>
      <p:sp>
        <p:nvSpPr>
          <p:cNvPr id="1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28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70044" y="1184460"/>
            <a:ext cx="10967060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ts val="1600"/>
              </a:lnSpc>
            </a:pPr>
            <a:endParaRPr lang="ru-RU" sz="1600" b="1" dirty="0">
              <a:solidFill>
                <a:srgbClr val="63891F">
                  <a:lumMod val="75000"/>
                </a:srgbClr>
              </a:solidFill>
              <a:latin typeface="Impact" pitchFamily="34" charset="0"/>
            </a:endParaRPr>
          </a:p>
          <a:p>
            <a:pPr lvl="0" algn="just">
              <a:lnSpc>
                <a:spcPts val="1600"/>
              </a:lnSpc>
            </a:pPr>
            <a:endParaRPr lang="ru-RU" sz="1500" dirty="0">
              <a:solidFill>
                <a:srgbClr val="003399"/>
              </a:solidFill>
              <a:latin typeface="Impact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70044" y="1435811"/>
            <a:ext cx="109670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30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лица, имеющие </a:t>
            </a:r>
            <a:r>
              <a:rPr lang="ru-RU" sz="3000" u="sng" dirty="0">
                <a:solidFill>
                  <a:srgbClr val="7030A0"/>
                </a:solidFill>
                <a:latin typeface="Impact" pitchFamily="34" charset="0"/>
              </a:rPr>
              <a:t>рекомендацию</a:t>
            </a:r>
            <a:r>
              <a:rPr lang="ru-RU" sz="30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 должностного лица, </a:t>
            </a:r>
            <a:r>
              <a:rPr lang="ru-RU" sz="3000" dirty="0">
                <a:solidFill>
                  <a:srgbClr val="FF0000"/>
                </a:solidFill>
                <a:latin typeface="Impact" pitchFamily="34" charset="0"/>
              </a:rPr>
              <a:t>осуществляющего</a:t>
            </a:r>
            <a:r>
              <a:rPr lang="ru-RU" sz="30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 руководство сводной ротой почетного караула</a:t>
            </a:r>
            <a:endParaRPr lang="ru-RU" sz="3000" dirty="0">
              <a:solidFill>
                <a:srgbClr val="003399"/>
              </a:solidFill>
              <a:latin typeface="Impact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57827" y="2567371"/>
            <a:ext cx="6391493" cy="6915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3000" dirty="0">
                <a:solidFill>
                  <a:srgbClr val="FF0000"/>
                </a:solidFill>
                <a:latin typeface="Impact" pitchFamily="34" charset="0"/>
              </a:rPr>
              <a:t>до 10%</a:t>
            </a:r>
            <a:r>
              <a:rPr lang="ru-RU" sz="3000" dirty="0">
                <a:solidFill>
                  <a:schemeClr val="accent6">
                    <a:lumMod val="75000"/>
                  </a:schemeClr>
                </a:solidFill>
                <a:latin typeface="Impact" pitchFamily="34" charset="0"/>
              </a:rPr>
              <a:t> </a:t>
            </a:r>
            <a:r>
              <a:rPr lang="ru-RU" sz="3000" dirty="0">
                <a:latin typeface="Impact" pitchFamily="34" charset="0"/>
              </a:rPr>
              <a:t>от контрольных цифр приема</a:t>
            </a:r>
          </a:p>
        </p:txBody>
      </p:sp>
    </p:spTree>
    <p:extLst>
      <p:ext uri="{BB962C8B-B14F-4D97-AF65-F5344CB8AC3E}">
        <p14:creationId xmlns:p14="http://schemas.microsoft.com/office/powerpoint/2010/main" val="22472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60630EF5-5C58-4B09-A229-1E2517747ABF}"/>
              </a:ext>
            </a:extLst>
          </p:cNvPr>
          <p:cNvSpPr/>
          <p:nvPr/>
        </p:nvSpPr>
        <p:spPr>
          <a:xfrm rot="16200000">
            <a:off x="-319851" y="2567787"/>
            <a:ext cx="2227944" cy="533480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r>
              <a:rPr lang="ru-RU" sz="2700" dirty="0">
                <a:solidFill>
                  <a:srgbClr val="C00000"/>
                </a:solidFill>
                <a:latin typeface="Impact" pitchFamily="34" charset="0"/>
              </a:rPr>
              <a:t>    </a:t>
            </a:r>
            <a:endParaRPr lang="ru-RU" dirty="0">
              <a:solidFill>
                <a:srgbClr val="003399"/>
              </a:solidFill>
              <a:latin typeface="Impact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99B5688-FDE5-42C9-9760-C1E52B3B0928}"/>
              </a:ext>
            </a:extLst>
          </p:cNvPr>
          <p:cNvSpPr txBox="1"/>
          <p:nvPr/>
        </p:nvSpPr>
        <p:spPr>
          <a:xfrm>
            <a:off x="1060861" y="1467309"/>
            <a:ext cx="10906125" cy="2046706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ru-RU" sz="35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Выпускники военно-патриотических клубов </a:t>
            </a:r>
            <a:r>
              <a:rPr lang="ru-RU" sz="3500" dirty="0" smtClean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/>
            </a:r>
            <a:br>
              <a:rPr lang="ru-RU" sz="3500" dirty="0" smtClean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</a:br>
            <a:r>
              <a:rPr lang="ru-RU" sz="2000" dirty="0" smtClean="0">
                <a:latin typeface="Impact" pitchFamily="34" charset="0"/>
              </a:rPr>
              <a:t>(</a:t>
            </a:r>
            <a:r>
              <a:rPr lang="ru-RU" sz="2000" dirty="0">
                <a:latin typeface="Impact" pitchFamily="34" charset="0"/>
              </a:rPr>
              <a:t>лица, освоившие содержание образовательной программы дополнительного образования детей и молодежи военно-патриотического профиля с повышенным уровнем изучения образовательной области, темы, учебного предмета или учебной дисциплины на территории воинских частей, ОВД, подразделений по ЧС)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628283C8-1BA6-48F4-8E0D-7CC79C165ABB}"/>
              </a:ext>
            </a:extLst>
          </p:cNvPr>
          <p:cNvSpPr/>
          <p:nvPr/>
        </p:nvSpPr>
        <p:spPr>
          <a:xfrm>
            <a:off x="1142356" y="4277130"/>
            <a:ext cx="10683611" cy="1969762"/>
          </a:xfrm>
          <a:prstGeom prst="rect">
            <a:avLst/>
          </a:prstGeom>
          <a:noFill/>
        </p:spPr>
        <p:txBody>
          <a:bodyPr wrap="square" lIns="121912" tIns="60956" rIns="121912" bIns="60956">
            <a:spAutoFit/>
          </a:bodyPr>
          <a:lstStyle/>
          <a:p>
            <a:pPr algn="just">
              <a:lnSpc>
                <a:spcPts val="2400"/>
              </a:lnSpc>
            </a:pPr>
            <a:r>
              <a:rPr lang="ru-RU" sz="2300" dirty="0">
                <a:solidFill>
                  <a:srgbClr val="002060"/>
                </a:solidFill>
                <a:latin typeface="Impact" pitchFamily="34" charset="0"/>
              </a:rPr>
              <a:t>при наличии:</a:t>
            </a:r>
          </a:p>
          <a:p>
            <a:pPr marL="285750" indent="-285750"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sz="2300" dirty="0">
                <a:solidFill>
                  <a:srgbClr val="002060"/>
                </a:solidFill>
                <a:latin typeface="Impact" pitchFamily="34" charset="0"/>
              </a:rPr>
              <a:t>свидетельства о дополнительном образовании детей и молодежи;</a:t>
            </a:r>
          </a:p>
          <a:p>
            <a:pPr marL="285750" indent="-285750" algn="just">
              <a:lnSpc>
                <a:spcPts val="2400"/>
              </a:lnSpc>
              <a:buFont typeface="Arial" pitchFamily="34" charset="0"/>
              <a:buChar char="•"/>
            </a:pPr>
            <a:r>
              <a:rPr lang="ru-RU" sz="2300" u="sng" dirty="0">
                <a:solidFill>
                  <a:srgbClr val="7030A0"/>
                </a:solidFill>
                <a:latin typeface="Impact" pitchFamily="34" charset="0"/>
              </a:rPr>
              <a:t>рекомендации</a:t>
            </a:r>
            <a:r>
              <a:rPr lang="ru-RU" sz="2300" dirty="0">
                <a:solidFill>
                  <a:srgbClr val="002060"/>
                </a:solidFill>
                <a:latin typeface="Impact" pitchFamily="34" charset="0"/>
              </a:rPr>
              <a:t> воинских частей, органов пограничной службы, органов внутренних дел;</a:t>
            </a:r>
          </a:p>
          <a:p>
            <a:pPr algn="just">
              <a:lnSpc>
                <a:spcPts val="2400"/>
              </a:lnSpc>
            </a:pPr>
            <a:r>
              <a:rPr lang="ru-RU" sz="2300" dirty="0">
                <a:solidFill>
                  <a:srgbClr val="002060"/>
                </a:solidFill>
                <a:latin typeface="Impact" pitchFamily="34" charset="0"/>
              </a:rPr>
              <a:t>на все специальности, </a:t>
            </a:r>
            <a:r>
              <a:rPr lang="ru-RU" sz="2300" dirty="0">
                <a:solidFill>
                  <a:srgbClr val="FF0000"/>
                </a:solidFill>
                <a:latin typeface="Impact" pitchFamily="34" charset="0"/>
              </a:rPr>
              <a:t>за исключением специальности «Экономическое право» в интересах органов финансовых </a:t>
            </a:r>
            <a:r>
              <a:rPr lang="ru-RU" sz="2300" dirty="0" smtClean="0">
                <a:solidFill>
                  <a:srgbClr val="FF0000"/>
                </a:solidFill>
                <a:latin typeface="Impact" pitchFamily="34" charset="0"/>
              </a:rPr>
              <a:t>расследований.</a:t>
            </a:r>
            <a:endParaRPr lang="ru-RU" sz="2300" dirty="0">
              <a:solidFill>
                <a:srgbClr val="FF0000"/>
              </a:solidFill>
              <a:latin typeface="Impact" pitchFamily="34" charset="0"/>
            </a:endParaRPr>
          </a:p>
        </p:txBody>
      </p:sp>
      <p:sp>
        <p:nvSpPr>
          <p:cNvPr id="1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29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98145" y="241405"/>
            <a:ext cx="10327822" cy="1492708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ru-RU" sz="2700" dirty="0">
                <a:solidFill>
                  <a:srgbClr val="C00000"/>
                </a:solidFill>
                <a:latin typeface="Impact" pitchFamily="34" charset="0"/>
              </a:rPr>
              <a:t>ВНЕ КОНКУРСА </a:t>
            </a:r>
            <a:r>
              <a:rPr lang="ru-RU" sz="2700" dirty="0">
                <a:solidFill>
                  <a:srgbClr val="002060"/>
                </a:solidFill>
                <a:latin typeface="Impact" pitchFamily="34" charset="0"/>
              </a:rPr>
              <a:t>при наличии </a:t>
            </a:r>
          </a:p>
          <a:p>
            <a:pPr algn="ctr">
              <a:lnSpc>
                <a:spcPts val="280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Impact" pitchFamily="34" charset="0"/>
              </a:rPr>
              <a:t>в документе об образовании </a:t>
            </a:r>
            <a:r>
              <a:rPr lang="ru-RU" sz="2700" dirty="0">
                <a:solidFill>
                  <a:srgbClr val="C00000"/>
                </a:solidFill>
                <a:latin typeface="Impact" pitchFamily="34" charset="0"/>
              </a:rPr>
              <a:t>отметок не ниже </a:t>
            </a:r>
            <a:r>
              <a:rPr lang="en-US" sz="2700" dirty="0">
                <a:solidFill>
                  <a:srgbClr val="C00000"/>
                </a:solidFill>
                <a:latin typeface="Impact" pitchFamily="34" charset="0"/>
              </a:rPr>
              <a:t> </a:t>
            </a:r>
            <a:r>
              <a:rPr lang="ru-RU" sz="2700" dirty="0">
                <a:solidFill>
                  <a:srgbClr val="C00000"/>
                </a:solidFill>
                <a:latin typeface="Impact" pitchFamily="34" charset="0"/>
              </a:rPr>
              <a:t>6 (шести) по предметам вступительных испытаний зачисляются:</a:t>
            </a:r>
          </a:p>
          <a:p>
            <a:endParaRPr lang="ru-RU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47393" y="3396049"/>
            <a:ext cx="6029325" cy="6694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500" dirty="0">
                <a:solidFill>
                  <a:srgbClr val="FF0000"/>
                </a:solidFill>
                <a:latin typeface="Impact" pitchFamily="34" charset="0"/>
              </a:rPr>
              <a:t>до 30% </a:t>
            </a:r>
            <a:r>
              <a:rPr lang="ru-RU" sz="2500" dirty="0">
                <a:latin typeface="Impact" pitchFamily="34" charset="0"/>
              </a:rPr>
              <a:t>от контрольных цифр приема</a:t>
            </a:r>
          </a:p>
        </p:txBody>
      </p:sp>
    </p:spTree>
    <p:extLst>
      <p:ext uri="{BB962C8B-B14F-4D97-AF65-F5344CB8AC3E}">
        <p14:creationId xmlns:p14="http://schemas.microsoft.com/office/powerpoint/2010/main" val="153466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60630EF5-5C58-4B09-A229-1E2517747ABF}"/>
              </a:ext>
            </a:extLst>
          </p:cNvPr>
          <p:cNvSpPr/>
          <p:nvPr/>
        </p:nvSpPr>
        <p:spPr>
          <a:xfrm rot="16200000">
            <a:off x="-319851" y="2567787"/>
            <a:ext cx="2227944" cy="533480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r>
              <a:rPr lang="ru-RU" sz="2700" dirty="0">
                <a:solidFill>
                  <a:srgbClr val="C00000"/>
                </a:solidFill>
                <a:latin typeface="Impact" pitchFamily="34" charset="0"/>
              </a:rPr>
              <a:t>    </a:t>
            </a:r>
            <a:endParaRPr lang="ru-RU" dirty="0">
              <a:solidFill>
                <a:srgbClr val="003399"/>
              </a:solidFill>
              <a:latin typeface="Impact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99B5688-FDE5-42C9-9760-C1E52B3B0928}"/>
              </a:ext>
            </a:extLst>
          </p:cNvPr>
          <p:cNvSpPr txBox="1"/>
          <p:nvPr/>
        </p:nvSpPr>
        <p:spPr>
          <a:xfrm>
            <a:off x="1073996" y="2073929"/>
            <a:ext cx="10894805" cy="2382952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pPr algn="just">
              <a:lnSpc>
                <a:spcPts val="4500"/>
              </a:lnSpc>
            </a:pPr>
            <a:r>
              <a:rPr lang="ru-RU" sz="36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Дети сотрудников органов внутренних дел и военнослужащие внутренних войск, погибших при исполнении служебных обязанностей или ставших инвалидами в связи с их </a:t>
            </a:r>
            <a:r>
              <a:rPr lang="ru-RU" sz="3600" dirty="0" smtClean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исполнением.</a:t>
            </a:r>
            <a:endParaRPr lang="ru-RU" sz="3600" dirty="0">
              <a:solidFill>
                <a:srgbClr val="63891F">
                  <a:lumMod val="75000"/>
                </a:srgbClr>
              </a:solidFill>
              <a:latin typeface="Impact" pitchFamily="34" charset="0"/>
            </a:endParaRPr>
          </a:p>
        </p:txBody>
      </p:sp>
      <p:sp>
        <p:nvSpPr>
          <p:cNvPr id="1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30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98145" y="241405"/>
            <a:ext cx="10327822" cy="1492708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ru-RU" sz="2700" dirty="0">
                <a:solidFill>
                  <a:srgbClr val="C00000"/>
                </a:solidFill>
                <a:latin typeface="Impact" pitchFamily="34" charset="0"/>
              </a:rPr>
              <a:t>ВНЕ КОНКУРСА </a:t>
            </a:r>
            <a:r>
              <a:rPr lang="ru-RU" sz="2700" dirty="0">
                <a:solidFill>
                  <a:srgbClr val="002060"/>
                </a:solidFill>
                <a:latin typeface="Impact" pitchFamily="34" charset="0"/>
              </a:rPr>
              <a:t>при наличии </a:t>
            </a:r>
          </a:p>
          <a:p>
            <a:pPr algn="ctr">
              <a:lnSpc>
                <a:spcPts val="280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Impact" pitchFamily="34" charset="0"/>
              </a:rPr>
              <a:t>в документе об образовании </a:t>
            </a:r>
            <a:r>
              <a:rPr lang="ru-RU" sz="2700" dirty="0">
                <a:solidFill>
                  <a:srgbClr val="C00000"/>
                </a:solidFill>
                <a:latin typeface="Impact" pitchFamily="34" charset="0"/>
              </a:rPr>
              <a:t>отметок не ниже </a:t>
            </a:r>
            <a:r>
              <a:rPr lang="en-US" sz="2700" dirty="0">
                <a:solidFill>
                  <a:srgbClr val="C00000"/>
                </a:solidFill>
                <a:latin typeface="Impact" pitchFamily="34" charset="0"/>
              </a:rPr>
              <a:t> </a:t>
            </a:r>
            <a:r>
              <a:rPr lang="ru-RU" sz="2700" dirty="0">
                <a:solidFill>
                  <a:srgbClr val="C00000"/>
                </a:solidFill>
                <a:latin typeface="Impact" pitchFamily="34" charset="0"/>
              </a:rPr>
              <a:t>6 (шести) по предметам вступительных испытаний зачисляются:</a:t>
            </a:r>
          </a:p>
          <a:p>
            <a:endParaRPr lang="ru-RU" dirty="0">
              <a:solidFill>
                <a:srgbClr val="C00000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5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60630EF5-5C58-4B09-A229-1E2517747ABF}"/>
              </a:ext>
            </a:extLst>
          </p:cNvPr>
          <p:cNvSpPr/>
          <p:nvPr/>
        </p:nvSpPr>
        <p:spPr>
          <a:xfrm rot="16200000">
            <a:off x="-319851" y="2567787"/>
            <a:ext cx="2227944" cy="533480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r>
              <a:rPr lang="ru-RU" sz="2700" dirty="0">
                <a:solidFill>
                  <a:srgbClr val="C00000"/>
                </a:solidFill>
                <a:latin typeface="Impact" pitchFamily="34" charset="0"/>
              </a:rPr>
              <a:t>    </a:t>
            </a:r>
            <a:endParaRPr lang="ru-RU" dirty="0">
              <a:solidFill>
                <a:srgbClr val="003399"/>
              </a:solidFill>
              <a:latin typeface="Impact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99B5688-FDE5-42C9-9760-C1E52B3B0928}"/>
              </a:ext>
            </a:extLst>
          </p:cNvPr>
          <p:cNvSpPr txBox="1"/>
          <p:nvPr/>
        </p:nvSpPr>
        <p:spPr>
          <a:xfrm>
            <a:off x="931162" y="2512079"/>
            <a:ext cx="10894805" cy="3200868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pPr algn="just">
              <a:lnSpc>
                <a:spcPts val="2400"/>
              </a:lnSpc>
            </a:pPr>
            <a:r>
              <a:rPr lang="ru-RU" sz="26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победителям (дипломы I, II, III степени) республиканской олимпиады по учебным предметам </a:t>
            </a:r>
            <a:r>
              <a:rPr lang="ru-RU" sz="2600" dirty="0">
                <a:solidFill>
                  <a:srgbClr val="0070C0"/>
                </a:solidFill>
                <a:latin typeface="Impact" pitchFamily="34" charset="0"/>
              </a:rPr>
              <a:t>Русский / Белорусский язык, Обществоведение, Иностранный язык, </a:t>
            </a:r>
            <a:r>
              <a:rPr lang="ru-RU" sz="26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проведенной Министерством образования в учебном году</a:t>
            </a:r>
          </a:p>
          <a:p>
            <a:pPr algn="just">
              <a:lnSpc>
                <a:spcPts val="2400"/>
              </a:lnSpc>
            </a:pPr>
            <a:endParaRPr lang="ru-RU" sz="2600" dirty="0">
              <a:solidFill>
                <a:srgbClr val="63891F">
                  <a:lumMod val="75000"/>
                </a:srgbClr>
              </a:solidFill>
              <a:latin typeface="Impact" pitchFamily="34" charset="0"/>
            </a:endParaRPr>
          </a:p>
          <a:p>
            <a:pPr algn="just">
              <a:lnSpc>
                <a:spcPts val="2400"/>
              </a:lnSpc>
            </a:pPr>
            <a:endParaRPr lang="ru-RU" sz="2600" dirty="0">
              <a:solidFill>
                <a:srgbClr val="63891F">
                  <a:lumMod val="75000"/>
                </a:srgbClr>
              </a:solidFill>
              <a:latin typeface="Impact" pitchFamily="34" charset="0"/>
            </a:endParaRPr>
          </a:p>
          <a:p>
            <a:pPr algn="just">
              <a:lnSpc>
                <a:spcPts val="2400"/>
              </a:lnSpc>
            </a:pPr>
            <a:r>
              <a:rPr lang="ru-RU" sz="26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победителям (диплом I степени) третьего (областного, Минского городского) этапа республиканской олимпиады по учебным предметам </a:t>
            </a:r>
            <a:r>
              <a:rPr lang="ru-RU" sz="2600" dirty="0">
                <a:solidFill>
                  <a:srgbClr val="0070C0"/>
                </a:solidFill>
                <a:latin typeface="Impact" pitchFamily="34" charset="0"/>
              </a:rPr>
              <a:t>Русский / Белорусский язык, Обществоведение, Иностранный язык</a:t>
            </a:r>
            <a:r>
              <a:rPr lang="ru-RU" sz="26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, проведенной Министерством образования в учебном году</a:t>
            </a:r>
          </a:p>
        </p:txBody>
      </p:sp>
      <p:sp>
        <p:nvSpPr>
          <p:cNvPr id="1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31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87045" y="241405"/>
            <a:ext cx="10327822" cy="8412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21912" tIns="60956" rIns="121912" bIns="60956">
            <a:spAutoFit/>
          </a:bodyPr>
          <a:lstStyle/>
          <a:p>
            <a:pPr algn="ctr">
              <a:lnSpc>
                <a:spcPts val="280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Impact" pitchFamily="34" charset="0"/>
              </a:rPr>
              <a:t>Особенность получения 100 баллов по предмету</a:t>
            </a:r>
          </a:p>
          <a:p>
            <a:pPr algn="ctr">
              <a:lnSpc>
                <a:spcPts val="2800"/>
              </a:lnSpc>
              <a:defRPr/>
            </a:pPr>
            <a:r>
              <a:rPr lang="ru-RU" sz="2700" dirty="0">
                <a:solidFill>
                  <a:srgbClr val="002060"/>
                </a:solidFill>
                <a:latin typeface="Impact" pitchFamily="34" charset="0"/>
              </a:rPr>
              <a:t>вступительного испытания </a:t>
            </a:r>
            <a:endParaRPr lang="ru-RU" sz="2700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19838" y="1298096"/>
            <a:ext cx="91434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выставляется </a:t>
            </a:r>
            <a:r>
              <a:rPr lang="ru-RU" sz="3200" dirty="0">
                <a:solidFill>
                  <a:srgbClr val="FF0000"/>
                </a:solidFill>
                <a:latin typeface="Impact" pitchFamily="34" charset="0"/>
              </a:rPr>
              <a:t>100 баллов </a:t>
            </a:r>
            <a:r>
              <a:rPr lang="ru-RU" sz="2600" dirty="0">
                <a:solidFill>
                  <a:srgbClr val="63891F">
                    <a:lumMod val="75000"/>
                  </a:srgbClr>
                </a:solidFill>
                <a:latin typeface="Impact" pitchFamily="34" charset="0"/>
              </a:rPr>
              <a:t>по соответствующему предмету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91011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36864" y="179615"/>
            <a:ext cx="10937422" cy="1502910"/>
          </a:xfrm>
        </p:spPr>
        <p:txBody>
          <a:bodyPr>
            <a:normAutofit/>
          </a:bodyPr>
          <a:lstStyle/>
          <a:p>
            <a:pPr algn="ctr"/>
            <a:r>
              <a:rPr lang="ru-RU" sz="3900" dirty="0">
                <a:solidFill>
                  <a:srgbClr val="003399"/>
                </a:solidFill>
                <a:latin typeface="Impact" pitchFamily="34" charset="0"/>
              </a:rPr>
              <a:t>Контрольные цифры приема </a:t>
            </a:r>
            <a:br>
              <a:rPr lang="ru-RU" sz="3900" dirty="0">
                <a:solidFill>
                  <a:srgbClr val="003399"/>
                </a:solidFill>
                <a:latin typeface="Impact" pitchFamily="34" charset="0"/>
              </a:rPr>
            </a:br>
            <a:r>
              <a:rPr lang="ru-RU" sz="3900" dirty="0">
                <a:solidFill>
                  <a:srgbClr val="003399"/>
                </a:solidFill>
                <a:latin typeface="Impact" pitchFamily="34" charset="0"/>
              </a:rPr>
              <a:t>в УВО МВД в </a:t>
            </a:r>
            <a:r>
              <a:rPr lang="ru-RU" sz="3900" dirty="0" smtClean="0">
                <a:solidFill>
                  <a:srgbClr val="003399"/>
                </a:solidFill>
                <a:latin typeface="Impact" pitchFamily="34" charset="0"/>
              </a:rPr>
              <a:t>2025 </a:t>
            </a:r>
            <a:r>
              <a:rPr lang="ru-RU" sz="3900" dirty="0">
                <a:solidFill>
                  <a:srgbClr val="003399"/>
                </a:solidFill>
                <a:latin typeface="Impact" pitchFamily="34" charset="0"/>
              </a:rPr>
              <a:t>году </a:t>
            </a:r>
            <a:br>
              <a:rPr lang="ru-RU" sz="3900" dirty="0">
                <a:solidFill>
                  <a:srgbClr val="003399"/>
                </a:solidFill>
                <a:latin typeface="Impact" pitchFamily="34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Impact" pitchFamily="34" charset="0"/>
              </a:rPr>
              <a:t>утверждены Министром внутренних дел  Республики </a:t>
            </a:r>
            <a:r>
              <a:rPr lang="ru-RU" sz="2000" dirty="0">
                <a:solidFill>
                  <a:srgbClr val="002060"/>
                </a:solidFill>
                <a:latin typeface="Impact" pitchFamily="34" charset="0"/>
              </a:rPr>
              <a:t>Беларусь </a:t>
            </a:r>
            <a:r>
              <a:rPr lang="ru-RU" sz="2000" dirty="0" smtClean="0">
                <a:solidFill>
                  <a:srgbClr val="002060"/>
                </a:solidFill>
                <a:latin typeface="Impact" pitchFamily="34" charset="0"/>
              </a:rPr>
              <a:t>24 </a:t>
            </a:r>
            <a:r>
              <a:rPr lang="ru-RU" sz="2000" dirty="0">
                <a:solidFill>
                  <a:srgbClr val="002060"/>
                </a:solidFill>
                <a:latin typeface="Impact" pitchFamily="34" charset="0"/>
              </a:rPr>
              <a:t>февраля </a:t>
            </a:r>
            <a:r>
              <a:rPr lang="ru-RU" sz="2000" dirty="0" smtClean="0">
                <a:solidFill>
                  <a:srgbClr val="002060"/>
                </a:solidFill>
                <a:latin typeface="Impact" pitchFamily="34" charset="0"/>
              </a:rPr>
              <a:t>2025 </a:t>
            </a:r>
            <a:r>
              <a:rPr lang="ru-RU" sz="2000" dirty="0">
                <a:solidFill>
                  <a:srgbClr val="002060"/>
                </a:solidFill>
                <a:latin typeface="Impact" pitchFamily="34" charset="0"/>
              </a:rPr>
              <a:t>года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5233946"/>
              </p:ext>
            </p:extLst>
          </p:nvPr>
        </p:nvGraphicFramePr>
        <p:xfrm>
          <a:off x="1273626" y="1792968"/>
          <a:ext cx="10042073" cy="44656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14522"/>
                <a:gridCol w="1527551"/>
              </a:tblGrid>
              <a:tr h="2089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kern="1200" dirty="0">
                          <a:solidFill>
                            <a:srgbClr val="C0000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ФАКУЛЬТЕТ КРИМИНАЛЬНОЙ </a:t>
                      </a:r>
                      <a:r>
                        <a:rPr lang="ru-RU" sz="2000" kern="1200" dirty="0" smtClean="0">
                          <a:solidFill>
                            <a:srgbClr val="C0000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МИЛИЦИИ АКАДЕМИИ МВД</a:t>
                      </a:r>
                      <a:endParaRPr lang="ru-RU" sz="2000" kern="1200" dirty="0">
                        <a:solidFill>
                          <a:srgbClr val="C00000"/>
                        </a:solidFill>
                        <a:latin typeface="Impact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332" marR="11332" marT="46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 smtClean="0">
                          <a:solidFill>
                            <a:srgbClr val="003399"/>
                          </a:solidFill>
                          <a:latin typeface="Impact" pitchFamily="34" charset="0"/>
                          <a:ea typeface="+mj-ea"/>
                          <a:cs typeface="+mj-cs"/>
                        </a:rPr>
                        <a:t>131</a:t>
                      </a:r>
                      <a:endParaRPr lang="ru-RU" sz="2000" b="1" kern="1200" dirty="0">
                        <a:solidFill>
                          <a:srgbClr val="003399"/>
                        </a:solidFill>
                        <a:latin typeface="Impact" pitchFamily="34" charset="0"/>
                        <a:ea typeface="+mj-ea"/>
                        <a:cs typeface="+mj-cs"/>
                      </a:endParaRPr>
                    </a:p>
                  </a:txBody>
                  <a:tcPr marL="11332" marR="11332" marT="4643" marB="0" anchor="ctr"/>
                </a:tc>
              </a:tr>
              <a:tr h="2553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Специальность "Правоведение"                                                                                                                                                    </a:t>
                      </a:r>
                    </a:p>
                  </a:txBody>
                  <a:tcPr marL="11332" marR="11332" marT="46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81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Impact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332" marR="11332" marT="4643" marB="0" anchor="ctr"/>
                </a:tc>
              </a:tr>
              <a:tr h="2924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Специальность "Экономическое право" </a:t>
                      </a:r>
                    </a:p>
                  </a:txBody>
                  <a:tcPr marL="11332" marR="11332" marT="46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kern="1200" dirty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11332" marR="11332" marT="4643" marB="0" anchor="ctr"/>
                </a:tc>
              </a:tr>
              <a:tr h="399262">
                <a:tc>
                  <a:txBody>
                    <a:bodyPr/>
                    <a:lstStyle/>
                    <a:p>
                      <a:pPr marL="0" algn="ctr" defTabSz="914354" rtl="0" eaLnBrk="1" fontAlgn="ctr" latinLnBrk="0" hangingPunct="1"/>
                      <a:r>
                        <a:rPr lang="ru-RU" sz="2000" kern="1200" dirty="0">
                          <a:solidFill>
                            <a:srgbClr val="C0000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ФАКУЛЬТЕТ МИЛИЦИИ ОБЩЕСТВЕННОЙ </a:t>
                      </a:r>
                      <a:r>
                        <a:rPr lang="ru-RU" sz="2000" kern="1200" dirty="0" smtClean="0">
                          <a:solidFill>
                            <a:srgbClr val="C0000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БЕЗОПАСНОСТИ АКАДЕМИИ МВД</a:t>
                      </a:r>
                      <a:endParaRPr lang="ru-RU" sz="2000" kern="1200" dirty="0">
                        <a:solidFill>
                          <a:srgbClr val="C00000"/>
                        </a:solidFill>
                        <a:latin typeface="Impact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332" marR="11332" marT="46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>
                          <a:solidFill>
                            <a:srgbClr val="003399"/>
                          </a:solidFill>
                          <a:latin typeface="Impact" pitchFamily="34" charset="0"/>
                          <a:ea typeface="+mj-ea"/>
                          <a:cs typeface="+mj-cs"/>
                        </a:rPr>
                        <a:t>120</a:t>
                      </a:r>
                    </a:p>
                  </a:txBody>
                  <a:tcPr marL="11332" marR="11332" marT="4643" marB="0" anchor="ctr"/>
                </a:tc>
              </a:tr>
              <a:tr h="2739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Специальность "Правоведение"</a:t>
                      </a:r>
                    </a:p>
                  </a:txBody>
                  <a:tcPr marL="11332" marR="11332" marT="46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kern="1200" dirty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marL="11332" marR="11332" marT="4643" marB="0" anchor="ctr"/>
                </a:tc>
              </a:tr>
              <a:tr h="208916">
                <a:tc>
                  <a:txBody>
                    <a:bodyPr/>
                    <a:lstStyle/>
                    <a:p>
                      <a:pPr marL="0" algn="ctr" defTabSz="914354" rtl="0" eaLnBrk="1" fontAlgn="ctr" latinLnBrk="0" hangingPunct="1"/>
                      <a:r>
                        <a:rPr lang="ru-RU" sz="2000" kern="1200" dirty="0">
                          <a:solidFill>
                            <a:srgbClr val="C0000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СЛЕДСТВЕННО-ЭКСПЕРТНЫЙ </a:t>
                      </a:r>
                      <a:r>
                        <a:rPr lang="ru-RU" sz="2000" kern="1200" dirty="0" smtClean="0">
                          <a:solidFill>
                            <a:srgbClr val="C0000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ФАКУЛЬТЕТ АКАДЕМИИ МВД</a:t>
                      </a:r>
                      <a:endParaRPr lang="ru-RU" sz="2000" kern="1200" dirty="0">
                        <a:solidFill>
                          <a:srgbClr val="C00000"/>
                        </a:solidFill>
                        <a:latin typeface="Impact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332" marR="11332" marT="4643" marB="0" anchor="ctr"/>
                </a:tc>
                <a:tc>
                  <a:txBody>
                    <a:bodyPr/>
                    <a:lstStyle/>
                    <a:p>
                      <a:pPr marL="0" algn="ctr" defTabSz="914354" rtl="0" eaLnBrk="1" fontAlgn="ctr" latinLnBrk="0" hangingPunct="1"/>
                      <a:r>
                        <a:rPr lang="ru-RU" sz="2000" b="1" kern="1200" dirty="0">
                          <a:solidFill>
                            <a:srgbClr val="003399"/>
                          </a:solidFill>
                          <a:latin typeface="Impact" pitchFamily="34" charset="0"/>
                          <a:ea typeface="+mj-ea"/>
                          <a:cs typeface="+mj-cs"/>
                        </a:rPr>
                        <a:t>97</a:t>
                      </a:r>
                    </a:p>
                  </a:txBody>
                  <a:tcPr marL="11332" marR="11332" marT="4643" marB="0" anchor="ctr"/>
                </a:tc>
              </a:tr>
              <a:tr h="2971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Специальность "Правоведение"</a:t>
                      </a:r>
                    </a:p>
                  </a:txBody>
                  <a:tcPr marL="11332" marR="11332" marT="46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kern="1200" dirty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77</a:t>
                      </a:r>
                    </a:p>
                  </a:txBody>
                  <a:tcPr marL="11332" marR="11332" marT="4643" marB="0" anchor="ctr"/>
                </a:tc>
              </a:tr>
              <a:tr h="1532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Специальность "Судебные криминалистические экспертизы"</a:t>
                      </a:r>
                    </a:p>
                  </a:txBody>
                  <a:tcPr marL="11332" marR="11332" marT="46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kern="1200" dirty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11332" marR="11332" marT="4643" marB="0" anchor="ctr"/>
                </a:tc>
              </a:tr>
              <a:tr h="259984">
                <a:tc>
                  <a:txBody>
                    <a:bodyPr/>
                    <a:lstStyle/>
                    <a:p>
                      <a:pPr marL="0" algn="ctr" defTabSz="914354" rtl="0" eaLnBrk="1" fontAlgn="ctr" latinLnBrk="0" hangingPunct="1"/>
                      <a:r>
                        <a:rPr lang="ru-RU" sz="2000" kern="1200" dirty="0">
                          <a:solidFill>
                            <a:srgbClr val="C0000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УГОЛОВНО-ИСПОЛНИТЕЛЬНЫЙ </a:t>
                      </a:r>
                      <a:r>
                        <a:rPr lang="ru-RU" sz="2000" kern="1200" dirty="0" smtClean="0">
                          <a:solidFill>
                            <a:srgbClr val="C0000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ФАКУЛЬТЕТ АКАДЕМИИ МВД</a:t>
                      </a:r>
                      <a:endParaRPr lang="ru-RU" sz="2000" kern="1200" dirty="0">
                        <a:solidFill>
                          <a:srgbClr val="C00000"/>
                        </a:solidFill>
                        <a:latin typeface="Impact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332" marR="11332" marT="464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fontAlgn="ctr" latinLnBrk="0" hangingPunct="1"/>
                      <a:r>
                        <a:rPr lang="ru-RU" sz="2000" b="1" kern="1200" dirty="0" smtClean="0">
                          <a:solidFill>
                            <a:srgbClr val="003399"/>
                          </a:solidFill>
                          <a:latin typeface="Impact" pitchFamily="34" charset="0"/>
                          <a:ea typeface="+mj-ea"/>
                          <a:cs typeface="+mj-cs"/>
                        </a:rPr>
                        <a:t>90</a:t>
                      </a:r>
                      <a:endParaRPr lang="ru-RU" sz="2000" b="1" kern="1200" dirty="0">
                        <a:solidFill>
                          <a:srgbClr val="003399"/>
                        </a:solidFill>
                        <a:latin typeface="Impact" pitchFamily="34" charset="0"/>
                        <a:ea typeface="+mj-ea"/>
                        <a:cs typeface="+mj-cs"/>
                      </a:endParaRPr>
                    </a:p>
                  </a:txBody>
                  <a:tcPr marL="11332" marR="11332" marT="4643" marB="0" anchor="ctr"/>
                </a:tc>
              </a:tr>
              <a:tr h="3203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kern="1200" dirty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Специальность "Правоведение"</a:t>
                      </a:r>
                    </a:p>
                  </a:txBody>
                  <a:tcPr marL="11332" marR="11332" marT="46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90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Impact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332" marR="11332" marT="4643" marB="0" anchor="ctr"/>
                </a:tc>
              </a:tr>
              <a:tr h="320338">
                <a:tc>
                  <a:txBody>
                    <a:bodyPr/>
                    <a:lstStyle/>
                    <a:p>
                      <a:pPr algn="l" fontAlgn="ctr"/>
                      <a:endParaRPr lang="ru-RU" sz="1800" kern="1200" dirty="0">
                        <a:solidFill>
                          <a:srgbClr val="002060"/>
                        </a:solidFill>
                        <a:latin typeface="Impact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332" marR="11332" marT="464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2000" kern="1200" dirty="0">
                        <a:solidFill>
                          <a:srgbClr val="002060"/>
                        </a:solidFill>
                        <a:latin typeface="Impact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332" marR="11332" marT="4643" marB="0" anchor="ctr"/>
                </a:tc>
              </a:tr>
              <a:tr h="320338">
                <a:tc>
                  <a:txBody>
                    <a:bodyPr/>
                    <a:lstStyle/>
                    <a:p>
                      <a:pPr marL="0" algn="ctr" defTabSz="914354" rtl="0" eaLnBrk="1" fontAlgn="ctr" latinLnBrk="0" hangingPunct="1"/>
                      <a:r>
                        <a:rPr lang="ru-RU" sz="2000" kern="1200" dirty="0" smtClean="0">
                          <a:solidFill>
                            <a:srgbClr val="C0000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ФАКУЛЬТЕТ МИЛИЦИИ МОГИЛЕВСКОГО ИНСТИТУТА МВД</a:t>
                      </a:r>
                    </a:p>
                  </a:txBody>
                  <a:tcPr marL="11332" marR="11332" marT="46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 smtClean="0">
                          <a:solidFill>
                            <a:srgbClr val="003399"/>
                          </a:solidFill>
                          <a:latin typeface="Impact" pitchFamily="34" charset="0"/>
                          <a:ea typeface="+mj-ea"/>
                          <a:cs typeface="+mj-cs"/>
                        </a:rPr>
                        <a:t>180</a:t>
                      </a:r>
                      <a:endParaRPr lang="ru-RU" sz="2000" b="1" kern="1200" dirty="0">
                        <a:solidFill>
                          <a:srgbClr val="003399"/>
                        </a:solidFill>
                        <a:latin typeface="Impact" pitchFamily="34" charset="0"/>
                        <a:ea typeface="+mj-ea"/>
                        <a:cs typeface="+mj-cs"/>
                      </a:endParaRPr>
                    </a:p>
                  </a:txBody>
                  <a:tcPr marL="11332" marR="11332" marT="4643" marB="0" anchor="ctr"/>
                </a:tc>
              </a:tr>
              <a:tr h="2196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«Правовое обеспечение оперативно-розыскной деятельности»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Impact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332" marR="11332" marT="46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kern="1200" smtClean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90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Impact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332" marR="11332" marT="4643" marB="0" anchor="ctr"/>
                </a:tc>
              </a:tr>
              <a:tr h="3203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«Правовое обеспечение общественной безопасности»</a:t>
                      </a:r>
                      <a:endParaRPr lang="ru-RU" sz="1800" kern="1200" dirty="0">
                        <a:solidFill>
                          <a:srgbClr val="002060"/>
                        </a:solidFill>
                        <a:latin typeface="Impact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332" marR="11332" marT="46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kern="1200" dirty="0" smtClean="0">
                          <a:solidFill>
                            <a:srgbClr val="002060"/>
                          </a:solidFill>
                          <a:latin typeface="Impact" pitchFamily="34" charset="0"/>
                          <a:ea typeface="+mn-ea"/>
                          <a:cs typeface="Arial" panose="020B0604020202020204" pitchFamily="34" charset="0"/>
                        </a:rPr>
                        <a:t>90</a:t>
                      </a:r>
                      <a:endParaRPr lang="ru-RU" sz="2000" kern="1200" dirty="0">
                        <a:solidFill>
                          <a:srgbClr val="002060"/>
                        </a:solidFill>
                        <a:latin typeface="Impact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332" marR="11332" marT="4643" marB="0" anchor="ctr"/>
                </a:tc>
              </a:tr>
            </a:tbl>
          </a:graphicData>
        </a:graphic>
      </p:graphicFrame>
      <p:sp>
        <p:nvSpPr>
          <p:cNvPr id="8" name="Номер слайда 1"/>
          <p:cNvSpPr txBox="1">
            <a:spLocks/>
          </p:cNvSpPr>
          <p:nvPr/>
        </p:nvSpPr>
        <p:spPr>
          <a:xfrm>
            <a:off x="9384323" y="6395074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ru-RU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32</a:t>
            </a:fld>
            <a:endParaRPr lang="ru-RU" sz="3000" b="1" dirty="0"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5638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FE54FE3-D707-4432-A445-78D9A04DB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3550" y="6394450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2800" b="1" smtClean="0"/>
              <a:pPr/>
              <a:t>33</a:t>
            </a:fld>
            <a:endParaRPr lang="ru-RU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F681393-26CC-4A20-9F46-7F68C92010C1}"/>
              </a:ext>
            </a:extLst>
          </p:cNvPr>
          <p:cNvSpPr txBox="1"/>
          <p:nvPr/>
        </p:nvSpPr>
        <p:spPr>
          <a:xfrm>
            <a:off x="1047750" y="1647736"/>
            <a:ext cx="105632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3200" dirty="0" smtClean="0">
                <a:latin typeface="Impact" pitchFamily="34" charset="0"/>
              </a:rPr>
              <a:t>госорганом</a:t>
            </a:r>
            <a:r>
              <a:rPr lang="ru-RU" sz="3200" dirty="0">
                <a:latin typeface="Impact" pitchFamily="34" charset="0"/>
              </a:rPr>
              <a:t>, в интересах которого вы будете </a:t>
            </a:r>
            <a:r>
              <a:rPr lang="ru-RU" sz="3200" dirty="0" smtClean="0">
                <a:latin typeface="Impact" pitchFamily="34" charset="0"/>
              </a:rPr>
              <a:t>поступать;</a:t>
            </a:r>
          </a:p>
          <a:p>
            <a:pPr marL="514350" indent="-514350">
              <a:buAutoNum type="arabicPeriod"/>
            </a:pPr>
            <a:r>
              <a:rPr lang="ru-RU" sz="3200" dirty="0" smtClean="0">
                <a:latin typeface="Impact" pitchFamily="34" charset="0"/>
              </a:rPr>
              <a:t>с </a:t>
            </a:r>
            <a:r>
              <a:rPr lang="ru-RU" sz="3200" dirty="0">
                <a:latin typeface="Impact" pitchFamily="34" charset="0"/>
              </a:rPr>
              <a:t>УВО МВД, ФАКУЛЬТЕТОМ и </a:t>
            </a:r>
            <a:r>
              <a:rPr lang="ru-RU" sz="3200" dirty="0" smtClean="0">
                <a:latin typeface="Impact" pitchFamily="34" charset="0"/>
              </a:rPr>
              <a:t>СПЕЦИАЛЬНОСТЬЮ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Impact" pitchFamily="34" charset="0"/>
              </a:rPr>
              <a:t>(если поступаете в интересах МВД) 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311ABEF-9C8A-4B08-BEB9-0F5B115F2502}"/>
              </a:ext>
            </a:extLst>
          </p:cNvPr>
          <p:cNvSpPr txBox="1"/>
          <p:nvPr/>
        </p:nvSpPr>
        <p:spPr>
          <a:xfrm>
            <a:off x="3176587" y="584488"/>
            <a:ext cx="64627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Impact" pitchFamily="34" charset="0"/>
              </a:rPr>
              <a:t>ВАМ НЕОБХОДИМО определиться с: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3EA1B5B-A188-4027-B9BC-60883821B574}"/>
              </a:ext>
            </a:extLst>
          </p:cNvPr>
          <p:cNvSpPr txBox="1"/>
          <p:nvPr/>
        </p:nvSpPr>
        <p:spPr>
          <a:xfrm>
            <a:off x="4762500" y="3560233"/>
            <a:ext cx="2476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Impact" pitchFamily="34" charset="0"/>
              </a:rPr>
              <a:t>исходя из: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CB9E10F-CD8D-4EB2-B43C-4D3DA3423418}"/>
              </a:ext>
            </a:extLst>
          </p:cNvPr>
          <p:cNvSpPr txBox="1"/>
          <p:nvPr/>
        </p:nvSpPr>
        <p:spPr>
          <a:xfrm>
            <a:off x="1047750" y="4420458"/>
            <a:ext cx="990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3200" dirty="0">
                <a:latin typeface="Impact" pitchFamily="34" charset="0"/>
              </a:rPr>
              <a:t>своих потребностей в будущей профессии</a:t>
            </a:r>
          </a:p>
          <a:p>
            <a:pPr marL="514350" indent="-514350">
              <a:buAutoNum type="arabicPeriod"/>
            </a:pPr>
            <a:r>
              <a:rPr lang="ru-RU" sz="3200" dirty="0">
                <a:latin typeface="Impact" pitchFamily="34" charset="0"/>
              </a:rPr>
              <a:t>возможностей одержать победу в конкурсе </a:t>
            </a:r>
            <a:r>
              <a:rPr lang="ru-RU" sz="3200" dirty="0">
                <a:solidFill>
                  <a:srgbClr val="FF0000"/>
                </a:solidFill>
                <a:latin typeface="Impact" pitchFamily="34" charset="0"/>
              </a:rPr>
              <a:t>(</a:t>
            </a:r>
            <a:r>
              <a:rPr lang="ru-RU" sz="3200" dirty="0">
                <a:solidFill>
                  <a:srgbClr val="2B0098"/>
                </a:solidFill>
                <a:latin typeface="Impact" pitchFamily="34" charset="0"/>
              </a:rPr>
              <a:t>проходные баллы, льготы</a:t>
            </a:r>
            <a:r>
              <a:rPr lang="ru-RU" sz="3200" dirty="0" smtClean="0">
                <a:solidFill>
                  <a:srgbClr val="FF0000"/>
                </a:solidFill>
                <a:latin typeface="Impact" pitchFamily="34" charset="0"/>
              </a:rPr>
              <a:t>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93335602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331674"/>
            <a:ext cx="11049000" cy="3416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96400" y="6383542"/>
            <a:ext cx="2743200" cy="365125"/>
          </a:xfrm>
        </p:spPr>
        <p:txBody>
          <a:bodyPr/>
          <a:lstStyle/>
          <a:p>
            <a:fld id="{C16CCB9F-AB14-4753-AFDB-D88AA3CDF4BF}" type="slidenum">
              <a:rPr lang="ru-RU" sz="3000" b="1">
                <a:latin typeface="Impact" pitchFamily="34" charset="0"/>
              </a:rPr>
              <a:pPr/>
              <a:t>34</a:t>
            </a:fld>
            <a:endParaRPr lang="ru-RU" sz="3000" b="1" dirty="0">
              <a:latin typeface="Impact" pitchFamily="34" charset="0"/>
            </a:endParaRPr>
          </a:p>
        </p:txBody>
      </p:sp>
      <p:sp>
        <p:nvSpPr>
          <p:cNvPr id="26" name="Выноска со стрелкой вверх 25"/>
          <p:cNvSpPr/>
          <p:nvPr/>
        </p:nvSpPr>
        <p:spPr>
          <a:xfrm rot="16200000">
            <a:off x="8529023" y="17338"/>
            <a:ext cx="2320710" cy="3843193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3606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" rtlCol="0" anchor="ctr"/>
          <a:lstStyle/>
          <a:p>
            <a:pPr algn="ctr"/>
            <a:r>
              <a:rPr lang="ru-RU" sz="2500" dirty="0">
                <a:solidFill>
                  <a:srgbClr val="800000"/>
                </a:solidFill>
                <a:latin typeface="Impact" pitchFamily="34" charset="0"/>
                <a:cs typeface="Arial" charset="0"/>
              </a:rPr>
              <a:t>все факультеты и специальности </a:t>
            </a:r>
            <a:r>
              <a:rPr lang="ru-RU" sz="2500" dirty="0">
                <a:solidFill>
                  <a:schemeClr val="tx1"/>
                </a:solidFill>
                <a:latin typeface="Impact" pitchFamily="34" charset="0"/>
                <a:cs typeface="Arial" charset="0"/>
              </a:rPr>
              <a:t>Академии МВД и Могилевского института МВД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13743" y="-11151"/>
            <a:ext cx="8962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Impact" pitchFamily="34" charset="0"/>
                <a:ea typeface="+mj-ea"/>
                <a:cs typeface="+mj-cs"/>
              </a:rPr>
              <a:t>Участие в конкурсе</a:t>
            </a:r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821" y="727137"/>
            <a:ext cx="5284797" cy="2534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трелка: изогнутая вправо 1">
            <a:extLst>
              <a:ext uri="{FF2B5EF4-FFF2-40B4-BE49-F238E27FC236}">
                <a16:creationId xmlns="" xmlns:a16="http://schemas.microsoft.com/office/drawing/2014/main" id="{F18DF7F6-3D92-4DCF-B07C-593C770AE71F}"/>
              </a:ext>
            </a:extLst>
          </p:cNvPr>
          <p:cNvSpPr/>
          <p:nvPr/>
        </p:nvSpPr>
        <p:spPr>
          <a:xfrm rot="10800000">
            <a:off x="6539342" y="1902690"/>
            <a:ext cx="646547" cy="84974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Стрелка: изогнутая вправо 7">
            <a:extLst>
              <a:ext uri="{FF2B5EF4-FFF2-40B4-BE49-F238E27FC236}">
                <a16:creationId xmlns="" xmlns:a16="http://schemas.microsoft.com/office/drawing/2014/main" id="{B0D59452-8A1B-4E02-9281-64A1715C57A4}"/>
              </a:ext>
            </a:extLst>
          </p:cNvPr>
          <p:cNvSpPr/>
          <p:nvPr/>
        </p:nvSpPr>
        <p:spPr>
          <a:xfrm rot="10800000">
            <a:off x="6539342" y="990672"/>
            <a:ext cx="1080655" cy="210861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Стрелка: вверх-вниз 2">
            <a:extLst>
              <a:ext uri="{FF2B5EF4-FFF2-40B4-BE49-F238E27FC236}">
                <a16:creationId xmlns="" xmlns:a16="http://schemas.microsoft.com/office/drawing/2014/main" id="{E238B448-CA3C-4522-A2DE-AF286BAAFEF0}"/>
              </a:ext>
            </a:extLst>
          </p:cNvPr>
          <p:cNvSpPr/>
          <p:nvPr/>
        </p:nvSpPr>
        <p:spPr>
          <a:xfrm>
            <a:off x="4946072" y="1189692"/>
            <a:ext cx="267852" cy="57785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461951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B9F-AB14-4753-AFDB-D88AA3CDF4BF}" type="slidenum">
              <a:rPr lang="ru-RU" smtClean="0"/>
              <a:pPr/>
              <a:t>35</a:t>
            </a:fld>
            <a:endParaRPr lang="ru-RU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4" y="14022"/>
            <a:ext cx="12192000" cy="6908590"/>
          </a:xfrm>
          <a:prstGeom prst="rect">
            <a:avLst/>
          </a:prstGeom>
          <a:noFill/>
          <a:ln>
            <a:noFill/>
          </a:ln>
          <a:effectLst>
            <a:glow rad="127000">
              <a:srgbClr val="6076B4"/>
            </a:glow>
            <a:outerShdw dist="35921" dir="2700000" algn="ctr" rotWithShape="0">
              <a:srgbClr val="E4E9E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dagil-alejchik_ee\Downloads\VK_Compact_Logo_(2021-present)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845" y="5192889"/>
            <a:ext cx="1242421" cy="124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agil-alejchik_ee\Downloads\telegram-logo-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36" y="1080822"/>
            <a:ext cx="1297314" cy="129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gil-alejchik_ee\Downloads\png-transparent-technology-social-graphic-video-tiktok-business-media-design-digital-symbo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89" y="5037778"/>
            <a:ext cx="1429276" cy="142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agil-alejchik_ee\Downloads\14581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529" y="3221785"/>
            <a:ext cx="1319052" cy="131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agil-alejchik_ee\Downloads\1384060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36" y="3014041"/>
            <a:ext cx="1350077" cy="135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dagil-alejchik_ee\Downloads\qr-code YOUTUB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384" y="3051200"/>
            <a:ext cx="1564647" cy="156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dagil-alejchik_ee\Downloads\qr-code TELEGRAM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549" y="1061696"/>
            <a:ext cx="1573706" cy="1573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dagil-alejchik_ee\Downloads\qr-code TIKTOK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311" y="5066289"/>
            <a:ext cx="1548824" cy="154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687626" y="454814"/>
            <a:ext cx="11413672" cy="704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4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000" dirty="0">
                <a:solidFill>
                  <a:srgbClr val="002060"/>
                </a:solidFill>
                <a:latin typeface="Impact" pitchFamily="34" charset="0"/>
              </a:rPr>
              <a:t>Социальные сети</a:t>
            </a:r>
            <a:endParaRPr kumimoji="0" lang="ru-RU" sz="7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Palatino Linotype"/>
              <a:ea typeface="+mj-ea"/>
              <a:cs typeface="+mj-cs"/>
            </a:endParaRPr>
          </a:p>
        </p:txBody>
      </p:sp>
      <p:pic>
        <p:nvPicPr>
          <p:cNvPr id="1036" name="Picture 12" descr="C:\Users\dagil-alejchik_ee\Downloads\qr-code VK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701" y="4951734"/>
            <a:ext cx="1582314" cy="158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dagil-alejchik_ee\Downloads\qr-code twitter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701" y="3055467"/>
            <a:ext cx="1540043" cy="1540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1971" y="2601739"/>
            <a:ext cx="4138121" cy="4110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2060"/>
                </a:solidFill>
                <a:latin typeface="Impact" pitchFamily="34" charset="0"/>
              </a:rPr>
              <a:t>Telegram</a:t>
            </a:r>
            <a:r>
              <a:rPr lang="ru-RU" sz="2000" dirty="0">
                <a:solidFill>
                  <a:srgbClr val="002060"/>
                </a:solidFill>
                <a:latin typeface="Impact" pitchFamily="34" charset="0"/>
              </a:rPr>
              <a:t>-канал «Академия МВД.</a:t>
            </a:r>
            <a:r>
              <a:rPr lang="en-US" sz="2000" dirty="0">
                <a:solidFill>
                  <a:srgbClr val="002060"/>
                </a:solidFill>
                <a:latin typeface="Impact" pitchFamily="34" charset="0"/>
              </a:rPr>
              <a:t>BY</a:t>
            </a:r>
            <a:r>
              <a:rPr lang="ru-RU" sz="2000" dirty="0">
                <a:latin typeface="Impact" pitchFamily="34" charset="0"/>
                <a:ea typeface="Calibri"/>
                <a:cs typeface="Times New Roman"/>
              </a:rPr>
              <a:t>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08327" y="2620789"/>
            <a:ext cx="2433680" cy="4110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 err="1">
                <a:solidFill>
                  <a:srgbClr val="002060"/>
                </a:solidFill>
                <a:latin typeface="Impact" pitchFamily="34" charset="0"/>
              </a:rPr>
              <a:t>Instagram</a:t>
            </a:r>
            <a:r>
              <a:rPr lang="en-US" sz="2000" dirty="0">
                <a:solidFill>
                  <a:srgbClr val="002060"/>
                </a:solidFill>
                <a:latin typeface="Impact" pitchFamily="34" charset="0"/>
              </a:rPr>
              <a:t> @</a:t>
            </a:r>
            <a:r>
              <a:rPr lang="en-US" sz="2000" dirty="0" err="1">
                <a:solidFill>
                  <a:srgbClr val="002060"/>
                </a:solidFill>
                <a:latin typeface="Impact" pitchFamily="34" charset="0"/>
              </a:rPr>
              <a:t>amia_by</a:t>
            </a:r>
            <a:endParaRPr lang="ru-RU" sz="2000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08327" y="6510338"/>
            <a:ext cx="5630067" cy="4110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 err="1">
                <a:solidFill>
                  <a:srgbClr val="002060"/>
                </a:solidFill>
                <a:latin typeface="Impact" pitchFamily="34" charset="0"/>
              </a:rPr>
              <a:t>Vkontakte</a:t>
            </a:r>
            <a:r>
              <a:rPr lang="ru-RU" sz="2000" dirty="0">
                <a:latin typeface="Impact" pitchFamily="34" charset="0"/>
                <a:ea typeface="Calibri"/>
                <a:cs typeface="Times New Roman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Impact" pitchFamily="34" charset="0"/>
              </a:rPr>
              <a:t>«Академия МВД Республики Беларусь»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1971" y="6493145"/>
            <a:ext cx="2028119" cy="4110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 err="1">
                <a:solidFill>
                  <a:srgbClr val="002060"/>
                </a:solidFill>
                <a:latin typeface="Impact" pitchFamily="34" charset="0"/>
              </a:rPr>
              <a:t>TikTok</a:t>
            </a:r>
            <a:r>
              <a:rPr lang="ru-RU" sz="2000" dirty="0">
                <a:solidFill>
                  <a:srgbClr val="002060"/>
                </a:solidFill>
                <a:latin typeface="Impact" pitchFamily="34" charset="0"/>
              </a:rPr>
              <a:t> @</a:t>
            </a:r>
            <a:r>
              <a:rPr lang="en-US" sz="2000" dirty="0" err="1">
                <a:solidFill>
                  <a:srgbClr val="002060"/>
                </a:solidFill>
                <a:latin typeface="Impact" pitchFamily="34" charset="0"/>
              </a:rPr>
              <a:t>amia</a:t>
            </a:r>
            <a:r>
              <a:rPr lang="ru-RU" sz="2000" dirty="0">
                <a:solidFill>
                  <a:srgbClr val="002060"/>
                </a:solidFill>
                <a:latin typeface="Impact" pitchFamily="34" charset="0"/>
              </a:rPr>
              <a:t>_</a:t>
            </a:r>
            <a:r>
              <a:rPr lang="en-US" sz="2000" dirty="0">
                <a:solidFill>
                  <a:srgbClr val="002060"/>
                </a:solidFill>
                <a:latin typeface="Impact" pitchFamily="34" charset="0"/>
              </a:rPr>
              <a:t>by</a:t>
            </a:r>
            <a:endParaRPr lang="ru-RU" sz="2000" dirty="0">
              <a:solidFill>
                <a:srgbClr val="002060"/>
              </a:solidFill>
              <a:latin typeface="Impact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9971" y="4613465"/>
            <a:ext cx="6168355" cy="4110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 err="1">
                <a:solidFill>
                  <a:srgbClr val="002060"/>
                </a:solidFill>
                <a:latin typeface="Impact" pitchFamily="34" charset="0"/>
              </a:rPr>
              <a:t>Youtube</a:t>
            </a:r>
            <a:r>
              <a:rPr lang="ru-RU" sz="2000" dirty="0">
                <a:solidFill>
                  <a:srgbClr val="002060"/>
                </a:solidFill>
                <a:latin typeface="Impact" pitchFamily="34" charset="0"/>
              </a:rPr>
              <a:t>-канал «Академия МВД Республики Беларусь»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620270" y="4611010"/>
            <a:ext cx="2090957" cy="4110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2060"/>
                </a:solidFill>
                <a:latin typeface="Impact" pitchFamily="34" charset="0"/>
              </a:rPr>
              <a:t>Twitter @</a:t>
            </a:r>
            <a:r>
              <a:rPr lang="en-US" sz="2000" dirty="0" err="1">
                <a:solidFill>
                  <a:srgbClr val="002060"/>
                </a:solidFill>
                <a:latin typeface="Impact" pitchFamily="34" charset="0"/>
              </a:rPr>
              <a:t>amia_by</a:t>
            </a:r>
            <a:endParaRPr lang="ru-RU" sz="2000" dirty="0">
              <a:solidFill>
                <a:srgbClr val="002060"/>
              </a:solidFill>
              <a:latin typeface="Impact" pitchFamily="34" charset="0"/>
            </a:endParaRPr>
          </a:p>
        </p:txBody>
      </p:sp>
      <p:pic>
        <p:nvPicPr>
          <p:cNvPr id="1038" name="Picture 14" descr="C:\Users\dagil-alejchik_ee\Downloads\qr-code INSTAGRAM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702" y="1095375"/>
            <a:ext cx="1558972" cy="155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dagil-alejchik_ee\Downloads\instagram2.jpg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667" l="0" r="100000">
                        <a14:foregroundMark x1="41111" y1="4667" x2="41111" y2="4667"/>
                        <a14:foregroundMark x1="35556" y1="6667" x2="71389" y2="5333"/>
                        <a14:foregroundMark x1="76389" y1="7667" x2="87500" y2="13333"/>
                        <a14:foregroundMark x1="90000" y1="23000" x2="86944" y2="51333"/>
                        <a14:foregroundMark x1="20833" y1="23667" x2="41667" y2="28333"/>
                        <a14:foregroundMark x1="60556" y1="25333" x2="73889" y2="41333"/>
                        <a14:foregroundMark x1="74722" y1="33000" x2="73333" y2="72000"/>
                        <a14:foregroundMark x1="34444" y1="88000" x2="60556" y2="87000"/>
                        <a14:foregroundMark x1="51389" y1="50333" x2="51389" y2="50333"/>
                        <a14:backgroundMark x1="47778" y1="87667" x2="47778" y2="87667"/>
                        <a14:backgroundMark x1="35556" y1="90000" x2="35556" y2="90000"/>
                        <a14:backgroundMark x1="38056" y1="89000" x2="38056" y2="89000"/>
                        <a14:backgroundMark x1="42778" y1="86000" x2="42778" y2="86000"/>
                        <a14:backgroundMark x1="54722" y1="85000" x2="54722" y2="85000"/>
                        <a14:backgroundMark x1="58611" y1="86667" x2="58611" y2="86667"/>
                        <a14:backgroundMark x1="35556" y1="88000" x2="59444" y2="8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271" y="1192260"/>
            <a:ext cx="1711174" cy="142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729326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B9F-AB14-4753-AFDB-D88AA3CDF4BF}" type="slidenum">
              <a:rPr lang="ru-RU" smtClean="0"/>
              <a:pPr/>
              <a:t>36</a:t>
            </a:fld>
            <a:endParaRPr lang="ru-RU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35"/>
            <a:ext cx="12192000" cy="6908590"/>
          </a:xfrm>
          <a:prstGeom prst="rect">
            <a:avLst/>
          </a:prstGeom>
          <a:noFill/>
          <a:ln>
            <a:noFill/>
          </a:ln>
          <a:effectLst>
            <a:glow rad="127000">
              <a:srgbClr val="6076B4"/>
            </a:glow>
            <a:outerShdw dist="35921" dir="2700000" algn="ctr" rotWithShape="0">
              <a:srgbClr val="E4E9E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688643" y="5920439"/>
            <a:ext cx="7097741" cy="6476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www.amia.by</a:t>
            </a:r>
            <a:endParaRPr kumimoji="0" lang="ru-RU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Palatino Linotype"/>
              <a:ea typeface="+mj-ea"/>
              <a:cs typeface="+mj-cs"/>
            </a:endParaRPr>
          </a:p>
        </p:txBody>
      </p:sp>
      <p:sp>
        <p:nvSpPr>
          <p:cNvPr id="6" name="Номер слайда 3">
            <a:extLst>
              <a:ext uri="{FF2B5EF4-FFF2-40B4-BE49-F238E27FC236}">
                <a16:creationId xmlns="" xmlns:a16="http://schemas.microsoft.com/office/drawing/2014/main" id="{866E4242-978E-4F43-870B-967A4E39E503}"/>
              </a:ext>
            </a:extLst>
          </p:cNvPr>
          <p:cNvSpPr txBox="1">
            <a:spLocks/>
          </p:cNvSpPr>
          <p:nvPr/>
        </p:nvSpPr>
        <p:spPr>
          <a:xfrm>
            <a:off x="8501086" y="4442165"/>
            <a:ext cx="331952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>
                <a:solidFill>
                  <a:prstClr val="black">
                    <a:tint val="75000"/>
                  </a:prstClr>
                </a:solidFill>
                <a:latin typeface="Calibri"/>
              </a:rPr>
              <a:t>18</a:t>
            </a:r>
            <a:endParaRPr lang="ru-RU" sz="2000" b="1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6619" y="550246"/>
            <a:ext cx="11413672" cy="2838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4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dirty="0">
                <a:solidFill>
                  <a:srgbClr val="002060"/>
                </a:solidFill>
                <a:latin typeface="Impact" pitchFamily="34" charset="0"/>
              </a:rPr>
              <a:t>Межвузовская </a:t>
            </a:r>
          </a:p>
          <a:p>
            <a:pPr marL="0" marR="0" lvl="0" indent="0" algn="ctr" defTabSz="914400" eaLnBrk="1" fontAlgn="auto" latinLnBrk="0" hangingPunct="1">
              <a:lnSpc>
                <a:spcPts val="4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dirty="0">
                <a:solidFill>
                  <a:srgbClr val="002060"/>
                </a:solidFill>
                <a:latin typeface="Impact" pitchFamily="34" charset="0"/>
              </a:rPr>
              <a:t>приемная комиссия</a:t>
            </a:r>
          </a:p>
          <a:p>
            <a:pPr marL="0" marR="0" lvl="0" indent="0" algn="ctr" defTabSz="914400" eaLnBrk="1" fontAlgn="auto" latinLnBrk="0" hangingPunct="1">
              <a:lnSpc>
                <a:spcPts val="4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Palatino Linotype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ts val="5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 289 23 42    			         289 22 72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02" y="388791"/>
            <a:ext cx="1080120" cy="1162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860" y="2091131"/>
            <a:ext cx="3121191" cy="3121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Номер слайда 1"/>
          <p:cNvSpPr txBox="1">
            <a:spLocks/>
          </p:cNvSpPr>
          <p:nvPr/>
        </p:nvSpPr>
        <p:spPr>
          <a:xfrm>
            <a:off x="9246080" y="6244285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defPPr>
              <a:defRPr lang="ru-RU"/>
            </a:defPPr>
            <a:lvl1pPr marL="0" algn="r" defTabSz="914354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6CCB9F-AB14-4753-AFDB-D88AA3CDF4BF}" type="slidenum">
              <a:rPr lang="ru-RU" sz="3000" b="1" smtClean="0">
                <a:latin typeface="Impact" pitchFamily="34" charset="0"/>
              </a:rPr>
              <a:pPr/>
              <a:t>36</a:t>
            </a:fld>
            <a:endParaRPr lang="ru-RU" sz="3000" b="1" dirty="0"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391960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16250</TotalTime>
  <Words>1890</Words>
  <Application>Microsoft Office PowerPoint</Application>
  <PresentationFormat>Произвольный</PresentationFormat>
  <Paragraphs>409</Paragraphs>
  <Slides>36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Презентация PowerPoint</vt:lpstr>
      <vt:lpstr>Презентация PowerPoint</vt:lpstr>
      <vt:lpstr>Презентация PowerPoint</vt:lpstr>
      <vt:lpstr>Факультет милиции  общественной безопасности </vt:lpstr>
      <vt:lpstr>Факультет криминальной   милиции</vt:lpstr>
      <vt:lpstr>уголовно-исполнительный факультет</vt:lpstr>
      <vt:lpstr>Следственно-экспертный факультет</vt:lpstr>
      <vt:lpstr>Могилевский институт МВД Специальности общего высшего образования</vt:lpstr>
      <vt:lpstr>Факультет милиции </vt:lpstr>
      <vt:lpstr>Московский университет МВД Российской Федерации имени В.Я. Кикотя</vt:lpstr>
      <vt:lpstr>Презентация PowerPoint</vt:lpstr>
      <vt:lpstr>Презентация PowerPoint</vt:lpstr>
      <vt:lpstr> Срок приема заявлений для поступления в УВО МВД </vt:lpstr>
      <vt:lpstr>    Срок приема заявлений для поступления  в УВО МВД в интересах МВД подача заявлений </vt:lpstr>
      <vt:lpstr>Презентация PowerPoint</vt:lpstr>
      <vt:lpstr>Профессиональный отбор</vt:lpstr>
      <vt:lpstr>абитуриенты лично предъявляют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цифры приема  в УВО МВД в 2025 году  утверждены Министром внутренних дел  Республики Беларусь 24 февраля 2025 года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Сташкевич Георгий</dc:creator>
  <cp:lastModifiedBy>Вареводская Ю.А.</cp:lastModifiedBy>
  <cp:revision>977</cp:revision>
  <cp:lastPrinted>2025-10-15T08:34:13Z</cp:lastPrinted>
  <dcterms:created xsi:type="dcterms:W3CDTF">2018-06-27T06:40:51Z</dcterms:created>
  <dcterms:modified xsi:type="dcterms:W3CDTF">2025-10-15T08:38:22Z</dcterms:modified>
</cp:coreProperties>
</file>