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A22A5-2A94-4755-AFF0-A73BB5C268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5AC3431-0C4C-4F47-AD7E-24E953DC1869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Главное отличие новой программы страхования</a:t>
          </a:r>
          <a:r>
            <a:rPr lang="ru-RU" dirty="0" smtClean="0">
              <a:solidFill>
                <a:schemeClr val="tx1"/>
              </a:solidFill>
            </a:rPr>
            <a:t> от других накопительных пенсионных программ страховых организаций – </a:t>
          </a:r>
          <a:r>
            <a:rPr lang="ru-RU" b="1" dirty="0" smtClean="0">
              <a:solidFill>
                <a:schemeClr val="tx1"/>
              </a:solidFill>
            </a:rPr>
            <a:t>государственное </a:t>
          </a:r>
          <a:r>
            <a:rPr lang="ru-RU" b="1" dirty="0" err="1" smtClean="0">
              <a:solidFill>
                <a:schemeClr val="tx1"/>
              </a:solidFill>
            </a:rPr>
            <a:t>софинансирование</a:t>
          </a:r>
          <a:r>
            <a:rPr lang="ru-RU" b="1" dirty="0" smtClean="0">
              <a:solidFill>
                <a:schemeClr val="tx1"/>
              </a:solidFill>
            </a:rPr>
            <a:t>.</a:t>
          </a:r>
          <a:endParaRPr lang="ru-RU" dirty="0">
            <a:solidFill>
              <a:schemeClr val="tx1"/>
            </a:solidFill>
          </a:endParaRPr>
        </a:p>
      </dgm:t>
    </dgm:pt>
    <dgm:pt modelId="{2984EE93-2EDA-4A60-8A50-40FF623B74C2}" type="parTrans" cxnId="{1F5F739E-AB0A-4428-82F3-46D07DE100E0}">
      <dgm:prSet/>
      <dgm:spPr/>
      <dgm:t>
        <a:bodyPr/>
        <a:lstStyle/>
        <a:p>
          <a:endParaRPr lang="ru-RU"/>
        </a:p>
      </dgm:t>
    </dgm:pt>
    <dgm:pt modelId="{C9168AB3-F6A0-4DBB-923A-F43D00B7586B}" type="sibTrans" cxnId="{1F5F739E-AB0A-4428-82F3-46D07DE100E0}">
      <dgm:prSet/>
      <dgm:spPr/>
      <dgm:t>
        <a:bodyPr/>
        <a:lstStyle/>
        <a:p>
          <a:endParaRPr lang="ru-RU"/>
        </a:p>
      </dgm:t>
    </dgm:pt>
    <dgm:pt modelId="{2C5DEFC0-33B0-4AA2-A882-88EB38E94C17}">
      <dgm:prSet/>
      <dgm:spPr/>
      <dgm:t>
        <a:bodyPr/>
        <a:lstStyle/>
        <a:p>
          <a:pPr rtl="0"/>
          <a:r>
            <a:rPr lang="ru-RU" dirty="0" smtClean="0"/>
            <a:t>Оно заключается в том, что работникам, </a:t>
          </a:r>
          <a:r>
            <a:rPr lang="ru-RU" b="1" dirty="0" smtClean="0"/>
            <a:t>которые примут решение участвовать в новой программе </a:t>
          </a:r>
          <a:r>
            <a:rPr lang="ru-RU" dirty="0" smtClean="0"/>
            <a:t>и</a:t>
          </a:r>
          <a:br>
            <a:rPr lang="ru-RU" dirty="0" smtClean="0"/>
          </a:br>
          <a:r>
            <a:rPr lang="ru-RU" b="1" dirty="0" smtClean="0"/>
            <a:t>с 1 октября 2022 г. будут уплачивать</a:t>
          </a:r>
          <a:r>
            <a:rPr lang="ru-RU" dirty="0" smtClean="0"/>
            <a:t> из своей заработной платы </a:t>
          </a:r>
          <a:r>
            <a:rPr lang="ru-RU" b="1" dirty="0" smtClean="0"/>
            <a:t>дополнительный взнос на будущую накопительную пенсию</a:t>
          </a:r>
          <a:r>
            <a:rPr lang="ru-RU" dirty="0" smtClean="0"/>
            <a:t>, </a:t>
          </a:r>
          <a:r>
            <a:rPr lang="ru-RU" b="1" dirty="0" smtClean="0"/>
            <a:t>часть взносов</a:t>
          </a:r>
          <a:r>
            <a:rPr lang="ru-RU" dirty="0" smtClean="0"/>
            <a:t> на эту пенсию будет оплачена </a:t>
          </a:r>
          <a:r>
            <a:rPr lang="ru-RU" b="1" dirty="0" smtClean="0"/>
            <a:t>из государственных средств</a:t>
          </a:r>
          <a:r>
            <a:rPr lang="ru-RU" dirty="0" smtClean="0"/>
            <a:t>.</a:t>
          </a:r>
          <a:endParaRPr lang="ru-RU" dirty="0"/>
        </a:p>
      </dgm:t>
    </dgm:pt>
    <dgm:pt modelId="{CA830521-0ACC-4E8C-A15B-722ED7AA6094}" type="parTrans" cxnId="{16B10DF9-EA96-4D4A-9DD2-4B493D896FB9}">
      <dgm:prSet/>
      <dgm:spPr/>
      <dgm:t>
        <a:bodyPr/>
        <a:lstStyle/>
        <a:p>
          <a:endParaRPr lang="ru-RU"/>
        </a:p>
      </dgm:t>
    </dgm:pt>
    <dgm:pt modelId="{C0088016-5C72-4A3F-8067-0AFF1CCC90C2}" type="sibTrans" cxnId="{16B10DF9-EA96-4D4A-9DD2-4B493D896FB9}">
      <dgm:prSet/>
      <dgm:spPr/>
      <dgm:t>
        <a:bodyPr/>
        <a:lstStyle/>
        <a:p>
          <a:endParaRPr lang="ru-RU"/>
        </a:p>
      </dgm:t>
    </dgm:pt>
    <dgm:pt modelId="{B7592B85-AEDE-47D3-81B3-28F72FEEAE88}" type="pres">
      <dgm:prSet presAssocID="{DE6A22A5-2A94-4755-AFF0-A73BB5C26806}" presName="linear" presStyleCnt="0">
        <dgm:presLayoutVars>
          <dgm:animLvl val="lvl"/>
          <dgm:resizeHandles val="exact"/>
        </dgm:presLayoutVars>
      </dgm:prSet>
      <dgm:spPr/>
    </dgm:pt>
    <dgm:pt modelId="{FBA962E5-A559-4134-BE50-C830E7470BAB}" type="pres">
      <dgm:prSet presAssocID="{15AC3431-0C4C-4F47-AD7E-24E953DC186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BE9C2B5-FC1E-45D4-9A97-190A65E0FC43}" type="pres">
      <dgm:prSet presAssocID="{C9168AB3-F6A0-4DBB-923A-F43D00B7586B}" presName="spacer" presStyleCnt="0"/>
      <dgm:spPr/>
    </dgm:pt>
    <dgm:pt modelId="{48982F9F-3EC2-4322-97C7-9A42ADD3B7E5}" type="pres">
      <dgm:prSet presAssocID="{2C5DEFC0-33B0-4AA2-A882-88EB38E94C1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C217CF5-37A0-4547-B3AF-89519270EA58}" type="presOf" srcId="{2C5DEFC0-33B0-4AA2-A882-88EB38E94C17}" destId="{48982F9F-3EC2-4322-97C7-9A42ADD3B7E5}" srcOrd="0" destOrd="0" presId="urn:microsoft.com/office/officeart/2005/8/layout/vList2"/>
    <dgm:cxn modelId="{EEBA8B51-E89E-4752-A6C8-3CD0A9A605B1}" type="presOf" srcId="{DE6A22A5-2A94-4755-AFF0-A73BB5C26806}" destId="{B7592B85-AEDE-47D3-81B3-28F72FEEAE88}" srcOrd="0" destOrd="0" presId="urn:microsoft.com/office/officeart/2005/8/layout/vList2"/>
    <dgm:cxn modelId="{B4E45D82-B854-43B4-A8F0-7B7C5E496F72}" type="presOf" srcId="{15AC3431-0C4C-4F47-AD7E-24E953DC1869}" destId="{FBA962E5-A559-4134-BE50-C830E7470BAB}" srcOrd="0" destOrd="0" presId="urn:microsoft.com/office/officeart/2005/8/layout/vList2"/>
    <dgm:cxn modelId="{16B10DF9-EA96-4D4A-9DD2-4B493D896FB9}" srcId="{DE6A22A5-2A94-4755-AFF0-A73BB5C26806}" destId="{2C5DEFC0-33B0-4AA2-A882-88EB38E94C17}" srcOrd="1" destOrd="0" parTransId="{CA830521-0ACC-4E8C-A15B-722ED7AA6094}" sibTransId="{C0088016-5C72-4A3F-8067-0AFF1CCC90C2}"/>
    <dgm:cxn modelId="{1F5F739E-AB0A-4428-82F3-46D07DE100E0}" srcId="{DE6A22A5-2A94-4755-AFF0-A73BB5C26806}" destId="{15AC3431-0C4C-4F47-AD7E-24E953DC1869}" srcOrd="0" destOrd="0" parTransId="{2984EE93-2EDA-4A60-8A50-40FF623B74C2}" sibTransId="{C9168AB3-F6A0-4DBB-923A-F43D00B7586B}"/>
    <dgm:cxn modelId="{E572C71B-AE64-4603-BB0B-6D82F32AB280}" type="presParOf" srcId="{B7592B85-AEDE-47D3-81B3-28F72FEEAE88}" destId="{FBA962E5-A559-4134-BE50-C830E7470BAB}" srcOrd="0" destOrd="0" presId="urn:microsoft.com/office/officeart/2005/8/layout/vList2"/>
    <dgm:cxn modelId="{EEA0A55F-D19A-4267-A79D-AFA3458E0939}" type="presParOf" srcId="{B7592B85-AEDE-47D3-81B3-28F72FEEAE88}" destId="{3BE9C2B5-FC1E-45D4-9A97-190A65E0FC43}" srcOrd="1" destOrd="0" presId="urn:microsoft.com/office/officeart/2005/8/layout/vList2"/>
    <dgm:cxn modelId="{6E8311AC-D2C8-4DE8-A4EF-D72F769C6B76}" type="presParOf" srcId="{B7592B85-AEDE-47D3-81B3-28F72FEEAE88}" destId="{48982F9F-3EC2-4322-97C7-9A42ADD3B7E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3EBB94-48CE-4785-BF84-E20E733B351C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509B40-1EF2-46A1-8968-88D2D90A8384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Работник наряду с обязательным 1-процентным взносом в бюджет фонда может, по желанию, уплачивать дополнительный взнос на накопительную пенсию по выбранному им тарифу, но не более 10 процентов от фактического заработка. В случае участия работника в данной программе работодатель обязан будет уплатить дополнительный взнос на накопительную пенсию – соразмерно тарифу взноса работника, но не более 3 процентных пунктов.</a:t>
          </a:r>
          <a:endParaRPr lang="ru-RU" sz="1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827C75-AD89-4587-8506-4AA82494EB84}" type="parTrans" cxnId="{B15BB5B5-A715-47A8-8BB1-4FD052BCD2B6}">
      <dgm:prSet/>
      <dgm:spPr/>
      <dgm:t>
        <a:bodyPr/>
        <a:lstStyle/>
        <a:p>
          <a:endParaRPr lang="ru-RU"/>
        </a:p>
      </dgm:t>
    </dgm:pt>
    <dgm:pt modelId="{8074F64E-B293-4064-9A66-83CAC4203817}" type="sibTrans" cxnId="{B15BB5B5-A715-47A8-8BB1-4FD052BCD2B6}">
      <dgm:prSet/>
      <dgm:spPr/>
      <dgm:t>
        <a:bodyPr/>
        <a:lstStyle/>
        <a:p>
          <a:endParaRPr lang="ru-RU"/>
        </a:p>
      </dgm:t>
    </dgm:pt>
    <dgm:pt modelId="{89A66668-29B0-42E6-BFF8-579285B1C1FE}" type="pres">
      <dgm:prSet presAssocID="{EB3EBB94-48CE-4785-BF84-E20E733B351C}" presName="Name0" presStyleCnt="0">
        <dgm:presLayoutVars>
          <dgm:dir/>
          <dgm:animLvl val="lvl"/>
          <dgm:resizeHandles val="exact"/>
        </dgm:presLayoutVars>
      </dgm:prSet>
      <dgm:spPr/>
    </dgm:pt>
    <dgm:pt modelId="{4BDAB6AC-9B02-4AF9-9B4B-E62A253A2987}" type="pres">
      <dgm:prSet presAssocID="{EB3EBB94-48CE-4785-BF84-E20E733B351C}" presName="dummy" presStyleCnt="0"/>
      <dgm:spPr/>
    </dgm:pt>
    <dgm:pt modelId="{84F02BCE-5199-4E93-9E5D-19153E975250}" type="pres">
      <dgm:prSet presAssocID="{EB3EBB94-48CE-4785-BF84-E20E733B351C}" presName="linH" presStyleCnt="0"/>
      <dgm:spPr/>
    </dgm:pt>
    <dgm:pt modelId="{87C99CC2-C291-4FD9-99F2-0987FB274E61}" type="pres">
      <dgm:prSet presAssocID="{EB3EBB94-48CE-4785-BF84-E20E733B351C}" presName="padding1" presStyleCnt="0"/>
      <dgm:spPr/>
    </dgm:pt>
    <dgm:pt modelId="{7F403CF4-AA84-4DD1-A0A8-1CC7167E8B15}" type="pres">
      <dgm:prSet presAssocID="{30509B40-1EF2-46A1-8968-88D2D90A8384}" presName="linV" presStyleCnt="0"/>
      <dgm:spPr/>
    </dgm:pt>
    <dgm:pt modelId="{0C4B5F36-FDD9-4F3F-8D09-7C4498BC2E0D}" type="pres">
      <dgm:prSet presAssocID="{30509B40-1EF2-46A1-8968-88D2D90A8384}" presName="spVertical1" presStyleCnt="0"/>
      <dgm:spPr/>
    </dgm:pt>
    <dgm:pt modelId="{A12986EC-5233-49CD-8152-576D1C1EFC43}" type="pres">
      <dgm:prSet presAssocID="{30509B40-1EF2-46A1-8968-88D2D90A8384}" presName="parTx" presStyleLbl="revTx" presStyleIdx="0" presStyleCnt="1" custScaleY="183044">
        <dgm:presLayoutVars>
          <dgm:chMax val="0"/>
          <dgm:chPref val="0"/>
          <dgm:bulletEnabled val="1"/>
        </dgm:presLayoutVars>
      </dgm:prSet>
      <dgm:spPr/>
    </dgm:pt>
    <dgm:pt modelId="{01A9E5C5-646C-42B0-A5EE-C72F6DA741DD}" type="pres">
      <dgm:prSet presAssocID="{30509B40-1EF2-46A1-8968-88D2D90A8384}" presName="spVertical2" presStyleCnt="0"/>
      <dgm:spPr/>
    </dgm:pt>
    <dgm:pt modelId="{1DDD2EA1-E44F-4643-AEF4-D16BA02742E9}" type="pres">
      <dgm:prSet presAssocID="{30509B40-1EF2-46A1-8968-88D2D90A8384}" presName="spVertical3" presStyleCnt="0"/>
      <dgm:spPr/>
    </dgm:pt>
    <dgm:pt modelId="{E49BDBAD-B8DF-497A-AD3F-9F03360044FB}" type="pres">
      <dgm:prSet presAssocID="{EB3EBB94-48CE-4785-BF84-E20E733B351C}" presName="padding2" presStyleCnt="0"/>
      <dgm:spPr/>
    </dgm:pt>
    <dgm:pt modelId="{62B46ABD-939A-4E1B-A505-518B88951A71}" type="pres">
      <dgm:prSet presAssocID="{EB3EBB94-48CE-4785-BF84-E20E733B351C}" presName="negArrow" presStyleCnt="0"/>
      <dgm:spPr/>
    </dgm:pt>
    <dgm:pt modelId="{736750DC-1C61-40BF-B3DF-17E96905EA1C}" type="pres">
      <dgm:prSet presAssocID="{EB3EBB94-48CE-4785-BF84-E20E733B351C}" presName="backgroundArrow" presStyleLbl="node1" presStyleIdx="0" presStyleCnt="1" custScaleY="787130" custLinFactNeighborY="7164"/>
      <dgm:spPr/>
    </dgm:pt>
  </dgm:ptLst>
  <dgm:cxnLst>
    <dgm:cxn modelId="{5A6339DC-749D-4FA1-A708-1E8F14855E03}" type="presOf" srcId="{30509B40-1EF2-46A1-8968-88D2D90A8384}" destId="{A12986EC-5233-49CD-8152-576D1C1EFC43}" srcOrd="0" destOrd="0" presId="urn:microsoft.com/office/officeart/2005/8/layout/hProcess3"/>
    <dgm:cxn modelId="{B15BB5B5-A715-47A8-8BB1-4FD052BCD2B6}" srcId="{EB3EBB94-48CE-4785-BF84-E20E733B351C}" destId="{30509B40-1EF2-46A1-8968-88D2D90A8384}" srcOrd="0" destOrd="0" parTransId="{73827C75-AD89-4587-8506-4AA82494EB84}" sibTransId="{8074F64E-B293-4064-9A66-83CAC4203817}"/>
    <dgm:cxn modelId="{81DA7A55-9D8E-4B7C-9CF9-A6747D9A88F5}" type="presOf" srcId="{EB3EBB94-48CE-4785-BF84-E20E733B351C}" destId="{89A66668-29B0-42E6-BFF8-579285B1C1FE}" srcOrd="0" destOrd="0" presId="urn:microsoft.com/office/officeart/2005/8/layout/hProcess3"/>
    <dgm:cxn modelId="{EC370CEC-1A7F-4AA0-BFB1-71723E42D651}" type="presParOf" srcId="{89A66668-29B0-42E6-BFF8-579285B1C1FE}" destId="{4BDAB6AC-9B02-4AF9-9B4B-E62A253A2987}" srcOrd="0" destOrd="0" presId="urn:microsoft.com/office/officeart/2005/8/layout/hProcess3"/>
    <dgm:cxn modelId="{FA25D571-016B-4F7E-9EFC-3C9556B43CC9}" type="presParOf" srcId="{89A66668-29B0-42E6-BFF8-579285B1C1FE}" destId="{84F02BCE-5199-4E93-9E5D-19153E975250}" srcOrd="1" destOrd="0" presId="urn:microsoft.com/office/officeart/2005/8/layout/hProcess3"/>
    <dgm:cxn modelId="{3BE98253-F1CA-4312-A55D-4C458450F268}" type="presParOf" srcId="{84F02BCE-5199-4E93-9E5D-19153E975250}" destId="{87C99CC2-C291-4FD9-99F2-0987FB274E61}" srcOrd="0" destOrd="0" presId="urn:microsoft.com/office/officeart/2005/8/layout/hProcess3"/>
    <dgm:cxn modelId="{2FAB12B7-DBAB-4FE1-8DC7-0EC9ABFF5D47}" type="presParOf" srcId="{84F02BCE-5199-4E93-9E5D-19153E975250}" destId="{7F403CF4-AA84-4DD1-A0A8-1CC7167E8B15}" srcOrd="1" destOrd="0" presId="urn:microsoft.com/office/officeart/2005/8/layout/hProcess3"/>
    <dgm:cxn modelId="{5AC5AC30-2719-4EA7-A185-FA3B34629148}" type="presParOf" srcId="{7F403CF4-AA84-4DD1-A0A8-1CC7167E8B15}" destId="{0C4B5F36-FDD9-4F3F-8D09-7C4498BC2E0D}" srcOrd="0" destOrd="0" presId="urn:microsoft.com/office/officeart/2005/8/layout/hProcess3"/>
    <dgm:cxn modelId="{96E2074C-D971-4BB6-8939-B35C7AA65081}" type="presParOf" srcId="{7F403CF4-AA84-4DD1-A0A8-1CC7167E8B15}" destId="{A12986EC-5233-49CD-8152-576D1C1EFC43}" srcOrd="1" destOrd="0" presId="urn:microsoft.com/office/officeart/2005/8/layout/hProcess3"/>
    <dgm:cxn modelId="{6A19E7EE-EC6C-4388-BDC9-55CC2C3034EB}" type="presParOf" srcId="{7F403CF4-AA84-4DD1-A0A8-1CC7167E8B15}" destId="{01A9E5C5-646C-42B0-A5EE-C72F6DA741DD}" srcOrd="2" destOrd="0" presId="urn:microsoft.com/office/officeart/2005/8/layout/hProcess3"/>
    <dgm:cxn modelId="{2B4650D2-2E53-41A7-A197-1241C3DDD79D}" type="presParOf" srcId="{7F403CF4-AA84-4DD1-A0A8-1CC7167E8B15}" destId="{1DDD2EA1-E44F-4643-AEF4-D16BA02742E9}" srcOrd="3" destOrd="0" presId="urn:microsoft.com/office/officeart/2005/8/layout/hProcess3"/>
    <dgm:cxn modelId="{753104F5-0953-4D12-8C55-CCB78B1B1668}" type="presParOf" srcId="{84F02BCE-5199-4E93-9E5D-19153E975250}" destId="{E49BDBAD-B8DF-497A-AD3F-9F03360044FB}" srcOrd="2" destOrd="0" presId="urn:microsoft.com/office/officeart/2005/8/layout/hProcess3"/>
    <dgm:cxn modelId="{B4527D5B-18BD-4406-B27B-F6710C212BEF}" type="presParOf" srcId="{84F02BCE-5199-4E93-9E5D-19153E975250}" destId="{62B46ABD-939A-4E1B-A505-518B88951A71}" srcOrd="3" destOrd="0" presId="urn:microsoft.com/office/officeart/2005/8/layout/hProcess3"/>
    <dgm:cxn modelId="{5FEEEF00-65F7-4F66-A9BE-A2D3F8CCEA4B}" type="presParOf" srcId="{84F02BCE-5199-4E93-9E5D-19153E975250}" destId="{736750DC-1C61-40BF-B3DF-17E96905EA1C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C5E81A-04E2-4FBC-8F65-E06582DD791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CF87A8-5531-4E57-BC2F-8D2B0A905B33}">
      <dgm:prSet/>
      <dgm:spPr/>
      <dgm:t>
        <a:bodyPr/>
        <a:lstStyle/>
        <a:p>
          <a:pPr rtl="0"/>
          <a:r>
            <a:rPr lang="ru-RU" dirty="0" smtClean="0"/>
            <a:t>за них работодателем уплачиваются обязательные страховые взносы на пенсионное страхование;</a:t>
          </a:r>
          <a:endParaRPr lang="ru-RU" dirty="0"/>
        </a:p>
      </dgm:t>
    </dgm:pt>
    <dgm:pt modelId="{AD73A9AB-66EE-4A63-B643-440A5E9A0AC9}" type="parTrans" cxnId="{479ED1FB-4F01-4A27-B59E-71FA3B8E25EE}">
      <dgm:prSet/>
      <dgm:spPr/>
      <dgm:t>
        <a:bodyPr/>
        <a:lstStyle/>
        <a:p>
          <a:endParaRPr lang="ru-RU"/>
        </a:p>
      </dgm:t>
    </dgm:pt>
    <dgm:pt modelId="{B3286252-6AC0-4607-900A-91FEF3980760}" type="sibTrans" cxnId="{479ED1FB-4F01-4A27-B59E-71FA3B8E25EE}">
      <dgm:prSet/>
      <dgm:spPr/>
      <dgm:t>
        <a:bodyPr/>
        <a:lstStyle/>
        <a:p>
          <a:endParaRPr lang="ru-RU"/>
        </a:p>
      </dgm:t>
    </dgm:pt>
    <dgm:pt modelId="{7375855F-3CB9-4458-AF2E-F3FF1630D3B7}">
      <dgm:prSet/>
      <dgm:spPr/>
      <dgm:t>
        <a:bodyPr/>
        <a:lstStyle/>
        <a:p>
          <a:pPr rtl="0"/>
          <a:r>
            <a:rPr lang="ru-RU" dirty="0" smtClean="0"/>
            <a:t>на дату начала срока дополнительного накопительного пенсионного страхования до достижения ими общеустановленного пенсионного возраста остается не менее 3 лет.</a:t>
          </a:r>
          <a:endParaRPr lang="ru-RU" dirty="0"/>
        </a:p>
      </dgm:t>
    </dgm:pt>
    <dgm:pt modelId="{812A9962-73E9-4A5D-B058-5D082AF8CB9D}" type="parTrans" cxnId="{CED69540-5A3F-4046-BDB5-886F0FB459B9}">
      <dgm:prSet/>
      <dgm:spPr/>
      <dgm:t>
        <a:bodyPr/>
        <a:lstStyle/>
        <a:p>
          <a:endParaRPr lang="ru-RU"/>
        </a:p>
      </dgm:t>
    </dgm:pt>
    <dgm:pt modelId="{028917F0-0E57-4C61-A569-A578A0F9B10F}" type="sibTrans" cxnId="{CED69540-5A3F-4046-BDB5-886F0FB459B9}">
      <dgm:prSet/>
      <dgm:spPr/>
      <dgm:t>
        <a:bodyPr/>
        <a:lstStyle/>
        <a:p>
          <a:endParaRPr lang="ru-RU"/>
        </a:p>
      </dgm:t>
    </dgm:pt>
    <dgm:pt modelId="{2F2702FC-83A1-49A0-B690-732C6BEB5AFC}" type="pres">
      <dgm:prSet presAssocID="{7CC5E81A-04E2-4FBC-8F65-E06582DD791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6B776C6-511C-4ABB-A237-4EE54CFD2704}" type="pres">
      <dgm:prSet presAssocID="{A9CF87A8-5531-4E57-BC2F-8D2B0A905B33}" presName="hierRoot1" presStyleCnt="0">
        <dgm:presLayoutVars>
          <dgm:hierBranch val="init"/>
        </dgm:presLayoutVars>
      </dgm:prSet>
      <dgm:spPr/>
    </dgm:pt>
    <dgm:pt modelId="{E36BC962-37A1-4CAD-B185-A2933406F9A0}" type="pres">
      <dgm:prSet presAssocID="{A9CF87A8-5531-4E57-BC2F-8D2B0A905B33}" presName="rootComposite1" presStyleCnt="0"/>
      <dgm:spPr/>
    </dgm:pt>
    <dgm:pt modelId="{210B8A68-359A-4F8A-A6A4-92C6D24A9FC3}" type="pres">
      <dgm:prSet presAssocID="{A9CF87A8-5531-4E57-BC2F-8D2B0A905B33}" presName="rootText1" presStyleLbl="node0" presStyleIdx="0" presStyleCnt="2">
        <dgm:presLayoutVars>
          <dgm:chPref val="3"/>
        </dgm:presLayoutVars>
      </dgm:prSet>
      <dgm:spPr/>
    </dgm:pt>
    <dgm:pt modelId="{B1AD3CC4-48AF-4C92-935F-E7B91FC5E2B3}" type="pres">
      <dgm:prSet presAssocID="{A9CF87A8-5531-4E57-BC2F-8D2B0A905B33}" presName="rootConnector1" presStyleLbl="node1" presStyleIdx="0" presStyleCnt="0"/>
      <dgm:spPr/>
    </dgm:pt>
    <dgm:pt modelId="{5448A240-6A86-49FD-BB30-45E9CFB9FB1B}" type="pres">
      <dgm:prSet presAssocID="{A9CF87A8-5531-4E57-BC2F-8D2B0A905B33}" presName="hierChild2" presStyleCnt="0"/>
      <dgm:spPr/>
    </dgm:pt>
    <dgm:pt modelId="{AAD80E8E-AC05-414D-8CED-1EFF63C56CCB}" type="pres">
      <dgm:prSet presAssocID="{A9CF87A8-5531-4E57-BC2F-8D2B0A905B33}" presName="hierChild3" presStyleCnt="0"/>
      <dgm:spPr/>
    </dgm:pt>
    <dgm:pt modelId="{6099923C-3854-484C-9A4B-742942C6D782}" type="pres">
      <dgm:prSet presAssocID="{7375855F-3CB9-4458-AF2E-F3FF1630D3B7}" presName="hierRoot1" presStyleCnt="0">
        <dgm:presLayoutVars>
          <dgm:hierBranch val="init"/>
        </dgm:presLayoutVars>
      </dgm:prSet>
      <dgm:spPr/>
    </dgm:pt>
    <dgm:pt modelId="{6E002D5A-9B26-4247-8631-976ED1BA7E96}" type="pres">
      <dgm:prSet presAssocID="{7375855F-3CB9-4458-AF2E-F3FF1630D3B7}" presName="rootComposite1" presStyleCnt="0"/>
      <dgm:spPr/>
    </dgm:pt>
    <dgm:pt modelId="{3943DBA4-AE2A-46ED-8D2F-45E43DCCC200}" type="pres">
      <dgm:prSet presAssocID="{7375855F-3CB9-4458-AF2E-F3FF1630D3B7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BECB06-24EB-4AFB-8C4D-77F3A238C7DC}" type="pres">
      <dgm:prSet presAssocID="{7375855F-3CB9-4458-AF2E-F3FF1630D3B7}" presName="rootConnector1" presStyleLbl="node1" presStyleIdx="0" presStyleCnt="0"/>
      <dgm:spPr/>
    </dgm:pt>
    <dgm:pt modelId="{39ACA5E0-0662-48AC-AFC1-D0F748EB3214}" type="pres">
      <dgm:prSet presAssocID="{7375855F-3CB9-4458-AF2E-F3FF1630D3B7}" presName="hierChild2" presStyleCnt="0"/>
      <dgm:spPr/>
    </dgm:pt>
    <dgm:pt modelId="{9574DCF6-9FFE-49D4-B537-B35B58506B33}" type="pres">
      <dgm:prSet presAssocID="{7375855F-3CB9-4458-AF2E-F3FF1630D3B7}" presName="hierChild3" presStyleCnt="0"/>
      <dgm:spPr/>
    </dgm:pt>
  </dgm:ptLst>
  <dgm:cxnLst>
    <dgm:cxn modelId="{CED69540-5A3F-4046-BDB5-886F0FB459B9}" srcId="{7CC5E81A-04E2-4FBC-8F65-E06582DD791F}" destId="{7375855F-3CB9-4458-AF2E-F3FF1630D3B7}" srcOrd="1" destOrd="0" parTransId="{812A9962-73E9-4A5D-B058-5D082AF8CB9D}" sibTransId="{028917F0-0E57-4C61-A569-A578A0F9B10F}"/>
    <dgm:cxn modelId="{B5BD71C1-C286-43A3-B8E0-31675C30B146}" type="presOf" srcId="{A9CF87A8-5531-4E57-BC2F-8D2B0A905B33}" destId="{210B8A68-359A-4F8A-A6A4-92C6D24A9FC3}" srcOrd="0" destOrd="0" presId="urn:microsoft.com/office/officeart/2005/8/layout/orgChart1"/>
    <dgm:cxn modelId="{21A45AE8-4BDA-4026-BE88-2F3290EB900E}" type="presOf" srcId="{7375855F-3CB9-4458-AF2E-F3FF1630D3B7}" destId="{3943DBA4-AE2A-46ED-8D2F-45E43DCCC200}" srcOrd="0" destOrd="0" presId="urn:microsoft.com/office/officeart/2005/8/layout/orgChart1"/>
    <dgm:cxn modelId="{479ED1FB-4F01-4A27-B59E-71FA3B8E25EE}" srcId="{7CC5E81A-04E2-4FBC-8F65-E06582DD791F}" destId="{A9CF87A8-5531-4E57-BC2F-8D2B0A905B33}" srcOrd="0" destOrd="0" parTransId="{AD73A9AB-66EE-4A63-B643-440A5E9A0AC9}" sibTransId="{B3286252-6AC0-4607-900A-91FEF3980760}"/>
    <dgm:cxn modelId="{DF23F287-566F-4A29-8486-8D88024A53B5}" type="presOf" srcId="{7CC5E81A-04E2-4FBC-8F65-E06582DD791F}" destId="{2F2702FC-83A1-49A0-B690-732C6BEB5AFC}" srcOrd="0" destOrd="0" presId="urn:microsoft.com/office/officeart/2005/8/layout/orgChart1"/>
    <dgm:cxn modelId="{58657792-560F-4B1D-B13F-20BC121D2BFB}" type="presOf" srcId="{A9CF87A8-5531-4E57-BC2F-8D2B0A905B33}" destId="{B1AD3CC4-48AF-4C92-935F-E7B91FC5E2B3}" srcOrd="1" destOrd="0" presId="urn:microsoft.com/office/officeart/2005/8/layout/orgChart1"/>
    <dgm:cxn modelId="{A385BDF2-2A31-4B23-B80A-2DC932C5B137}" type="presOf" srcId="{7375855F-3CB9-4458-AF2E-F3FF1630D3B7}" destId="{D3BECB06-24EB-4AFB-8C4D-77F3A238C7DC}" srcOrd="1" destOrd="0" presId="urn:microsoft.com/office/officeart/2005/8/layout/orgChart1"/>
    <dgm:cxn modelId="{BAD76F54-0084-4397-873A-0375D878E705}" type="presParOf" srcId="{2F2702FC-83A1-49A0-B690-732C6BEB5AFC}" destId="{D6B776C6-511C-4ABB-A237-4EE54CFD2704}" srcOrd="0" destOrd="0" presId="urn:microsoft.com/office/officeart/2005/8/layout/orgChart1"/>
    <dgm:cxn modelId="{396B81F1-87DB-43D9-A5D8-4471F9742F69}" type="presParOf" srcId="{D6B776C6-511C-4ABB-A237-4EE54CFD2704}" destId="{E36BC962-37A1-4CAD-B185-A2933406F9A0}" srcOrd="0" destOrd="0" presId="urn:microsoft.com/office/officeart/2005/8/layout/orgChart1"/>
    <dgm:cxn modelId="{15D4F46A-07E7-4A43-AB02-5F59168DDF69}" type="presParOf" srcId="{E36BC962-37A1-4CAD-B185-A2933406F9A0}" destId="{210B8A68-359A-4F8A-A6A4-92C6D24A9FC3}" srcOrd="0" destOrd="0" presId="urn:microsoft.com/office/officeart/2005/8/layout/orgChart1"/>
    <dgm:cxn modelId="{F4214000-BEF2-470A-A5B8-24F0184E301E}" type="presParOf" srcId="{E36BC962-37A1-4CAD-B185-A2933406F9A0}" destId="{B1AD3CC4-48AF-4C92-935F-E7B91FC5E2B3}" srcOrd="1" destOrd="0" presId="urn:microsoft.com/office/officeart/2005/8/layout/orgChart1"/>
    <dgm:cxn modelId="{5D19586E-F96D-4A0A-8D37-02D6E45ED889}" type="presParOf" srcId="{D6B776C6-511C-4ABB-A237-4EE54CFD2704}" destId="{5448A240-6A86-49FD-BB30-45E9CFB9FB1B}" srcOrd="1" destOrd="0" presId="urn:microsoft.com/office/officeart/2005/8/layout/orgChart1"/>
    <dgm:cxn modelId="{542B74DD-F0C3-4E8D-89B6-B45BF3BA0E14}" type="presParOf" srcId="{D6B776C6-511C-4ABB-A237-4EE54CFD2704}" destId="{AAD80E8E-AC05-414D-8CED-1EFF63C56CCB}" srcOrd="2" destOrd="0" presId="urn:microsoft.com/office/officeart/2005/8/layout/orgChart1"/>
    <dgm:cxn modelId="{FAFBF6B6-B3EF-4B37-B9EE-7E725B8F1F3F}" type="presParOf" srcId="{2F2702FC-83A1-49A0-B690-732C6BEB5AFC}" destId="{6099923C-3854-484C-9A4B-742942C6D782}" srcOrd="1" destOrd="0" presId="urn:microsoft.com/office/officeart/2005/8/layout/orgChart1"/>
    <dgm:cxn modelId="{07E60A4B-241A-4F2E-86DE-EB8B2B2F9B43}" type="presParOf" srcId="{6099923C-3854-484C-9A4B-742942C6D782}" destId="{6E002D5A-9B26-4247-8631-976ED1BA7E96}" srcOrd="0" destOrd="0" presId="urn:microsoft.com/office/officeart/2005/8/layout/orgChart1"/>
    <dgm:cxn modelId="{EDD94AF5-E007-4FE2-AF96-52339AC59C86}" type="presParOf" srcId="{6E002D5A-9B26-4247-8631-976ED1BA7E96}" destId="{3943DBA4-AE2A-46ED-8D2F-45E43DCCC200}" srcOrd="0" destOrd="0" presId="urn:microsoft.com/office/officeart/2005/8/layout/orgChart1"/>
    <dgm:cxn modelId="{233B498C-EB8C-4F16-9BC9-A1FBC101C8CB}" type="presParOf" srcId="{6E002D5A-9B26-4247-8631-976ED1BA7E96}" destId="{D3BECB06-24EB-4AFB-8C4D-77F3A238C7DC}" srcOrd="1" destOrd="0" presId="urn:microsoft.com/office/officeart/2005/8/layout/orgChart1"/>
    <dgm:cxn modelId="{6DD5B78C-4E74-4114-AAB7-E0AE92639DF8}" type="presParOf" srcId="{6099923C-3854-484C-9A4B-742942C6D782}" destId="{39ACA5E0-0662-48AC-AFC1-D0F748EB3214}" srcOrd="1" destOrd="0" presId="urn:microsoft.com/office/officeart/2005/8/layout/orgChart1"/>
    <dgm:cxn modelId="{67A75677-29D5-4832-86DD-587853D618CB}" type="presParOf" srcId="{6099923C-3854-484C-9A4B-742942C6D782}" destId="{9574DCF6-9FFE-49D4-B537-B35B58506B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52F13C-7489-4358-B33C-9A4AC5DCB31A}" type="doc">
      <dgm:prSet loTypeId="urn:microsoft.com/office/officeart/2005/8/layout/venn3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63E139-F357-49BD-8F87-DBCD569ED3E1}">
      <dgm:prSet custT="1"/>
      <dgm:spPr/>
      <dgm:t>
        <a:bodyPr/>
        <a:lstStyle/>
        <a:p>
          <a:pPr rtl="0"/>
          <a:r>
            <a:rPr lang="ru-RU" sz="1800" b="1" dirty="0" smtClean="0"/>
            <a:t>льгота по подоходному налогу </a:t>
          </a:r>
          <a:endParaRPr lang="ru-RU" sz="1800" b="1" dirty="0"/>
        </a:p>
      </dgm:t>
    </dgm:pt>
    <dgm:pt modelId="{9467FDE7-6C58-4F7F-A2ED-7C2CE0279A6A}" type="parTrans" cxnId="{0BB906C7-FCF1-4387-A3A3-4B82386CF183}">
      <dgm:prSet/>
      <dgm:spPr/>
      <dgm:t>
        <a:bodyPr/>
        <a:lstStyle/>
        <a:p>
          <a:endParaRPr lang="ru-RU"/>
        </a:p>
      </dgm:t>
    </dgm:pt>
    <dgm:pt modelId="{C9274D79-8B56-44DC-AA68-3C0BA1F5A367}" type="sibTrans" cxnId="{0BB906C7-FCF1-4387-A3A3-4B82386CF183}">
      <dgm:prSet/>
      <dgm:spPr/>
      <dgm:t>
        <a:bodyPr/>
        <a:lstStyle/>
        <a:p>
          <a:endParaRPr lang="ru-RU"/>
        </a:p>
      </dgm:t>
    </dgm:pt>
    <dgm:pt modelId="{F571433C-0EC7-4EAB-BB14-A64BA1A26ADB}">
      <dgm:prSet custT="1"/>
      <dgm:spPr/>
      <dgm:t>
        <a:bodyPr/>
        <a:lstStyle/>
        <a:p>
          <a:pPr rtl="0"/>
          <a:r>
            <a:rPr lang="ru-RU" sz="1600" b="1" dirty="0" smtClean="0"/>
            <a:t>Размер заработка работника, с которого работодателем исчисляется подоходный налог (13%) будет уменьшен на величину страхового взноса, уплаченного за счет средств работника</a:t>
          </a:r>
          <a:endParaRPr lang="ru-RU" sz="1600" b="1" dirty="0"/>
        </a:p>
      </dgm:t>
    </dgm:pt>
    <dgm:pt modelId="{C3BBD0AF-919B-414E-8284-330A79D8DE18}" type="parTrans" cxnId="{9944168A-8BE9-4B67-A794-654BC3B9F909}">
      <dgm:prSet/>
      <dgm:spPr/>
      <dgm:t>
        <a:bodyPr/>
        <a:lstStyle/>
        <a:p>
          <a:endParaRPr lang="ru-RU"/>
        </a:p>
      </dgm:t>
    </dgm:pt>
    <dgm:pt modelId="{F239B130-9C5C-42E4-8AB4-6CC3AF1530D2}" type="sibTrans" cxnId="{9944168A-8BE9-4B67-A794-654BC3B9F909}">
      <dgm:prSet/>
      <dgm:spPr/>
      <dgm:t>
        <a:bodyPr/>
        <a:lstStyle/>
        <a:p>
          <a:endParaRPr lang="ru-RU"/>
        </a:p>
      </dgm:t>
    </dgm:pt>
    <dgm:pt modelId="{64A16C33-B69D-4896-8F8D-A7BFEED5463D}">
      <dgm:prSet custT="1"/>
      <dgm:spPr/>
      <dgm:t>
        <a:bodyPr/>
        <a:lstStyle/>
        <a:p>
          <a:pPr rtl="0"/>
          <a:r>
            <a:rPr lang="ru-RU" sz="1800" b="1" dirty="0" smtClean="0"/>
            <a:t> возможность наследования пенсионных накоплений</a:t>
          </a:r>
          <a:endParaRPr lang="ru-RU" sz="1800" b="1" dirty="0"/>
        </a:p>
      </dgm:t>
    </dgm:pt>
    <dgm:pt modelId="{4C6E939D-FBA8-4C47-86FA-79A6AAD78766}" type="parTrans" cxnId="{646D8E38-4F2F-42B6-A165-2875748B1FB8}">
      <dgm:prSet/>
      <dgm:spPr/>
      <dgm:t>
        <a:bodyPr/>
        <a:lstStyle/>
        <a:p>
          <a:endParaRPr lang="ru-RU"/>
        </a:p>
      </dgm:t>
    </dgm:pt>
    <dgm:pt modelId="{2956633D-1ADF-466D-BBA5-7BB447298C35}" type="sibTrans" cxnId="{646D8E38-4F2F-42B6-A165-2875748B1FB8}">
      <dgm:prSet/>
      <dgm:spPr/>
      <dgm:t>
        <a:bodyPr/>
        <a:lstStyle/>
        <a:p>
          <a:endParaRPr lang="ru-RU"/>
        </a:p>
      </dgm:t>
    </dgm:pt>
    <dgm:pt modelId="{28C28265-E0D3-449C-ACF3-DA2D518EB0F8}">
      <dgm:prSet custT="1"/>
      <dgm:spPr/>
      <dgm:t>
        <a:bodyPr/>
        <a:lstStyle/>
        <a:p>
          <a:pPr rtl="0"/>
          <a:r>
            <a:rPr lang="ru-RU" sz="1400" b="1" dirty="0" smtClean="0"/>
            <a:t>гарантия сохранности пенсионных сбережений </a:t>
          </a:r>
          <a:endParaRPr lang="ru-RU" sz="1400" b="1" dirty="0"/>
        </a:p>
      </dgm:t>
    </dgm:pt>
    <dgm:pt modelId="{C86C6E0B-9322-4B33-8748-05C8567E466E}" type="parTrans" cxnId="{C1E45AE3-1BFB-4B1D-BFA2-ABF1E07B9D5A}">
      <dgm:prSet/>
      <dgm:spPr/>
      <dgm:t>
        <a:bodyPr/>
        <a:lstStyle/>
        <a:p>
          <a:endParaRPr lang="ru-RU"/>
        </a:p>
      </dgm:t>
    </dgm:pt>
    <dgm:pt modelId="{F06CD3ED-7378-4938-A545-ADC19D4B91B3}" type="sibTrans" cxnId="{C1E45AE3-1BFB-4B1D-BFA2-ABF1E07B9D5A}">
      <dgm:prSet/>
      <dgm:spPr/>
      <dgm:t>
        <a:bodyPr/>
        <a:lstStyle/>
        <a:p>
          <a:endParaRPr lang="ru-RU"/>
        </a:p>
      </dgm:t>
    </dgm:pt>
    <dgm:pt modelId="{9DF37145-CA42-43BC-BE3E-45E8CD1B2C57}">
      <dgm:prSet custT="1"/>
      <dgm:spPr/>
      <dgm:t>
        <a:bodyPr/>
        <a:lstStyle/>
        <a:p>
          <a:pPr rtl="0"/>
          <a:r>
            <a:rPr lang="ru-RU" sz="1400" b="1" dirty="0" smtClean="0"/>
            <a:t>Указом № 367 гарантируется норма доходности по пенсионным сбережениям в размере ставки рефинансирования Национального банка, действующей в соответствующем периоде срока страхования, и предусмотрено начисление дополнительной доходности </a:t>
          </a:r>
          <a:endParaRPr lang="ru-RU" sz="1400" b="1" dirty="0"/>
        </a:p>
      </dgm:t>
    </dgm:pt>
    <dgm:pt modelId="{E543CF79-787D-4F22-98B4-136074902F78}" type="parTrans" cxnId="{34F68CA8-7243-410E-AB74-17D49B7F47ED}">
      <dgm:prSet/>
      <dgm:spPr/>
      <dgm:t>
        <a:bodyPr/>
        <a:lstStyle/>
        <a:p>
          <a:endParaRPr lang="ru-RU"/>
        </a:p>
      </dgm:t>
    </dgm:pt>
    <dgm:pt modelId="{30A7E035-F308-4FC4-B491-94D8C1D437C6}" type="sibTrans" cxnId="{34F68CA8-7243-410E-AB74-17D49B7F47ED}">
      <dgm:prSet/>
      <dgm:spPr/>
      <dgm:t>
        <a:bodyPr/>
        <a:lstStyle/>
        <a:p>
          <a:endParaRPr lang="ru-RU"/>
        </a:p>
      </dgm:t>
    </dgm:pt>
    <dgm:pt modelId="{14EB0826-7F28-4D60-8C59-4FFCBD5617DD}" type="pres">
      <dgm:prSet presAssocID="{6652F13C-7489-4358-B33C-9A4AC5DCB31A}" presName="Name0" presStyleCnt="0">
        <dgm:presLayoutVars>
          <dgm:dir/>
          <dgm:resizeHandles val="exact"/>
        </dgm:presLayoutVars>
      </dgm:prSet>
      <dgm:spPr/>
    </dgm:pt>
    <dgm:pt modelId="{B9FD35E1-B016-4617-962E-236941AD99DB}" type="pres">
      <dgm:prSet presAssocID="{4C63E139-F357-49BD-8F87-DBCD569ED3E1}" presName="Name5" presStyleLbl="vennNode1" presStyleIdx="0" presStyleCnt="5" custScaleX="107321" custScaleY="95905" custLinFactNeighborX="8147" custLinFactNeighborY="-46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2915EA-B542-4B4F-B669-387FEC5DDC8F}" type="pres">
      <dgm:prSet presAssocID="{C9274D79-8B56-44DC-AA68-3C0BA1F5A367}" presName="space" presStyleCnt="0"/>
      <dgm:spPr/>
    </dgm:pt>
    <dgm:pt modelId="{8EF02937-A7CE-42E6-818A-C93BE312FE51}" type="pres">
      <dgm:prSet presAssocID="{F571433C-0EC7-4EAB-BB14-A64BA1A26ADB}" presName="Name5" presStyleLbl="vennNode1" presStyleIdx="1" presStyleCnt="5" custScaleX="152002" custScaleY="147792" custLinFactNeighborX="6551" custLinFactNeighborY="-27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172518-64FE-4641-8BE1-7904E07B2773}" type="pres">
      <dgm:prSet presAssocID="{F239B130-9C5C-42E4-8AB4-6CC3AF1530D2}" presName="space" presStyleCnt="0"/>
      <dgm:spPr/>
    </dgm:pt>
    <dgm:pt modelId="{1E10FFBC-9059-40A7-BD34-F41C0AF5D43E}" type="pres">
      <dgm:prSet presAssocID="{64A16C33-B69D-4896-8F8D-A7BFEED5463D}" presName="Name5" presStyleLbl="vennNode1" presStyleIdx="2" presStyleCnt="5" custScaleX="123253" custScaleY="123232" custLinFactNeighborX="-13101" custLinFactNeighborY="-366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65CCD7-E57E-421A-B086-684B8EB1642C}" type="pres">
      <dgm:prSet presAssocID="{2956633D-1ADF-466D-BBA5-7BB447298C35}" presName="space" presStyleCnt="0"/>
      <dgm:spPr/>
    </dgm:pt>
    <dgm:pt modelId="{3895A025-1867-4BD9-8437-F865A7C4A941}" type="pres">
      <dgm:prSet presAssocID="{28C28265-E0D3-449C-ACF3-DA2D518EB0F8}" presName="Name5" presStyleLbl="vennNode1" presStyleIdx="3" presStyleCnt="5" custLinFactNeighborX="6549" custLinFactNeighborY="-51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F9F91-5A00-40E0-BC5D-D4BC6978F2E7}" type="pres">
      <dgm:prSet presAssocID="{F06CD3ED-7378-4938-A545-ADC19D4B91B3}" presName="space" presStyleCnt="0"/>
      <dgm:spPr/>
    </dgm:pt>
    <dgm:pt modelId="{6780D4F5-5554-470B-8899-97E7734DF827}" type="pres">
      <dgm:prSet presAssocID="{9DF37145-CA42-43BC-BE3E-45E8CD1B2C57}" presName="Name5" presStyleLbl="vennNode1" presStyleIdx="4" presStyleCnt="5" custScaleX="127683" custScaleY="200437" custLinFactNeighborX="778" custLinFactNeighborY="42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44168A-8BE9-4B67-A794-654BC3B9F909}" srcId="{6652F13C-7489-4358-B33C-9A4AC5DCB31A}" destId="{F571433C-0EC7-4EAB-BB14-A64BA1A26ADB}" srcOrd="1" destOrd="0" parTransId="{C3BBD0AF-919B-414E-8284-330A79D8DE18}" sibTransId="{F239B130-9C5C-42E4-8AB4-6CC3AF1530D2}"/>
    <dgm:cxn modelId="{E14C0C84-4ABC-4A0D-B4C8-ACC0C110B924}" type="presOf" srcId="{F571433C-0EC7-4EAB-BB14-A64BA1A26ADB}" destId="{8EF02937-A7CE-42E6-818A-C93BE312FE51}" srcOrd="0" destOrd="0" presId="urn:microsoft.com/office/officeart/2005/8/layout/venn3"/>
    <dgm:cxn modelId="{3BA162F9-ED29-40B3-A7BD-48590242A5A0}" type="presOf" srcId="{64A16C33-B69D-4896-8F8D-A7BFEED5463D}" destId="{1E10FFBC-9059-40A7-BD34-F41C0AF5D43E}" srcOrd="0" destOrd="0" presId="urn:microsoft.com/office/officeart/2005/8/layout/venn3"/>
    <dgm:cxn modelId="{646D8E38-4F2F-42B6-A165-2875748B1FB8}" srcId="{6652F13C-7489-4358-B33C-9A4AC5DCB31A}" destId="{64A16C33-B69D-4896-8F8D-A7BFEED5463D}" srcOrd="2" destOrd="0" parTransId="{4C6E939D-FBA8-4C47-86FA-79A6AAD78766}" sibTransId="{2956633D-1ADF-466D-BBA5-7BB447298C35}"/>
    <dgm:cxn modelId="{34F68CA8-7243-410E-AB74-17D49B7F47ED}" srcId="{6652F13C-7489-4358-B33C-9A4AC5DCB31A}" destId="{9DF37145-CA42-43BC-BE3E-45E8CD1B2C57}" srcOrd="4" destOrd="0" parTransId="{E543CF79-787D-4F22-98B4-136074902F78}" sibTransId="{30A7E035-F308-4FC4-B491-94D8C1D437C6}"/>
    <dgm:cxn modelId="{9919F0C8-79D9-417F-B97C-F317C9F78091}" type="presOf" srcId="{4C63E139-F357-49BD-8F87-DBCD569ED3E1}" destId="{B9FD35E1-B016-4617-962E-236941AD99DB}" srcOrd="0" destOrd="0" presId="urn:microsoft.com/office/officeart/2005/8/layout/venn3"/>
    <dgm:cxn modelId="{2D673679-920B-40F1-B176-BC7C5A835D76}" type="presOf" srcId="{6652F13C-7489-4358-B33C-9A4AC5DCB31A}" destId="{14EB0826-7F28-4D60-8C59-4FFCBD5617DD}" srcOrd="0" destOrd="0" presId="urn:microsoft.com/office/officeart/2005/8/layout/venn3"/>
    <dgm:cxn modelId="{C47CAFE3-C3FA-45DD-B3AA-D3A53A4BC163}" type="presOf" srcId="{28C28265-E0D3-449C-ACF3-DA2D518EB0F8}" destId="{3895A025-1867-4BD9-8437-F865A7C4A941}" srcOrd="0" destOrd="0" presId="urn:microsoft.com/office/officeart/2005/8/layout/venn3"/>
    <dgm:cxn modelId="{17A475FF-9F4F-4304-BF88-E9752A46D690}" type="presOf" srcId="{9DF37145-CA42-43BC-BE3E-45E8CD1B2C57}" destId="{6780D4F5-5554-470B-8899-97E7734DF827}" srcOrd="0" destOrd="0" presId="urn:microsoft.com/office/officeart/2005/8/layout/venn3"/>
    <dgm:cxn modelId="{0BB906C7-FCF1-4387-A3A3-4B82386CF183}" srcId="{6652F13C-7489-4358-B33C-9A4AC5DCB31A}" destId="{4C63E139-F357-49BD-8F87-DBCD569ED3E1}" srcOrd="0" destOrd="0" parTransId="{9467FDE7-6C58-4F7F-A2ED-7C2CE0279A6A}" sibTransId="{C9274D79-8B56-44DC-AA68-3C0BA1F5A367}"/>
    <dgm:cxn modelId="{C1E45AE3-1BFB-4B1D-BFA2-ABF1E07B9D5A}" srcId="{6652F13C-7489-4358-B33C-9A4AC5DCB31A}" destId="{28C28265-E0D3-449C-ACF3-DA2D518EB0F8}" srcOrd="3" destOrd="0" parTransId="{C86C6E0B-9322-4B33-8748-05C8567E466E}" sibTransId="{F06CD3ED-7378-4938-A545-ADC19D4B91B3}"/>
    <dgm:cxn modelId="{F333B11D-80AC-4CF3-9AE1-7E37C22825CE}" type="presParOf" srcId="{14EB0826-7F28-4D60-8C59-4FFCBD5617DD}" destId="{B9FD35E1-B016-4617-962E-236941AD99DB}" srcOrd="0" destOrd="0" presId="urn:microsoft.com/office/officeart/2005/8/layout/venn3"/>
    <dgm:cxn modelId="{6B406757-47EB-4A2F-98C8-496C64FD31D5}" type="presParOf" srcId="{14EB0826-7F28-4D60-8C59-4FFCBD5617DD}" destId="{712915EA-B542-4B4F-B669-387FEC5DDC8F}" srcOrd="1" destOrd="0" presId="urn:microsoft.com/office/officeart/2005/8/layout/venn3"/>
    <dgm:cxn modelId="{8C25C6BE-7792-45EA-84A5-982827A48A7A}" type="presParOf" srcId="{14EB0826-7F28-4D60-8C59-4FFCBD5617DD}" destId="{8EF02937-A7CE-42E6-818A-C93BE312FE51}" srcOrd="2" destOrd="0" presId="urn:microsoft.com/office/officeart/2005/8/layout/venn3"/>
    <dgm:cxn modelId="{E17E2691-2B5A-4A15-85FC-8F71483F2626}" type="presParOf" srcId="{14EB0826-7F28-4D60-8C59-4FFCBD5617DD}" destId="{38172518-64FE-4641-8BE1-7904E07B2773}" srcOrd="3" destOrd="0" presId="urn:microsoft.com/office/officeart/2005/8/layout/venn3"/>
    <dgm:cxn modelId="{77511304-4C83-4BBC-9AF6-209EA67C0B42}" type="presParOf" srcId="{14EB0826-7F28-4D60-8C59-4FFCBD5617DD}" destId="{1E10FFBC-9059-40A7-BD34-F41C0AF5D43E}" srcOrd="4" destOrd="0" presId="urn:microsoft.com/office/officeart/2005/8/layout/venn3"/>
    <dgm:cxn modelId="{680E74AE-FC1F-4660-9874-D6D52243918A}" type="presParOf" srcId="{14EB0826-7F28-4D60-8C59-4FFCBD5617DD}" destId="{C165CCD7-E57E-421A-B086-684B8EB1642C}" srcOrd="5" destOrd="0" presId="urn:microsoft.com/office/officeart/2005/8/layout/venn3"/>
    <dgm:cxn modelId="{EFED0453-B87D-4FF2-AAB9-69F997EA64EE}" type="presParOf" srcId="{14EB0826-7F28-4D60-8C59-4FFCBD5617DD}" destId="{3895A025-1867-4BD9-8437-F865A7C4A941}" srcOrd="6" destOrd="0" presId="urn:microsoft.com/office/officeart/2005/8/layout/venn3"/>
    <dgm:cxn modelId="{CA53F383-B903-4DA5-9E50-2299EC1FED96}" type="presParOf" srcId="{14EB0826-7F28-4D60-8C59-4FFCBD5617DD}" destId="{4ADF9F91-5A00-40E0-BC5D-D4BC6978F2E7}" srcOrd="7" destOrd="0" presId="urn:microsoft.com/office/officeart/2005/8/layout/venn3"/>
    <dgm:cxn modelId="{ADCEDA15-E8C9-417B-800B-CD77E968C336}" type="presParOf" srcId="{14EB0826-7F28-4D60-8C59-4FFCBD5617DD}" destId="{6780D4F5-5554-470B-8899-97E7734DF827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B620B1-5321-46FA-ADB1-2F56A61EB38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159330-1054-4695-9DF9-7811A0DB7D26}">
      <dgm:prSet custT="1"/>
      <dgm:spPr/>
      <dgm:t>
        <a:bodyPr/>
        <a:lstStyle/>
        <a:p>
          <a:pPr rtl="0"/>
          <a:r>
            <a:rPr lang="ru-RU" sz="1800" b="1" dirty="0" smtClean="0"/>
            <a:t>срока страхования,</a:t>
          </a:r>
          <a:endParaRPr lang="ru-RU" sz="1800" b="1" dirty="0"/>
        </a:p>
      </dgm:t>
    </dgm:pt>
    <dgm:pt modelId="{FEE149B9-5B9E-49B6-BFCB-3569A17FFAD8}" type="parTrans" cxnId="{DB75F38A-D26E-49F7-AB59-67F5AC39001E}">
      <dgm:prSet/>
      <dgm:spPr/>
      <dgm:t>
        <a:bodyPr/>
        <a:lstStyle/>
        <a:p>
          <a:endParaRPr lang="ru-RU"/>
        </a:p>
      </dgm:t>
    </dgm:pt>
    <dgm:pt modelId="{CA39DA26-EFF3-46D2-8F01-D99B535BFF99}" type="sibTrans" cxnId="{DB75F38A-D26E-49F7-AB59-67F5AC39001E}">
      <dgm:prSet/>
      <dgm:spPr/>
      <dgm:t>
        <a:bodyPr/>
        <a:lstStyle/>
        <a:p>
          <a:endParaRPr lang="ru-RU"/>
        </a:p>
      </dgm:t>
    </dgm:pt>
    <dgm:pt modelId="{6E1229F4-5785-4A42-8EFB-FCD5C6993014}">
      <dgm:prSet custT="1"/>
      <dgm:spPr/>
      <dgm:t>
        <a:bodyPr/>
        <a:lstStyle/>
        <a:p>
          <a:pPr rtl="0"/>
          <a:r>
            <a:rPr lang="ru-RU" sz="1800" b="1" dirty="0" smtClean="0"/>
            <a:t>суммы отчислений</a:t>
          </a:r>
          <a:r>
            <a:rPr lang="ru-RU" sz="1100" dirty="0" smtClean="0"/>
            <a:t>,</a:t>
          </a:r>
          <a:endParaRPr lang="ru-RU" sz="1100" dirty="0"/>
        </a:p>
      </dgm:t>
    </dgm:pt>
    <dgm:pt modelId="{7AB449D1-8B4A-4BA1-B770-CA32ABC6738E}" type="parTrans" cxnId="{50682F09-D365-46B2-A02F-FD9BFAEB8493}">
      <dgm:prSet/>
      <dgm:spPr/>
      <dgm:t>
        <a:bodyPr/>
        <a:lstStyle/>
        <a:p>
          <a:endParaRPr lang="ru-RU"/>
        </a:p>
      </dgm:t>
    </dgm:pt>
    <dgm:pt modelId="{0045EA80-BD69-45B9-BD0B-2F5B11A3DB1F}" type="sibTrans" cxnId="{50682F09-D365-46B2-A02F-FD9BFAEB8493}">
      <dgm:prSet/>
      <dgm:spPr/>
      <dgm:t>
        <a:bodyPr/>
        <a:lstStyle/>
        <a:p>
          <a:endParaRPr lang="ru-RU"/>
        </a:p>
      </dgm:t>
    </dgm:pt>
    <dgm:pt modelId="{C4352FB2-B9F6-4B85-8D15-EC40738B11E5}">
      <dgm:prSet custT="1"/>
      <dgm:spPr/>
      <dgm:t>
        <a:bodyPr/>
        <a:lstStyle/>
        <a:p>
          <a:pPr rtl="0"/>
          <a:r>
            <a:rPr lang="ru-RU" sz="1600" b="1" dirty="0" smtClean="0"/>
            <a:t>периода выплаты дополнительной пенсии, </a:t>
          </a:r>
          <a:endParaRPr lang="ru-RU" sz="1600" b="1" dirty="0"/>
        </a:p>
      </dgm:t>
    </dgm:pt>
    <dgm:pt modelId="{38F88A47-6666-4DF7-BE1E-DF17225CCD7F}" type="parTrans" cxnId="{376C4E1E-5278-4F19-AA1D-CF5656A76D4D}">
      <dgm:prSet/>
      <dgm:spPr/>
      <dgm:t>
        <a:bodyPr/>
        <a:lstStyle/>
        <a:p>
          <a:endParaRPr lang="ru-RU"/>
        </a:p>
      </dgm:t>
    </dgm:pt>
    <dgm:pt modelId="{A463363B-E5BE-47DC-8B45-BD8E57B4CFE1}" type="sibTrans" cxnId="{376C4E1E-5278-4F19-AA1D-CF5656A76D4D}">
      <dgm:prSet/>
      <dgm:spPr/>
      <dgm:t>
        <a:bodyPr/>
        <a:lstStyle/>
        <a:p>
          <a:endParaRPr lang="ru-RU"/>
        </a:p>
      </dgm:t>
    </dgm:pt>
    <dgm:pt modelId="{4D4B53E4-7863-4585-8872-5FC46707D84D}">
      <dgm:prSet custT="1"/>
      <dgm:spPr/>
      <dgm:t>
        <a:bodyPr/>
        <a:lstStyle/>
        <a:p>
          <a:pPr rtl="0"/>
          <a:r>
            <a:rPr lang="ru-RU" sz="1600" b="1" dirty="0" smtClean="0"/>
            <a:t>размера ставки рефинансирования</a:t>
          </a:r>
          <a:r>
            <a:rPr lang="ru-RU" sz="1100" dirty="0" smtClean="0"/>
            <a:t>,</a:t>
          </a:r>
          <a:endParaRPr lang="ru-RU" sz="1100" dirty="0"/>
        </a:p>
      </dgm:t>
    </dgm:pt>
    <dgm:pt modelId="{DA96768A-041F-4093-BD49-83EC3C9F6162}" type="parTrans" cxnId="{6F4A8581-034D-48CD-A9BB-E960136E3C2B}">
      <dgm:prSet/>
      <dgm:spPr/>
      <dgm:t>
        <a:bodyPr/>
        <a:lstStyle/>
        <a:p>
          <a:endParaRPr lang="ru-RU"/>
        </a:p>
      </dgm:t>
    </dgm:pt>
    <dgm:pt modelId="{2562AA29-C827-4E44-8F24-9E0E66C5394A}" type="sibTrans" cxnId="{6F4A8581-034D-48CD-A9BB-E960136E3C2B}">
      <dgm:prSet/>
      <dgm:spPr/>
      <dgm:t>
        <a:bodyPr/>
        <a:lstStyle/>
        <a:p>
          <a:endParaRPr lang="ru-RU"/>
        </a:p>
      </dgm:t>
    </dgm:pt>
    <dgm:pt modelId="{BF049089-59CC-4AF5-A5BA-ED8990BEF356}">
      <dgm:prSet custT="1"/>
      <dgm:spPr/>
      <dgm:t>
        <a:bodyPr/>
        <a:lstStyle/>
        <a:p>
          <a:pPr rtl="0"/>
          <a:r>
            <a:rPr lang="ru-RU" sz="1600" b="1" dirty="0" smtClean="0"/>
            <a:t>размера заработной платы работника</a:t>
          </a:r>
          <a:r>
            <a:rPr lang="ru-RU" sz="1100" dirty="0" smtClean="0"/>
            <a:t>, </a:t>
          </a:r>
          <a:endParaRPr lang="ru-RU" sz="1100" dirty="0"/>
        </a:p>
      </dgm:t>
    </dgm:pt>
    <dgm:pt modelId="{0A8F950B-5277-430B-A2D5-430EEEC46D5B}" type="parTrans" cxnId="{25A5F046-05AE-4BE1-8673-4E5A77950B8A}">
      <dgm:prSet/>
      <dgm:spPr/>
      <dgm:t>
        <a:bodyPr/>
        <a:lstStyle/>
        <a:p>
          <a:endParaRPr lang="ru-RU"/>
        </a:p>
      </dgm:t>
    </dgm:pt>
    <dgm:pt modelId="{14964F17-22E0-4022-A805-32865FEFAC57}" type="sibTrans" cxnId="{25A5F046-05AE-4BE1-8673-4E5A77950B8A}">
      <dgm:prSet/>
      <dgm:spPr/>
      <dgm:t>
        <a:bodyPr/>
        <a:lstStyle/>
        <a:p>
          <a:endParaRPr lang="ru-RU"/>
        </a:p>
      </dgm:t>
    </dgm:pt>
    <dgm:pt modelId="{618A10CB-87FB-4E60-9910-58A0D5950980}">
      <dgm:prSet custT="1"/>
      <dgm:spPr/>
      <dgm:t>
        <a:bodyPr/>
        <a:lstStyle/>
        <a:p>
          <a:pPr rtl="0"/>
          <a:r>
            <a:rPr lang="ru-RU" sz="1600" b="1" dirty="0" smtClean="0"/>
            <a:t>инвестиционной политики страховщика.</a:t>
          </a:r>
          <a:endParaRPr lang="ru-RU" sz="1600" b="1" dirty="0"/>
        </a:p>
      </dgm:t>
    </dgm:pt>
    <dgm:pt modelId="{A49D89A5-24E3-4AC5-B7A4-3EF7E57EFC80}" type="parTrans" cxnId="{3104DB25-7664-4BF3-9F5A-B8750B745E79}">
      <dgm:prSet/>
      <dgm:spPr/>
      <dgm:t>
        <a:bodyPr/>
        <a:lstStyle/>
        <a:p>
          <a:endParaRPr lang="ru-RU"/>
        </a:p>
      </dgm:t>
    </dgm:pt>
    <dgm:pt modelId="{03805915-BFCF-4C02-977A-8556BC974300}" type="sibTrans" cxnId="{3104DB25-7664-4BF3-9F5A-B8750B745E79}">
      <dgm:prSet/>
      <dgm:spPr/>
      <dgm:t>
        <a:bodyPr/>
        <a:lstStyle/>
        <a:p>
          <a:endParaRPr lang="ru-RU"/>
        </a:p>
      </dgm:t>
    </dgm:pt>
    <dgm:pt modelId="{A0616F99-E1E9-4447-B70D-838AE216DB67}" type="pres">
      <dgm:prSet presAssocID="{06B620B1-5321-46FA-ADB1-2F56A61EB38C}" presName="compositeShape" presStyleCnt="0">
        <dgm:presLayoutVars>
          <dgm:dir/>
          <dgm:resizeHandles/>
        </dgm:presLayoutVars>
      </dgm:prSet>
      <dgm:spPr/>
    </dgm:pt>
    <dgm:pt modelId="{11446B40-5A7A-4658-805A-8DA5E50B46DE}" type="pres">
      <dgm:prSet presAssocID="{06B620B1-5321-46FA-ADB1-2F56A61EB38C}" presName="pyramid" presStyleLbl="node1" presStyleIdx="0" presStyleCnt="1"/>
      <dgm:spPr/>
    </dgm:pt>
    <dgm:pt modelId="{0B559AB5-8F61-4A6A-8CFD-BB043A60E01A}" type="pres">
      <dgm:prSet presAssocID="{06B620B1-5321-46FA-ADB1-2F56A61EB38C}" presName="theList" presStyleCnt="0"/>
      <dgm:spPr/>
    </dgm:pt>
    <dgm:pt modelId="{FF267959-FD74-4470-A0B5-D6997C5D5A6C}" type="pres">
      <dgm:prSet presAssocID="{53159330-1054-4695-9DF9-7811A0DB7D26}" presName="aNode" presStyleLbl="fgAcc1" presStyleIdx="0" presStyleCnt="6" custScaleX="129123" custScaleY="177378">
        <dgm:presLayoutVars>
          <dgm:bulletEnabled val="1"/>
        </dgm:presLayoutVars>
      </dgm:prSet>
      <dgm:spPr/>
    </dgm:pt>
    <dgm:pt modelId="{30391144-EF3F-4C2F-A1B3-9DCD5276496A}" type="pres">
      <dgm:prSet presAssocID="{53159330-1054-4695-9DF9-7811A0DB7D26}" presName="aSpace" presStyleCnt="0"/>
      <dgm:spPr/>
    </dgm:pt>
    <dgm:pt modelId="{C063E1BA-6A33-4ED2-9617-09E83FD18A15}" type="pres">
      <dgm:prSet presAssocID="{6E1229F4-5785-4A42-8EFB-FCD5C6993014}" presName="aNode" presStyleLbl="fgAcc1" presStyleIdx="1" presStyleCnt="6" custScaleX="130209" custScaleY="125831">
        <dgm:presLayoutVars>
          <dgm:bulletEnabled val="1"/>
        </dgm:presLayoutVars>
      </dgm:prSet>
      <dgm:spPr/>
    </dgm:pt>
    <dgm:pt modelId="{11C1F326-2791-438E-95D1-F55DD962E25C}" type="pres">
      <dgm:prSet presAssocID="{6E1229F4-5785-4A42-8EFB-FCD5C6993014}" presName="aSpace" presStyleCnt="0"/>
      <dgm:spPr/>
    </dgm:pt>
    <dgm:pt modelId="{A88B5607-A107-4A13-90A0-9ACDB2477FDD}" type="pres">
      <dgm:prSet presAssocID="{C4352FB2-B9F6-4B85-8D15-EC40738B11E5}" presName="aNode" presStyleLbl="fgAcc1" presStyleIdx="2" presStyleCnt="6" custScaleX="134121" custScaleY="134518">
        <dgm:presLayoutVars>
          <dgm:bulletEnabled val="1"/>
        </dgm:presLayoutVars>
      </dgm:prSet>
      <dgm:spPr/>
    </dgm:pt>
    <dgm:pt modelId="{652B90D4-9D55-4BA1-B794-E503D69D828C}" type="pres">
      <dgm:prSet presAssocID="{C4352FB2-B9F6-4B85-8D15-EC40738B11E5}" presName="aSpace" presStyleCnt="0"/>
      <dgm:spPr/>
    </dgm:pt>
    <dgm:pt modelId="{B960B824-9ABA-4AB2-8118-588DFECEFCC4}" type="pres">
      <dgm:prSet presAssocID="{4D4B53E4-7863-4585-8872-5FC46707D84D}" presName="aNode" presStyleLbl="fgAcc1" presStyleIdx="3" presStyleCnt="6" custScaleX="132708" custScaleY="148656">
        <dgm:presLayoutVars>
          <dgm:bulletEnabled val="1"/>
        </dgm:presLayoutVars>
      </dgm:prSet>
      <dgm:spPr/>
    </dgm:pt>
    <dgm:pt modelId="{6B9DAE2B-4E32-4E9B-A58D-7754EFB05026}" type="pres">
      <dgm:prSet presAssocID="{4D4B53E4-7863-4585-8872-5FC46707D84D}" presName="aSpace" presStyleCnt="0"/>
      <dgm:spPr/>
    </dgm:pt>
    <dgm:pt modelId="{DA7CB895-2987-43F7-9BA9-C4F2A478097B}" type="pres">
      <dgm:prSet presAssocID="{BF049089-59CC-4AF5-A5BA-ED8990BEF356}" presName="aNode" presStyleLbl="fgAcc1" presStyleIdx="4" presStyleCnt="6" custScaleX="131585" custScaleY="141983">
        <dgm:presLayoutVars>
          <dgm:bulletEnabled val="1"/>
        </dgm:presLayoutVars>
      </dgm:prSet>
      <dgm:spPr/>
    </dgm:pt>
    <dgm:pt modelId="{FCDC1ACC-E047-4596-B13B-25A7A61BB530}" type="pres">
      <dgm:prSet presAssocID="{BF049089-59CC-4AF5-A5BA-ED8990BEF356}" presName="aSpace" presStyleCnt="0"/>
      <dgm:spPr/>
    </dgm:pt>
    <dgm:pt modelId="{CBA403CC-B815-4592-B736-43AA5DF63D43}" type="pres">
      <dgm:prSet presAssocID="{618A10CB-87FB-4E60-9910-58A0D5950980}" presName="aNode" presStyleLbl="fgAcc1" presStyleIdx="5" presStyleCnt="6" custScaleX="136077" custScaleY="176120">
        <dgm:presLayoutVars>
          <dgm:bulletEnabled val="1"/>
        </dgm:presLayoutVars>
      </dgm:prSet>
      <dgm:spPr/>
    </dgm:pt>
    <dgm:pt modelId="{42BE71AE-0CC5-4C3B-9A68-E06CD3FBBF4C}" type="pres">
      <dgm:prSet presAssocID="{618A10CB-87FB-4E60-9910-58A0D5950980}" presName="aSpace" presStyleCnt="0"/>
      <dgm:spPr/>
    </dgm:pt>
  </dgm:ptLst>
  <dgm:cxnLst>
    <dgm:cxn modelId="{6F4A8581-034D-48CD-A9BB-E960136E3C2B}" srcId="{06B620B1-5321-46FA-ADB1-2F56A61EB38C}" destId="{4D4B53E4-7863-4585-8872-5FC46707D84D}" srcOrd="3" destOrd="0" parTransId="{DA96768A-041F-4093-BD49-83EC3C9F6162}" sibTransId="{2562AA29-C827-4E44-8F24-9E0E66C5394A}"/>
    <dgm:cxn modelId="{DB75F38A-D26E-49F7-AB59-67F5AC39001E}" srcId="{06B620B1-5321-46FA-ADB1-2F56A61EB38C}" destId="{53159330-1054-4695-9DF9-7811A0DB7D26}" srcOrd="0" destOrd="0" parTransId="{FEE149B9-5B9E-49B6-BFCB-3569A17FFAD8}" sibTransId="{CA39DA26-EFF3-46D2-8F01-D99B535BFF99}"/>
    <dgm:cxn modelId="{7977CEAF-5D74-4BA6-AC29-DE128EBA578F}" type="presOf" srcId="{6E1229F4-5785-4A42-8EFB-FCD5C6993014}" destId="{C063E1BA-6A33-4ED2-9617-09E83FD18A15}" srcOrd="0" destOrd="0" presId="urn:microsoft.com/office/officeart/2005/8/layout/pyramid2"/>
    <dgm:cxn modelId="{05281B72-93A2-4D30-B687-C6B46D336C13}" type="presOf" srcId="{BF049089-59CC-4AF5-A5BA-ED8990BEF356}" destId="{DA7CB895-2987-43F7-9BA9-C4F2A478097B}" srcOrd="0" destOrd="0" presId="urn:microsoft.com/office/officeart/2005/8/layout/pyramid2"/>
    <dgm:cxn modelId="{B9FCEBB3-F6B3-4F16-822E-612A963AA929}" type="presOf" srcId="{4D4B53E4-7863-4585-8872-5FC46707D84D}" destId="{B960B824-9ABA-4AB2-8118-588DFECEFCC4}" srcOrd="0" destOrd="0" presId="urn:microsoft.com/office/officeart/2005/8/layout/pyramid2"/>
    <dgm:cxn modelId="{04489EB1-891A-4D53-B2BB-B44122E13E1F}" type="presOf" srcId="{53159330-1054-4695-9DF9-7811A0DB7D26}" destId="{FF267959-FD74-4470-A0B5-D6997C5D5A6C}" srcOrd="0" destOrd="0" presId="urn:microsoft.com/office/officeart/2005/8/layout/pyramid2"/>
    <dgm:cxn modelId="{064EDBA3-3214-4EF1-ACF1-FCF53E60AE6F}" type="presOf" srcId="{06B620B1-5321-46FA-ADB1-2F56A61EB38C}" destId="{A0616F99-E1E9-4447-B70D-838AE216DB67}" srcOrd="0" destOrd="0" presId="urn:microsoft.com/office/officeart/2005/8/layout/pyramid2"/>
    <dgm:cxn modelId="{50682F09-D365-46B2-A02F-FD9BFAEB8493}" srcId="{06B620B1-5321-46FA-ADB1-2F56A61EB38C}" destId="{6E1229F4-5785-4A42-8EFB-FCD5C6993014}" srcOrd="1" destOrd="0" parTransId="{7AB449D1-8B4A-4BA1-B770-CA32ABC6738E}" sibTransId="{0045EA80-BD69-45B9-BD0B-2F5B11A3DB1F}"/>
    <dgm:cxn modelId="{376C4E1E-5278-4F19-AA1D-CF5656A76D4D}" srcId="{06B620B1-5321-46FA-ADB1-2F56A61EB38C}" destId="{C4352FB2-B9F6-4B85-8D15-EC40738B11E5}" srcOrd="2" destOrd="0" parTransId="{38F88A47-6666-4DF7-BE1E-DF17225CCD7F}" sibTransId="{A463363B-E5BE-47DC-8B45-BD8E57B4CFE1}"/>
    <dgm:cxn modelId="{110044B5-4CE0-44AF-9088-E8B23F70CB75}" type="presOf" srcId="{618A10CB-87FB-4E60-9910-58A0D5950980}" destId="{CBA403CC-B815-4592-B736-43AA5DF63D43}" srcOrd="0" destOrd="0" presId="urn:microsoft.com/office/officeart/2005/8/layout/pyramid2"/>
    <dgm:cxn modelId="{3104DB25-7664-4BF3-9F5A-B8750B745E79}" srcId="{06B620B1-5321-46FA-ADB1-2F56A61EB38C}" destId="{618A10CB-87FB-4E60-9910-58A0D5950980}" srcOrd="5" destOrd="0" parTransId="{A49D89A5-24E3-4AC5-B7A4-3EF7E57EFC80}" sibTransId="{03805915-BFCF-4C02-977A-8556BC974300}"/>
    <dgm:cxn modelId="{25A5F046-05AE-4BE1-8673-4E5A77950B8A}" srcId="{06B620B1-5321-46FA-ADB1-2F56A61EB38C}" destId="{BF049089-59CC-4AF5-A5BA-ED8990BEF356}" srcOrd="4" destOrd="0" parTransId="{0A8F950B-5277-430B-A2D5-430EEEC46D5B}" sibTransId="{14964F17-22E0-4022-A805-32865FEFAC57}"/>
    <dgm:cxn modelId="{46DE410F-71CE-4322-A99F-26A184186A17}" type="presOf" srcId="{C4352FB2-B9F6-4B85-8D15-EC40738B11E5}" destId="{A88B5607-A107-4A13-90A0-9ACDB2477FDD}" srcOrd="0" destOrd="0" presId="urn:microsoft.com/office/officeart/2005/8/layout/pyramid2"/>
    <dgm:cxn modelId="{06DAAE29-E7B3-47CB-850D-61833A1E28B6}" type="presParOf" srcId="{A0616F99-E1E9-4447-B70D-838AE216DB67}" destId="{11446B40-5A7A-4658-805A-8DA5E50B46DE}" srcOrd="0" destOrd="0" presId="urn:microsoft.com/office/officeart/2005/8/layout/pyramid2"/>
    <dgm:cxn modelId="{0146888A-D6C4-4467-819F-FAE33C2848A4}" type="presParOf" srcId="{A0616F99-E1E9-4447-B70D-838AE216DB67}" destId="{0B559AB5-8F61-4A6A-8CFD-BB043A60E01A}" srcOrd="1" destOrd="0" presId="urn:microsoft.com/office/officeart/2005/8/layout/pyramid2"/>
    <dgm:cxn modelId="{9A8BF95A-51AC-45B2-B7B0-BE0FAFC9BC58}" type="presParOf" srcId="{0B559AB5-8F61-4A6A-8CFD-BB043A60E01A}" destId="{FF267959-FD74-4470-A0B5-D6997C5D5A6C}" srcOrd="0" destOrd="0" presId="urn:microsoft.com/office/officeart/2005/8/layout/pyramid2"/>
    <dgm:cxn modelId="{EBD1DBBF-B51F-47D0-BD5D-0D3C597BAA21}" type="presParOf" srcId="{0B559AB5-8F61-4A6A-8CFD-BB043A60E01A}" destId="{30391144-EF3F-4C2F-A1B3-9DCD5276496A}" srcOrd="1" destOrd="0" presId="urn:microsoft.com/office/officeart/2005/8/layout/pyramid2"/>
    <dgm:cxn modelId="{3B93EB9D-F3D1-4C61-BFEE-E89DA7D5436C}" type="presParOf" srcId="{0B559AB5-8F61-4A6A-8CFD-BB043A60E01A}" destId="{C063E1BA-6A33-4ED2-9617-09E83FD18A15}" srcOrd="2" destOrd="0" presId="urn:microsoft.com/office/officeart/2005/8/layout/pyramid2"/>
    <dgm:cxn modelId="{369A4E09-CD12-4E1D-8554-0D01B7408088}" type="presParOf" srcId="{0B559AB5-8F61-4A6A-8CFD-BB043A60E01A}" destId="{11C1F326-2791-438E-95D1-F55DD962E25C}" srcOrd="3" destOrd="0" presId="urn:microsoft.com/office/officeart/2005/8/layout/pyramid2"/>
    <dgm:cxn modelId="{EF4560E0-3E21-4C56-A38C-154C35546948}" type="presParOf" srcId="{0B559AB5-8F61-4A6A-8CFD-BB043A60E01A}" destId="{A88B5607-A107-4A13-90A0-9ACDB2477FDD}" srcOrd="4" destOrd="0" presId="urn:microsoft.com/office/officeart/2005/8/layout/pyramid2"/>
    <dgm:cxn modelId="{028B6E1A-94D3-4DEC-A10C-06836FCA7617}" type="presParOf" srcId="{0B559AB5-8F61-4A6A-8CFD-BB043A60E01A}" destId="{652B90D4-9D55-4BA1-B794-E503D69D828C}" srcOrd="5" destOrd="0" presId="urn:microsoft.com/office/officeart/2005/8/layout/pyramid2"/>
    <dgm:cxn modelId="{9019113E-C882-4383-8DD6-B3CA7156AD75}" type="presParOf" srcId="{0B559AB5-8F61-4A6A-8CFD-BB043A60E01A}" destId="{B960B824-9ABA-4AB2-8118-588DFECEFCC4}" srcOrd="6" destOrd="0" presId="urn:microsoft.com/office/officeart/2005/8/layout/pyramid2"/>
    <dgm:cxn modelId="{AD6BEAF2-A0FB-49F7-81DB-8EF3E129C048}" type="presParOf" srcId="{0B559AB5-8F61-4A6A-8CFD-BB043A60E01A}" destId="{6B9DAE2B-4E32-4E9B-A58D-7754EFB05026}" srcOrd="7" destOrd="0" presId="urn:microsoft.com/office/officeart/2005/8/layout/pyramid2"/>
    <dgm:cxn modelId="{49D752AD-5843-471F-A6E1-D0269E6133C7}" type="presParOf" srcId="{0B559AB5-8F61-4A6A-8CFD-BB043A60E01A}" destId="{DA7CB895-2987-43F7-9BA9-C4F2A478097B}" srcOrd="8" destOrd="0" presId="urn:microsoft.com/office/officeart/2005/8/layout/pyramid2"/>
    <dgm:cxn modelId="{976DC762-26B3-4EAD-AFDE-0676D58CC7F7}" type="presParOf" srcId="{0B559AB5-8F61-4A6A-8CFD-BB043A60E01A}" destId="{FCDC1ACC-E047-4596-B13B-25A7A61BB530}" srcOrd="9" destOrd="0" presId="urn:microsoft.com/office/officeart/2005/8/layout/pyramid2"/>
    <dgm:cxn modelId="{A697E23A-F158-435F-ACD0-B544CF2D4FB1}" type="presParOf" srcId="{0B559AB5-8F61-4A6A-8CFD-BB043A60E01A}" destId="{CBA403CC-B815-4592-B736-43AA5DF63D43}" srcOrd="10" destOrd="0" presId="urn:microsoft.com/office/officeart/2005/8/layout/pyramid2"/>
    <dgm:cxn modelId="{F66C0553-2E23-4515-9875-FFDA9ED85BB5}" type="presParOf" srcId="{0B559AB5-8F61-4A6A-8CFD-BB043A60E01A}" destId="{42BE71AE-0CC5-4C3B-9A68-E06CD3FBBF4C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962E5-A559-4134-BE50-C830E7470BAB}">
      <dsp:nvSpPr>
        <dsp:cNvPr id="0" name=""/>
        <dsp:cNvSpPr/>
      </dsp:nvSpPr>
      <dsp:spPr>
        <a:xfrm>
          <a:off x="0" y="283705"/>
          <a:ext cx="8915400" cy="1579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Главное отличие новой программы страхования</a:t>
          </a:r>
          <a:r>
            <a:rPr lang="ru-RU" sz="1800" kern="1200" dirty="0" smtClean="0">
              <a:solidFill>
                <a:schemeClr val="tx1"/>
              </a:solidFill>
            </a:rPr>
            <a:t> от других накопительных пенсионных программ страховых организаций – </a:t>
          </a:r>
          <a:r>
            <a:rPr lang="ru-RU" sz="1800" b="1" kern="1200" dirty="0" smtClean="0">
              <a:solidFill>
                <a:schemeClr val="tx1"/>
              </a:solidFill>
            </a:rPr>
            <a:t>государственное </a:t>
          </a:r>
          <a:r>
            <a:rPr lang="ru-RU" sz="1800" b="1" kern="1200" dirty="0" err="1" smtClean="0">
              <a:solidFill>
                <a:schemeClr val="tx1"/>
              </a:solidFill>
            </a:rPr>
            <a:t>софинансирование</a:t>
          </a:r>
          <a:r>
            <a:rPr lang="ru-RU" sz="1800" b="1" kern="1200" dirty="0" smtClean="0">
              <a:solidFill>
                <a:schemeClr val="tx1"/>
              </a:solidFill>
            </a:rPr>
            <a:t>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7105" y="360810"/>
        <a:ext cx="8761190" cy="1425290"/>
      </dsp:txXfrm>
    </dsp:sp>
    <dsp:sp modelId="{48982F9F-3EC2-4322-97C7-9A42ADD3B7E5}">
      <dsp:nvSpPr>
        <dsp:cNvPr id="0" name=""/>
        <dsp:cNvSpPr/>
      </dsp:nvSpPr>
      <dsp:spPr>
        <a:xfrm>
          <a:off x="0" y="1915045"/>
          <a:ext cx="8915400" cy="1579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Оно заключается в том, что работникам, </a:t>
          </a:r>
          <a:r>
            <a:rPr lang="ru-RU" sz="1800" b="1" kern="1200" dirty="0" smtClean="0"/>
            <a:t>которые примут решение участвовать в новой программе </a:t>
          </a:r>
          <a:r>
            <a:rPr lang="ru-RU" sz="1800" kern="1200" dirty="0" smtClean="0"/>
            <a:t>и</a:t>
          </a:r>
          <a:br>
            <a:rPr lang="ru-RU" sz="1800" kern="1200" dirty="0" smtClean="0"/>
          </a:br>
          <a:r>
            <a:rPr lang="ru-RU" sz="1800" b="1" kern="1200" dirty="0" smtClean="0"/>
            <a:t>с 1 октября 2022 г. будут уплачивать</a:t>
          </a:r>
          <a:r>
            <a:rPr lang="ru-RU" sz="1800" kern="1200" dirty="0" smtClean="0"/>
            <a:t> из своей заработной платы </a:t>
          </a:r>
          <a:r>
            <a:rPr lang="ru-RU" sz="1800" b="1" kern="1200" dirty="0" smtClean="0"/>
            <a:t>дополнительный взнос на будущую накопительную пенсию</a:t>
          </a:r>
          <a:r>
            <a:rPr lang="ru-RU" sz="1800" kern="1200" dirty="0" smtClean="0"/>
            <a:t>, </a:t>
          </a:r>
          <a:r>
            <a:rPr lang="ru-RU" sz="1800" b="1" kern="1200" dirty="0" smtClean="0"/>
            <a:t>часть взносов</a:t>
          </a:r>
          <a:r>
            <a:rPr lang="ru-RU" sz="1800" kern="1200" dirty="0" smtClean="0"/>
            <a:t> на эту пенсию будет оплачена </a:t>
          </a:r>
          <a:r>
            <a:rPr lang="ru-RU" sz="1800" b="1" kern="1200" dirty="0" smtClean="0"/>
            <a:t>из государственных средств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77105" y="1992150"/>
        <a:ext cx="8761190" cy="1425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750DC-1C61-40BF-B3DF-17E96905EA1C}">
      <dsp:nvSpPr>
        <dsp:cNvPr id="0" name=""/>
        <dsp:cNvSpPr/>
      </dsp:nvSpPr>
      <dsp:spPr>
        <a:xfrm>
          <a:off x="10723" y="0"/>
          <a:ext cx="10964416" cy="4193177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986EC-5233-49CD-8152-576D1C1EFC43}">
      <dsp:nvSpPr>
        <dsp:cNvPr id="0" name=""/>
        <dsp:cNvSpPr/>
      </dsp:nvSpPr>
      <dsp:spPr>
        <a:xfrm>
          <a:off x="891814" y="740725"/>
          <a:ext cx="9037077" cy="2711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Работник наряду с обязательным 1-процентным взносом в бюджет фонда может, по желанию, уплачивать дополнительный взнос на накопительную пенсию по выбранному им тарифу, но не более 10 процентов от фактического заработка. В случае участия работника в данной программе работодатель обязан будет уплатить дополнительный взнос на накопительную пенсию – соразмерно тарифу взноса работника, но не более 3 процентных пунктов.</a:t>
          </a:r>
          <a:endParaRPr lang="ru-RU" sz="18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1814" y="740725"/>
        <a:ext cx="9037077" cy="27117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B8A68-359A-4F8A-A6A4-92C6D24A9FC3}">
      <dsp:nvSpPr>
        <dsp:cNvPr id="0" name=""/>
        <dsp:cNvSpPr/>
      </dsp:nvSpPr>
      <dsp:spPr>
        <a:xfrm>
          <a:off x="2149" y="880767"/>
          <a:ext cx="4032172" cy="2016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 них работодателем уплачиваются обязательные страховые взносы на пенсионное страхование;</a:t>
          </a:r>
          <a:endParaRPr lang="ru-RU" sz="2000" kern="1200" dirty="0"/>
        </a:p>
      </dsp:txBody>
      <dsp:txXfrm>
        <a:off x="2149" y="880767"/>
        <a:ext cx="4032172" cy="2016086"/>
      </dsp:txXfrm>
    </dsp:sp>
    <dsp:sp modelId="{3943DBA4-AE2A-46ED-8D2F-45E43DCCC200}">
      <dsp:nvSpPr>
        <dsp:cNvPr id="0" name=""/>
        <dsp:cNvSpPr/>
      </dsp:nvSpPr>
      <dsp:spPr>
        <a:xfrm>
          <a:off x="4881078" y="880767"/>
          <a:ext cx="4032172" cy="2016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 дату начала срока дополнительного накопительного пенсионного страхования до достижения ими общеустановленного пенсионного возраста остается не менее 3 лет.</a:t>
          </a:r>
          <a:endParaRPr lang="ru-RU" sz="2000" kern="1200" dirty="0"/>
        </a:p>
      </dsp:txBody>
      <dsp:txXfrm>
        <a:off x="4881078" y="880767"/>
        <a:ext cx="4032172" cy="20160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D35E1-B016-4617-962E-236941AD99DB}">
      <dsp:nvSpPr>
        <dsp:cNvPr id="0" name=""/>
        <dsp:cNvSpPr/>
      </dsp:nvSpPr>
      <dsp:spPr>
        <a:xfrm>
          <a:off x="39549" y="127216"/>
          <a:ext cx="2378059" cy="212509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1945" tIns="22860" rIns="121945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льгота по подоходному налогу </a:t>
          </a:r>
          <a:endParaRPr lang="ru-RU" sz="1800" b="1" kern="1200" dirty="0"/>
        </a:p>
      </dsp:txBody>
      <dsp:txXfrm>
        <a:off x="387808" y="438430"/>
        <a:ext cx="1681541" cy="1502671"/>
      </dsp:txXfrm>
    </dsp:sp>
    <dsp:sp modelId="{8EF02937-A7CE-42E6-818A-C93BE312FE51}">
      <dsp:nvSpPr>
        <dsp:cNvPr id="0" name=""/>
        <dsp:cNvSpPr/>
      </dsp:nvSpPr>
      <dsp:spPr>
        <a:xfrm>
          <a:off x="1967368" y="0"/>
          <a:ext cx="3368118" cy="327483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1945" tIns="20320" rIns="121945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Размер заработка работника, с которого работодателем исчисляется подоходный налог (13%) будет уменьшен на величину страхового взноса, уплаченного за счет средств работника</a:t>
          </a:r>
          <a:endParaRPr lang="ru-RU" sz="1600" b="1" kern="1200" dirty="0"/>
        </a:p>
      </dsp:txBody>
      <dsp:txXfrm>
        <a:off x="2460617" y="479588"/>
        <a:ext cx="2381620" cy="2315655"/>
      </dsp:txXfrm>
    </dsp:sp>
    <dsp:sp modelId="{1E10FFBC-9059-40A7-BD34-F41C0AF5D43E}">
      <dsp:nvSpPr>
        <dsp:cNvPr id="0" name=""/>
        <dsp:cNvSpPr/>
      </dsp:nvSpPr>
      <dsp:spPr>
        <a:xfrm>
          <a:off x="4805228" y="43535"/>
          <a:ext cx="2731086" cy="273062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1945" tIns="22860" rIns="121945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возможность наследования пенсионных накоплений</a:t>
          </a:r>
          <a:endParaRPr lang="ru-RU" sz="1800" b="1" kern="1200" dirty="0"/>
        </a:p>
      </dsp:txBody>
      <dsp:txXfrm>
        <a:off x="5205186" y="443425"/>
        <a:ext cx="1931170" cy="1930841"/>
      </dsp:txXfrm>
    </dsp:sp>
    <dsp:sp modelId="{3895A025-1867-4BD9-8437-F865A7C4A941}">
      <dsp:nvSpPr>
        <dsp:cNvPr id="0" name=""/>
        <dsp:cNvSpPr/>
      </dsp:nvSpPr>
      <dsp:spPr>
        <a:xfrm>
          <a:off x="7180229" y="0"/>
          <a:ext cx="2215838" cy="221583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1945" tIns="17780" rIns="121945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гарантия сохранности пенсионных сбережений </a:t>
          </a:r>
          <a:endParaRPr lang="ru-RU" sz="1400" b="1" kern="1200" dirty="0"/>
        </a:p>
      </dsp:txBody>
      <dsp:txXfrm>
        <a:off x="7504731" y="324502"/>
        <a:ext cx="1566834" cy="1566834"/>
      </dsp:txXfrm>
    </dsp:sp>
    <dsp:sp modelId="{6780D4F5-5554-470B-8899-97E7734DF827}">
      <dsp:nvSpPr>
        <dsp:cNvPr id="0" name=""/>
        <dsp:cNvSpPr/>
      </dsp:nvSpPr>
      <dsp:spPr>
        <a:xfrm>
          <a:off x="8927322" y="10"/>
          <a:ext cx="2829248" cy="444135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1945" tIns="17780" rIns="121945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Указом № 367 гарантируется норма доходности по пенсионным сбережениям в размере ставки рефинансирования Национального банка, действующей в соответствующем периоде срока страхования, и предусмотрено начисление дополнительной доходности </a:t>
          </a:r>
          <a:endParaRPr lang="ru-RU" sz="1400" b="1" kern="1200" dirty="0"/>
        </a:p>
      </dsp:txBody>
      <dsp:txXfrm>
        <a:off x="9341656" y="650432"/>
        <a:ext cx="2000580" cy="31405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6B40-5A7A-4658-805A-8DA5E50B46DE}">
      <dsp:nvSpPr>
        <dsp:cNvPr id="0" name=""/>
        <dsp:cNvSpPr/>
      </dsp:nvSpPr>
      <dsp:spPr>
        <a:xfrm>
          <a:off x="1937826" y="0"/>
          <a:ext cx="3976916" cy="397691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67959-FD74-4470-A0B5-D6997C5D5A6C}">
      <dsp:nvSpPr>
        <dsp:cNvPr id="0" name=""/>
        <dsp:cNvSpPr/>
      </dsp:nvSpPr>
      <dsp:spPr>
        <a:xfrm>
          <a:off x="3549869" y="398370"/>
          <a:ext cx="3337823" cy="5759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срока страхования,</a:t>
          </a:r>
          <a:endParaRPr lang="ru-RU" sz="1800" b="1" kern="1200" dirty="0"/>
        </a:p>
      </dsp:txBody>
      <dsp:txXfrm>
        <a:off x="3577982" y="426483"/>
        <a:ext cx="3281597" cy="519681"/>
      </dsp:txXfrm>
    </dsp:sp>
    <dsp:sp modelId="{C063E1BA-6A33-4ED2-9617-09E83FD18A15}">
      <dsp:nvSpPr>
        <dsp:cNvPr id="0" name=""/>
        <dsp:cNvSpPr/>
      </dsp:nvSpPr>
      <dsp:spPr>
        <a:xfrm>
          <a:off x="3535833" y="1014862"/>
          <a:ext cx="3365896" cy="4085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суммы отчислений</a:t>
          </a:r>
          <a:r>
            <a:rPr lang="ru-RU" sz="1100" kern="1200" dirty="0" smtClean="0"/>
            <a:t>,</a:t>
          </a:r>
          <a:endParaRPr lang="ru-RU" sz="1100" kern="1200" dirty="0"/>
        </a:p>
      </dsp:txBody>
      <dsp:txXfrm>
        <a:off x="3555777" y="1034806"/>
        <a:ext cx="3326008" cy="368657"/>
      </dsp:txXfrm>
    </dsp:sp>
    <dsp:sp modelId="{A88B5607-A107-4A13-90A0-9ACDB2477FDD}">
      <dsp:nvSpPr>
        <dsp:cNvPr id="0" name=""/>
        <dsp:cNvSpPr/>
      </dsp:nvSpPr>
      <dsp:spPr>
        <a:xfrm>
          <a:off x="3485270" y="1463992"/>
          <a:ext cx="3467021" cy="4367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периода выплаты дополнительной пенсии, </a:t>
          </a:r>
          <a:endParaRPr lang="ru-RU" sz="1600" b="1" kern="1200" dirty="0"/>
        </a:p>
      </dsp:txBody>
      <dsp:txXfrm>
        <a:off x="3506590" y="1485312"/>
        <a:ext cx="3424381" cy="394110"/>
      </dsp:txXfrm>
    </dsp:sp>
    <dsp:sp modelId="{B960B824-9ABA-4AB2-8118-588DFECEFCC4}">
      <dsp:nvSpPr>
        <dsp:cNvPr id="0" name=""/>
        <dsp:cNvSpPr/>
      </dsp:nvSpPr>
      <dsp:spPr>
        <a:xfrm>
          <a:off x="3503533" y="1941327"/>
          <a:ext cx="3430495" cy="4826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размера ставки рефинансирования</a:t>
          </a:r>
          <a:r>
            <a:rPr lang="ru-RU" sz="1100" kern="1200" dirty="0" smtClean="0"/>
            <a:t>,</a:t>
          </a:r>
          <a:endParaRPr lang="ru-RU" sz="1100" kern="1200" dirty="0"/>
        </a:p>
      </dsp:txBody>
      <dsp:txXfrm>
        <a:off x="3527094" y="1964888"/>
        <a:ext cx="3383373" cy="435531"/>
      </dsp:txXfrm>
    </dsp:sp>
    <dsp:sp modelId="{DA7CB895-2987-43F7-9BA9-C4F2A478097B}">
      <dsp:nvSpPr>
        <dsp:cNvPr id="0" name=""/>
        <dsp:cNvSpPr/>
      </dsp:nvSpPr>
      <dsp:spPr>
        <a:xfrm>
          <a:off x="3518048" y="2464565"/>
          <a:ext cx="3401466" cy="46098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размера заработной платы работника</a:t>
          </a:r>
          <a:r>
            <a:rPr lang="ru-RU" sz="1100" kern="1200" dirty="0" smtClean="0"/>
            <a:t>, </a:t>
          </a:r>
          <a:endParaRPr lang="ru-RU" sz="1100" kern="1200" dirty="0"/>
        </a:p>
      </dsp:txBody>
      <dsp:txXfrm>
        <a:off x="3540552" y="2487069"/>
        <a:ext cx="3356458" cy="415979"/>
      </dsp:txXfrm>
    </dsp:sp>
    <dsp:sp modelId="{CBA403CC-B815-4592-B736-43AA5DF63D43}">
      <dsp:nvSpPr>
        <dsp:cNvPr id="0" name=""/>
        <dsp:cNvSpPr/>
      </dsp:nvSpPr>
      <dsp:spPr>
        <a:xfrm>
          <a:off x="3459989" y="2966137"/>
          <a:ext cx="3517584" cy="57182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инвестиционной политики страховщика.</a:t>
          </a:r>
          <a:endParaRPr lang="ru-RU" sz="1600" b="1" kern="1200" dirty="0"/>
        </a:p>
      </dsp:txBody>
      <dsp:txXfrm>
        <a:off x="3487903" y="2994051"/>
        <a:ext cx="3461756" cy="515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8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37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5990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0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6608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897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61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4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0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8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1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5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2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1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7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2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2" y="2292531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 добровольном страховании дополнительной накопительной пенсии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6601" y="4555312"/>
            <a:ext cx="8915399" cy="77433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</a:rPr>
              <a:t>Указ </a:t>
            </a:r>
            <a:r>
              <a:rPr lang="ru-RU" b="1" i="1" dirty="0">
                <a:solidFill>
                  <a:schemeClr val="tx1"/>
                </a:solidFill>
              </a:rPr>
              <a:t>Президента Республики Беларусь от 27 сентября 2021 года № 367 «О добровольном страховании дополнительной накопительной пенсии</a:t>
            </a:r>
            <a:r>
              <a:rPr lang="ru-RU" b="1" i="1" dirty="0" smtClean="0">
                <a:solidFill>
                  <a:schemeClr val="tx1"/>
                </a:solidFill>
              </a:rPr>
              <a:t>»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588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61109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заключения договора страхования необходимо гражданину (работнику) посетить офис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Стравиты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заполнить заявление о страховании онлайн на сайте компании. Необходимо будет указать: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1371" y="2133599"/>
            <a:ext cx="9762898" cy="439057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Размер собственных отчислений: от 1 до 10% от заработной платы;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Срок выплаты (получения) дополнительной пенсии: в течение 5 или 10 лет;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Информацию о нанимателе.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После заключения договора страхования необходимо представить нанимателю копию этого документа, а также написать заявление на удержание страхового взноса из заработной платы.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Далее нанимателем ежемесячно производится уплата страхового взноса путем удержания им из заработной платы страхователя и перечисления на счет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Стравиты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определенного в договоре страхования процента.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910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44" y="446088"/>
            <a:ext cx="3505199" cy="9763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0343" y="446088"/>
            <a:ext cx="7155543" cy="5414963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уплатой взносов на дополнительную накопительную пенсию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работнику предоставляется льгота по подоходному налогу в части уплаченных страховых взносов на будущую накопительную пенсию.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достижении общеустановленного пенсионного возраста страховщиком работнику ежемесячно будет выплачиваться дополнительная накопительная пенсия в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5 или 10 лет (по выбору гражданина).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наследования накопительной пенсии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утверждено Положение, детально регламентирующее порядок и условия осуществления добровольного страхования дополнительной накопительной пенсии, включая права и обязанности работника и страховщика.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35327" y="1598615"/>
            <a:ext cx="3505199" cy="42624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526" y="2574927"/>
            <a:ext cx="45720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3376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493" y="338444"/>
            <a:ext cx="5741330" cy="65195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492" y="1809533"/>
            <a:ext cx="5392157" cy="357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577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6281"/>
            <a:ext cx="8911687" cy="12808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888274"/>
            <a:ext cx="8915400" cy="5022948"/>
          </a:xfrm>
        </p:spPr>
        <p:txBody>
          <a:bodyPr>
            <a:normAutofit/>
          </a:bodyPr>
          <a:lstStyle/>
          <a:p>
            <a:r>
              <a:rPr lang="ru-RU" sz="2400" dirty="0"/>
              <a:t>С 1 октября 2022 года согласно Указу Президента Республики Беларусь от 27 сентября 2021 года № 367 «О добровольном страховании дополнительной накопительной пенсии» (далее – Указ №367) вводится добровольное страхование дополнительной накопительной пенсии. </a:t>
            </a:r>
            <a:endParaRPr lang="ru-RU" sz="2400" dirty="0" smtClean="0"/>
          </a:p>
          <a:p>
            <a:pPr algn="just"/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участвовать в новом страховании предоставляется работникам</a:t>
            </a:r>
            <a:r>
              <a:rPr lang="ru-RU" sz="2400" dirty="0"/>
              <a:t>, за которых </a:t>
            </a:r>
            <a:r>
              <a:rPr lang="ru-RU" sz="2400" dirty="0" smtClean="0"/>
              <a:t>их работодателями </a:t>
            </a:r>
            <a:r>
              <a:rPr lang="ru-RU" sz="2400" dirty="0"/>
              <a:t>уплачиваются обязательные страховые взносы в бюджет </a:t>
            </a:r>
            <a:r>
              <a:rPr lang="ru-RU" sz="2400" dirty="0" smtClean="0"/>
              <a:t>государственного внебюджетного </a:t>
            </a:r>
            <a:r>
              <a:rPr lang="ru-RU" sz="2400" dirty="0"/>
              <a:t>фонда социальной защиты населения Республики Беларусь (далее – </a:t>
            </a:r>
            <a:r>
              <a:rPr lang="ru-RU" sz="2400" dirty="0" smtClean="0"/>
              <a:t>бюджет фонда</a:t>
            </a:r>
            <a:r>
              <a:rPr lang="ru-RU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516694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 чем преимущество нового пенсионного страхования?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140970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35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A962E5-A559-4134-BE50-C830E7470B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FBA962E5-A559-4134-BE50-C830E7470B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FBA962E5-A559-4134-BE50-C830E7470B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FBA962E5-A559-4134-BE50-C830E7470B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FBA962E5-A559-4134-BE50-C830E7470B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982F9F-3EC2-4322-97C7-9A42ADD3B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48982F9F-3EC2-4322-97C7-9A42ADD3B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48982F9F-3EC2-4322-97C7-9A42ADD3B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48982F9F-3EC2-4322-97C7-9A42ADD3B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48982F9F-3EC2-4322-97C7-9A42ADD3B7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будет работать механизм страхования?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547343"/>
              </p:ext>
            </p:extLst>
          </p:nvPr>
        </p:nvGraphicFramePr>
        <p:xfrm>
          <a:off x="1058091" y="1685109"/>
          <a:ext cx="10985863" cy="4193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13783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646" y="195944"/>
            <a:ext cx="7563394" cy="657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937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267135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Кто может участвовать в новом страховании</a:t>
            </a:r>
            <a:r>
              <a:rPr lang="ru-RU" b="1" i="1" dirty="0" smtClean="0"/>
              <a:t>?</a:t>
            </a:r>
            <a:br>
              <a:rPr lang="ru-RU" b="1" i="1" dirty="0" smtClean="0"/>
            </a:br>
            <a:r>
              <a:rPr lang="ru-RU" sz="2700" dirty="0"/>
              <a:t>Участвовать в дополнительном пенсионном страховании могут работающие граждане при условии, что:</a:t>
            </a:r>
            <a:r>
              <a:rPr lang="ru-RU" sz="2700" b="1" i="1" dirty="0" smtClean="0"/>
              <a:t/>
            </a:r>
            <a:br>
              <a:rPr lang="ru-RU" sz="2700" b="1" i="1" dirty="0" smtClean="0"/>
            </a:br>
            <a:endParaRPr lang="ru-RU" sz="2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677741"/>
              </p:ext>
            </p:extLst>
          </p:nvPr>
        </p:nvGraphicFramePr>
        <p:xfrm>
          <a:off x="2732903" y="2891245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10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B8A68-359A-4F8A-A6A4-92C6D24A9FC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3DBA4-AE2A-46ED-8D2F-45E43DCCC20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831707"/>
          </a:xfrm>
        </p:spPr>
        <p:txBody>
          <a:bodyPr>
            <a:normAutofit/>
          </a:bodyPr>
          <a:lstStyle/>
          <a:p>
            <a:r>
              <a:rPr lang="ru-RU" sz="2800" b="1" i="1" dirty="0"/>
              <a:t>Для участников системы дополнительного накопительного пенсионного страхования предусмотрены финансовые стимулы: </a:t>
            </a:r>
            <a:endParaRPr lang="ru-RU" sz="28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780612"/>
              </p:ext>
            </p:extLst>
          </p:nvPr>
        </p:nvGraphicFramePr>
        <p:xfrm>
          <a:off x="435429" y="2032001"/>
          <a:ext cx="11756571" cy="4441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430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FD35E1-B016-4617-962E-236941AD9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B9FD35E1-B016-4617-962E-236941AD9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B9FD35E1-B016-4617-962E-236941AD9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B9FD35E1-B016-4617-962E-236941AD9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B9FD35E1-B016-4617-962E-236941AD99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F02937-A7CE-42E6-818A-C93BE312F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8EF02937-A7CE-42E6-818A-C93BE312F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8EF02937-A7CE-42E6-818A-C93BE312F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8EF02937-A7CE-42E6-818A-C93BE312F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8EF02937-A7CE-42E6-818A-C93BE312FE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10FFBC-9059-40A7-BD34-F41C0AF5D4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1E10FFBC-9059-40A7-BD34-F41C0AF5D4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graphicEl>
                                              <a:dgm id="{1E10FFBC-9059-40A7-BD34-F41C0AF5D4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1E10FFBC-9059-40A7-BD34-F41C0AF5D4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1E10FFBC-9059-40A7-BD34-F41C0AF5D4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95A025-1867-4BD9-8437-F865A7C4A9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3895A025-1867-4BD9-8437-F865A7C4A9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3895A025-1867-4BD9-8437-F865A7C4A9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3895A025-1867-4BD9-8437-F865A7C4A9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3895A025-1867-4BD9-8437-F865A7C4A9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80D4F5-5554-470B-8899-97E7734DF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6780D4F5-5554-470B-8899-97E7734DF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6780D4F5-5554-470B-8899-97E7734DF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6780D4F5-5554-470B-8899-97E7734DF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6780D4F5-5554-470B-8899-97E7734DF8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Как начать участвовать в новой системе о страхования?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35085" y="1905000"/>
            <a:ext cx="872308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октября 2022 года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обращаться в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РУСП 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Стравита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и заключить договор можно при личном визите в страховую организацию или в электронном виде на сайте компании. Инициатором заключения договора может быть только сам работник. Работник самостоятельно выбирает тариф взноса, который в совокупности со взносом работодателя не может превышать 13%, и срок выплаты  (получения) дополнительной пенсии – в течение 5 или 10 лет после достижения общеустановленного пенсионного возраста. О заключении договора и участии в новой программе необходимо уведомить работодателя. Выбранный тариф работник вправе изменять по письменному заявлению, но не чаще 1 раза в год. 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49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090061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От чего зависит сумма дополнительной пенсии</a:t>
            </a:r>
            <a:r>
              <a:rPr lang="ru-RU" b="1" i="1" dirty="0" smtClean="0"/>
              <a:t>?</a:t>
            </a:r>
            <a:br>
              <a:rPr lang="ru-RU" b="1" i="1" dirty="0" smtClean="0"/>
            </a:br>
            <a:r>
              <a:rPr lang="ru-RU" dirty="0"/>
              <a:t>Сумма накоплений будет зависеть от ряда факторов: 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211679"/>
              </p:ext>
            </p:extLst>
          </p:nvPr>
        </p:nvGraphicFramePr>
        <p:xfrm>
          <a:off x="2589212" y="2714170"/>
          <a:ext cx="8915400" cy="3976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50357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</TotalTime>
  <Words>450</Words>
  <Application>Microsoft Office PowerPoint</Application>
  <PresentationFormat>Широкоэкранный</PresentationFormat>
  <Paragraphs>39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Times New Roman</vt:lpstr>
      <vt:lpstr>Wingdings</vt:lpstr>
      <vt:lpstr>Wingdings 3</vt:lpstr>
      <vt:lpstr>Легкий дым</vt:lpstr>
      <vt:lpstr>О добровольном страховании дополнительной накопительной пенсии </vt:lpstr>
      <vt:lpstr>Презентация PowerPoint</vt:lpstr>
      <vt:lpstr>В чем преимущество нового пенсионного страхования?</vt:lpstr>
      <vt:lpstr>Как будет работать механизм страхования? </vt:lpstr>
      <vt:lpstr>Презентация PowerPoint</vt:lpstr>
      <vt:lpstr>Кто может участвовать в новом страховании? Участвовать в дополнительном пенсионном страховании могут работающие граждане при условии, что: </vt:lpstr>
      <vt:lpstr>Для участников системы дополнительного накопительного пенсионного страхования предусмотрены финансовые стимулы: </vt:lpstr>
      <vt:lpstr>Как начать участвовать в новой системе о страхования?</vt:lpstr>
      <vt:lpstr>От чего зависит сумма дополнительной пенсии? Сумма накоплений будет зависеть от ряда факторов: </vt:lpstr>
      <vt:lpstr>Для заключения договора страхования необходимо гражданину (работнику) посетить офис Стравиты или заполнить заявление о страховании онлайн на сайте компании. Необходимо будет указать: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добровольном страховании дополнительной накопительной пенсии</dc:title>
  <dc:creator>Windows 10</dc:creator>
  <cp:lastModifiedBy>Windows 10</cp:lastModifiedBy>
  <cp:revision>12</cp:revision>
  <dcterms:created xsi:type="dcterms:W3CDTF">2022-03-14T17:12:05Z</dcterms:created>
  <dcterms:modified xsi:type="dcterms:W3CDTF">2022-03-14T18:51:41Z</dcterms:modified>
</cp:coreProperties>
</file>