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45"/>
  </p:notesMasterIdLst>
  <p:sldIdLst>
    <p:sldId id="703" r:id="rId2"/>
    <p:sldId id="704" r:id="rId3"/>
    <p:sldId id="705" r:id="rId4"/>
    <p:sldId id="706" r:id="rId5"/>
    <p:sldId id="732" r:id="rId6"/>
    <p:sldId id="702" r:id="rId7"/>
    <p:sldId id="680" r:id="rId8"/>
    <p:sldId id="678" r:id="rId9"/>
    <p:sldId id="684" r:id="rId10"/>
    <p:sldId id="683" r:id="rId11"/>
    <p:sldId id="686" r:id="rId12"/>
    <p:sldId id="685" r:id="rId13"/>
    <p:sldId id="699" r:id="rId14"/>
    <p:sldId id="698" r:id="rId15"/>
    <p:sldId id="613" r:id="rId16"/>
    <p:sldId id="687" r:id="rId17"/>
    <p:sldId id="716" r:id="rId18"/>
    <p:sldId id="688" r:id="rId19"/>
    <p:sldId id="689" r:id="rId20"/>
    <p:sldId id="690" r:id="rId21"/>
    <p:sldId id="718" r:id="rId22"/>
    <p:sldId id="719" r:id="rId23"/>
    <p:sldId id="712" r:id="rId24"/>
    <p:sldId id="713" r:id="rId25"/>
    <p:sldId id="691" r:id="rId26"/>
    <p:sldId id="646" r:id="rId27"/>
    <p:sldId id="709" r:id="rId28"/>
    <p:sldId id="710" r:id="rId29"/>
    <p:sldId id="708" r:id="rId30"/>
    <p:sldId id="733" r:id="rId31"/>
    <p:sldId id="696" r:id="rId32"/>
    <p:sldId id="721" r:id="rId33"/>
    <p:sldId id="722" r:id="rId34"/>
    <p:sldId id="737" r:id="rId35"/>
    <p:sldId id="738" r:id="rId36"/>
    <p:sldId id="735" r:id="rId37"/>
    <p:sldId id="725" r:id="rId38"/>
    <p:sldId id="726" r:id="rId39"/>
    <p:sldId id="729" r:id="rId40"/>
    <p:sldId id="728" r:id="rId41"/>
    <p:sldId id="731" r:id="rId42"/>
    <p:sldId id="653" r:id="rId43"/>
    <p:sldId id="574" r:id="rId44"/>
  </p:sldIdLst>
  <p:sldSz cx="9144000" cy="6858000" type="screen4x3"/>
  <p:notesSz cx="6858000" cy="9947275"/>
  <p:defaultTex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33"/>
    <a:srgbClr val="FF3300"/>
    <a:srgbClr val="FFFF99"/>
    <a:srgbClr val="CCFF66"/>
    <a:srgbClr val="9933FF"/>
    <a:srgbClr val="CC66FF"/>
    <a:srgbClr val="CC99FF"/>
    <a:srgbClr val="FF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87931" autoAdjust="0"/>
  </p:normalViewPr>
  <p:slideViewPr>
    <p:cSldViewPr>
      <p:cViewPr varScale="1">
        <p:scale>
          <a:sx n="62" d="100"/>
          <a:sy n="62" d="100"/>
        </p:scale>
        <p:origin x="126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7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Лист1!$A$2</c:f>
              <c:strCache>
                <c:ptCount val="1"/>
                <c:pt idx="0">
                  <c:v>Всего доноров</c:v>
                </c:pt>
              </c:strCache>
            </c:strRef>
          </c:tx>
          <c:spPr>
            <a:gradFill>
              <a:gsLst>
                <a:gs pos="24000">
                  <a:srgbClr val="3333CC">
                    <a:alpha val="78824"/>
                  </a:srgbClr>
                </a:gs>
                <a:gs pos="50000">
                  <a:srgbClr val="3333CC">
                    <a:alpha val="95000"/>
                  </a:srgbClr>
                </a:gs>
                <a:gs pos="100000">
                  <a:srgbClr val="6666FF">
                    <a:alpha val="64706"/>
                  </a:srgbClr>
                </a:gs>
              </a:gsLst>
              <a:lin ang="5400000" scaled="0"/>
            </a:gradFill>
          </c:spPr>
          <c:invertIfNegative val="0"/>
          <c:dLbls>
            <c:dLbl>
              <c:idx val="0"/>
              <c:layout>
                <c:manualLayout>
                  <c:x val="-0.30695228805337282"/>
                  <c:y val="-5.079329528502270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543-4788-9DF4-F4B36E6FD60B}"/>
                </c:ext>
              </c:extLst>
            </c:dLbl>
            <c:dLbl>
              <c:idx val="1"/>
              <c:layout>
                <c:manualLayout>
                  <c:x val="-0.31334712738781983"/>
                  <c:y val="2.539664764251121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543-4788-9DF4-F4B36E6FD60B}"/>
                </c:ext>
              </c:extLst>
            </c:dLbl>
            <c:dLbl>
              <c:idx val="2"/>
              <c:layout>
                <c:manualLayout>
                  <c:x val="-0.25451460551092148"/>
                  <c:y val="2.327999140652177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543-4788-9DF4-F4B36E6FD60B}"/>
                </c:ext>
              </c:extLst>
            </c:dLbl>
            <c:spPr>
              <a:noFill/>
              <a:ln>
                <a:noFill/>
              </a:ln>
              <a:effectLst/>
            </c:spPr>
            <c:txPr>
              <a:bodyPr/>
              <a:lstStyle/>
              <a:p>
                <a:pPr>
                  <a:defRPr sz="2500" b="1" i="0" baseline="0">
                    <a:solidFill>
                      <a:schemeClr val="bg1"/>
                    </a:solidFill>
                    <a:latin typeface="Century Gothic"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Лист1!$B$1:$D$1</c:f>
              <c:numCache>
                <c:formatCode>General</c:formatCode>
                <c:ptCount val="3"/>
                <c:pt idx="0">
                  <c:v>2018</c:v>
                </c:pt>
                <c:pt idx="1">
                  <c:v>2019</c:v>
                </c:pt>
                <c:pt idx="2">
                  <c:v>2020</c:v>
                </c:pt>
              </c:numCache>
            </c:numRef>
          </c:cat>
          <c:val>
            <c:numRef>
              <c:f>Лист1!$B$2:$D$2</c:f>
              <c:numCache>
                <c:formatCode>General</c:formatCode>
                <c:ptCount val="3"/>
                <c:pt idx="0">
                  <c:v>11903</c:v>
                </c:pt>
                <c:pt idx="1">
                  <c:v>13481</c:v>
                </c:pt>
                <c:pt idx="2">
                  <c:v>13627</c:v>
                </c:pt>
              </c:numCache>
            </c:numRef>
          </c:val>
          <c:extLst>
            <c:ext xmlns:c16="http://schemas.microsoft.com/office/drawing/2014/chart" uri="{C3380CC4-5D6E-409C-BE32-E72D297353CC}">
              <c16:uniqueId val="{00000003-A543-4788-9DF4-F4B36E6FD60B}"/>
            </c:ext>
          </c:extLst>
        </c:ser>
        <c:ser>
          <c:idx val="1"/>
          <c:order val="1"/>
          <c:tx>
            <c:strRef>
              <c:f>Лист1!$A$3</c:f>
              <c:strCache>
                <c:ptCount val="1"/>
                <c:pt idx="0">
                  <c:v>Количество первичных доноров</c:v>
                </c:pt>
              </c:strCache>
            </c:strRef>
          </c:tx>
          <c:spPr>
            <a:gradFill>
              <a:gsLst>
                <a:gs pos="0">
                  <a:srgbClr val="006600">
                    <a:alpha val="74000"/>
                  </a:srgbClr>
                </a:gs>
                <a:gs pos="50000">
                  <a:srgbClr val="009900">
                    <a:alpha val="70980"/>
                  </a:srgbClr>
                </a:gs>
                <a:gs pos="37000">
                  <a:srgbClr val="009900">
                    <a:alpha val="67000"/>
                  </a:srgbClr>
                </a:gs>
              </a:gsLst>
              <a:lin ang="5400000" scaled="0"/>
            </a:gradFill>
          </c:spPr>
          <c:invertIfNegative val="0"/>
          <c:dLbls>
            <c:dLbl>
              <c:idx val="0"/>
              <c:layout>
                <c:manualLayout>
                  <c:x val="-8.3132911347788468E-2"/>
                  <c:y val="2.614360786729106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543-4788-9DF4-F4B36E6FD60B}"/>
                </c:ext>
              </c:extLst>
            </c:dLbl>
            <c:dLbl>
              <c:idx val="1"/>
              <c:layout>
                <c:manualLayout>
                  <c:x val="-9.080671854912279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543-4788-9DF4-F4B36E6FD60B}"/>
                </c:ext>
              </c:extLst>
            </c:dLbl>
            <c:dLbl>
              <c:idx val="2"/>
              <c:layout>
                <c:manualLayout>
                  <c:x val="-9.7201557883567949E-2"/>
                  <c:y val="7.618994292753381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543-4788-9DF4-F4B36E6FD60B}"/>
                </c:ext>
              </c:extLst>
            </c:dLbl>
            <c:spPr>
              <a:noFill/>
              <a:ln>
                <a:noFill/>
              </a:ln>
              <a:effectLst/>
            </c:spPr>
            <c:txPr>
              <a:bodyPr/>
              <a:lstStyle/>
              <a:p>
                <a:pPr>
                  <a:defRPr sz="2500" b="1" i="0" baseline="0">
                    <a:solidFill>
                      <a:schemeClr val="bg1"/>
                    </a:solidFill>
                    <a:latin typeface="Century Gothic"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Лист1!$B$1:$D$1</c:f>
              <c:numCache>
                <c:formatCode>General</c:formatCode>
                <c:ptCount val="3"/>
                <c:pt idx="0">
                  <c:v>2018</c:v>
                </c:pt>
                <c:pt idx="1">
                  <c:v>2019</c:v>
                </c:pt>
                <c:pt idx="2">
                  <c:v>2020</c:v>
                </c:pt>
              </c:numCache>
            </c:numRef>
          </c:cat>
          <c:val>
            <c:numRef>
              <c:f>Лист1!$B$3:$D$3</c:f>
              <c:numCache>
                <c:formatCode>General</c:formatCode>
                <c:ptCount val="3"/>
                <c:pt idx="0">
                  <c:v>2562</c:v>
                </c:pt>
                <c:pt idx="1">
                  <c:v>3025</c:v>
                </c:pt>
                <c:pt idx="2">
                  <c:v>3019</c:v>
                </c:pt>
              </c:numCache>
            </c:numRef>
          </c:val>
          <c:extLst>
            <c:ext xmlns:c16="http://schemas.microsoft.com/office/drawing/2014/chart" uri="{C3380CC4-5D6E-409C-BE32-E72D297353CC}">
              <c16:uniqueId val="{00000007-A543-4788-9DF4-F4B36E6FD60B}"/>
            </c:ext>
          </c:extLst>
        </c:ser>
        <c:dLbls>
          <c:showLegendKey val="0"/>
          <c:showVal val="0"/>
          <c:showCatName val="0"/>
          <c:showSerName val="0"/>
          <c:showPercent val="0"/>
          <c:showBubbleSize val="0"/>
        </c:dLbls>
        <c:gapWidth val="44"/>
        <c:axId val="47905408"/>
        <c:axId val="48251264"/>
      </c:barChart>
      <c:catAx>
        <c:axId val="47905408"/>
        <c:scaling>
          <c:orientation val="minMax"/>
        </c:scaling>
        <c:delete val="0"/>
        <c:axPos val="l"/>
        <c:numFmt formatCode="General" sourceLinked="1"/>
        <c:majorTickMark val="out"/>
        <c:minorTickMark val="none"/>
        <c:tickLblPos val="nextTo"/>
        <c:txPr>
          <a:bodyPr/>
          <a:lstStyle/>
          <a:p>
            <a:pPr>
              <a:defRPr sz="2500" b="1" i="0" baseline="0">
                <a:latin typeface="Century Gothic" pitchFamily="34" charset="0"/>
              </a:defRPr>
            </a:pPr>
            <a:endParaRPr lang="ru-RU"/>
          </a:p>
        </c:txPr>
        <c:crossAx val="48251264"/>
        <c:crosses val="autoZero"/>
        <c:auto val="1"/>
        <c:lblAlgn val="ctr"/>
        <c:lblOffset val="100"/>
        <c:noMultiLvlLbl val="0"/>
      </c:catAx>
      <c:valAx>
        <c:axId val="48251264"/>
        <c:scaling>
          <c:orientation val="minMax"/>
        </c:scaling>
        <c:delete val="0"/>
        <c:axPos val="b"/>
        <c:majorGridlines>
          <c:spPr>
            <a:ln>
              <a:solidFill>
                <a:schemeClr val="bg1">
                  <a:lumMod val="95000"/>
                </a:schemeClr>
              </a:solidFill>
            </a:ln>
          </c:spPr>
        </c:majorGridlines>
        <c:numFmt formatCode="General" sourceLinked="1"/>
        <c:majorTickMark val="out"/>
        <c:minorTickMark val="none"/>
        <c:tickLblPos val="nextTo"/>
        <c:txPr>
          <a:bodyPr/>
          <a:lstStyle/>
          <a:p>
            <a:pPr>
              <a:defRPr sz="2500" baseline="0"/>
            </a:pPr>
            <a:endParaRPr lang="ru-RU"/>
          </a:p>
        </c:txPr>
        <c:crossAx val="47905408"/>
        <c:crosses val="autoZero"/>
        <c:crossBetween val="between"/>
        <c:majorUnit val="5000"/>
      </c:valAx>
    </c:plotArea>
    <c:legend>
      <c:legendPos val="r"/>
      <c:layout>
        <c:manualLayout>
          <c:xMode val="edge"/>
          <c:yMode val="edge"/>
          <c:x val="0.56076013793517465"/>
          <c:y val="0.49978323449539924"/>
          <c:w val="0.32107793425944275"/>
          <c:h val="0.30678432799811695"/>
        </c:manualLayout>
      </c:layout>
      <c:overlay val="0"/>
      <c:txPr>
        <a:bodyPr/>
        <a:lstStyle/>
        <a:p>
          <a:pPr>
            <a:defRPr sz="2000" b="1" i="0" baseline="0">
              <a:latin typeface="Century Gothic" pitchFamily="34" charset="0"/>
            </a:defRPr>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Лист1!$A$2</c:f>
              <c:strCache>
                <c:ptCount val="1"/>
                <c:pt idx="0">
                  <c:v>Заготовлено</c:v>
                </c:pt>
              </c:strCache>
            </c:strRef>
          </c:tx>
          <c:spPr>
            <a:gradFill>
              <a:gsLst>
                <a:gs pos="17000">
                  <a:srgbClr val="D60093">
                    <a:alpha val="65000"/>
                  </a:srgbClr>
                </a:gs>
                <a:gs pos="50000">
                  <a:srgbClr val="FF00FF">
                    <a:alpha val="52000"/>
                  </a:srgbClr>
                </a:gs>
                <a:gs pos="37000">
                  <a:srgbClr val="CC00FF">
                    <a:alpha val="74000"/>
                  </a:srgbClr>
                </a:gs>
              </a:gsLst>
              <a:lin ang="5400000" scaled="0"/>
            </a:gradFill>
          </c:spPr>
          <c:invertIfNegative val="0"/>
          <c:dLbls>
            <c:dLbl>
              <c:idx val="0"/>
              <c:layout>
                <c:manualLayout>
                  <c:x val="1.6572388715876001E-2"/>
                  <c:y val="0.1176060144676287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6BD-4972-AA40-A2AF74F8D78D}"/>
                </c:ext>
              </c:extLst>
            </c:dLbl>
            <c:dLbl>
              <c:idx val="1"/>
              <c:layout>
                <c:manualLayout>
                  <c:x val="1.3559227131171218E-2"/>
                  <c:y val="0.1723064863130374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6BD-4972-AA40-A2AF74F8D78D}"/>
                </c:ext>
              </c:extLst>
            </c:dLbl>
            <c:dLbl>
              <c:idx val="2"/>
              <c:layout>
                <c:manualLayout>
                  <c:x val="1.80789695082283E-2"/>
                  <c:y val="0.1887166278666608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6BD-4972-AA40-A2AF74F8D78D}"/>
                </c:ext>
              </c:extLst>
            </c:dLbl>
            <c:dLbl>
              <c:idx val="3"/>
              <c:layout>
                <c:manualLayout>
                  <c:x val="1.5065807923523697E-2"/>
                  <c:y val="0.1285461088367109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6BD-4972-AA40-A2AF74F8D78D}"/>
                </c:ext>
              </c:extLst>
            </c:dLbl>
            <c:spPr>
              <a:noFill/>
              <a:ln>
                <a:noFill/>
              </a:ln>
              <a:effectLst/>
            </c:spPr>
            <c:txPr>
              <a:bodyPr/>
              <a:lstStyle/>
              <a:p>
                <a:pPr>
                  <a:defRPr sz="2500" b="1" i="0" baseline="0">
                    <a:solidFill>
                      <a:schemeClr val="bg1"/>
                    </a:solidFill>
                    <a:latin typeface="Century Gothic"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Лист1!$B$1:$E$1</c:f>
              <c:numCache>
                <c:formatCode>General</c:formatCode>
                <c:ptCount val="4"/>
                <c:pt idx="0">
                  <c:v>2017</c:v>
                </c:pt>
                <c:pt idx="1">
                  <c:v>2018</c:v>
                </c:pt>
                <c:pt idx="2">
                  <c:v>2019</c:v>
                </c:pt>
                <c:pt idx="3">
                  <c:v>2020</c:v>
                </c:pt>
              </c:numCache>
            </c:numRef>
          </c:cat>
          <c:val>
            <c:numRef>
              <c:f>Лист1!$B$2:$E$2</c:f>
              <c:numCache>
                <c:formatCode>General</c:formatCode>
                <c:ptCount val="4"/>
                <c:pt idx="0">
                  <c:v>39272</c:v>
                </c:pt>
                <c:pt idx="1">
                  <c:v>42554</c:v>
                </c:pt>
                <c:pt idx="2">
                  <c:v>45242</c:v>
                </c:pt>
                <c:pt idx="3">
                  <c:v>45253</c:v>
                </c:pt>
              </c:numCache>
            </c:numRef>
          </c:val>
          <c:extLst>
            <c:ext xmlns:c16="http://schemas.microsoft.com/office/drawing/2014/chart" uri="{C3380CC4-5D6E-409C-BE32-E72D297353CC}">
              <c16:uniqueId val="{00000004-F6BD-4972-AA40-A2AF74F8D78D}"/>
            </c:ext>
          </c:extLst>
        </c:ser>
        <c:dLbls>
          <c:showLegendKey val="0"/>
          <c:showVal val="0"/>
          <c:showCatName val="0"/>
          <c:showSerName val="0"/>
          <c:showPercent val="0"/>
          <c:showBubbleSize val="0"/>
        </c:dLbls>
        <c:gapWidth val="86"/>
        <c:gapDepth val="79"/>
        <c:shape val="cylinder"/>
        <c:axId val="48142976"/>
        <c:axId val="50598272"/>
        <c:axId val="0"/>
      </c:bar3DChart>
      <c:catAx>
        <c:axId val="48142976"/>
        <c:scaling>
          <c:orientation val="minMax"/>
        </c:scaling>
        <c:delete val="0"/>
        <c:axPos val="b"/>
        <c:numFmt formatCode="General" sourceLinked="1"/>
        <c:majorTickMark val="out"/>
        <c:minorTickMark val="none"/>
        <c:tickLblPos val="nextTo"/>
        <c:txPr>
          <a:bodyPr/>
          <a:lstStyle/>
          <a:p>
            <a:pPr>
              <a:defRPr sz="2500" b="1" i="0" baseline="0">
                <a:latin typeface="Century Gothic" pitchFamily="34" charset="0"/>
              </a:defRPr>
            </a:pPr>
            <a:endParaRPr lang="ru-RU"/>
          </a:p>
        </c:txPr>
        <c:crossAx val="50598272"/>
        <c:crosses val="autoZero"/>
        <c:auto val="1"/>
        <c:lblAlgn val="ctr"/>
        <c:lblOffset val="100"/>
        <c:noMultiLvlLbl val="0"/>
      </c:catAx>
      <c:valAx>
        <c:axId val="50598272"/>
        <c:scaling>
          <c:orientation val="minMax"/>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1800" baseline="0">
                <a:latin typeface="Century Gothic" pitchFamily="34" charset="0"/>
              </a:defRPr>
            </a:pPr>
            <a:endParaRPr lang="ru-RU"/>
          </a:p>
        </c:txPr>
        <c:crossAx val="48142976"/>
        <c:crosses val="autoZero"/>
        <c:crossBetween val="between"/>
        <c:majorUnit val="400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Лист1!$A$2</c:f>
              <c:strCache>
                <c:ptCount val="1"/>
                <c:pt idx="0">
                  <c:v>Всего заготовлено СЗП</c:v>
                </c:pt>
              </c:strCache>
            </c:strRef>
          </c:tx>
          <c:spPr>
            <a:gradFill>
              <a:gsLst>
                <a:gs pos="0">
                  <a:srgbClr val="990000">
                    <a:alpha val="80000"/>
                  </a:srgbClr>
                </a:gs>
                <a:gs pos="58000">
                  <a:srgbClr val="FFC000"/>
                </a:gs>
                <a:gs pos="37000">
                  <a:srgbClr val="C00000">
                    <a:alpha val="60000"/>
                  </a:srgbClr>
                </a:gs>
              </a:gsLst>
              <a:lin ang="5400000" scaled="0"/>
            </a:gradFill>
          </c:spPr>
          <c:invertIfNegative val="0"/>
          <c:dLbls>
            <c:dLbl>
              <c:idx val="0"/>
              <c:layout>
                <c:manualLayout>
                  <c:x val="4.8374566938116821E-3"/>
                  <c:y val="0.119329453991525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A52-49DF-82F0-945E597D89C6}"/>
                </c:ext>
              </c:extLst>
            </c:dLbl>
            <c:dLbl>
              <c:idx val="1"/>
              <c:layout>
                <c:manualLayout>
                  <c:x val="1.088427756107622E-2"/>
                  <c:y val="0.177672147276559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A52-49DF-82F0-945E597D89C6}"/>
                </c:ext>
              </c:extLst>
            </c:dLbl>
            <c:dLbl>
              <c:idx val="2"/>
              <c:layout>
                <c:manualLayout>
                  <c:x val="6.0468208672645714E-3"/>
                  <c:y val="0.1972588933329299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A52-49DF-82F0-945E597D89C6}"/>
                </c:ext>
              </c:extLst>
            </c:dLbl>
            <c:spPr>
              <a:noFill/>
              <a:ln>
                <a:noFill/>
              </a:ln>
              <a:effectLst/>
            </c:spPr>
            <c:txPr>
              <a:bodyPr/>
              <a:lstStyle/>
              <a:p>
                <a:pPr>
                  <a:defRPr sz="2200" b="1" i="0" baseline="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Лист1!$B$1:$D$1</c:f>
              <c:numCache>
                <c:formatCode>General</c:formatCode>
                <c:ptCount val="3"/>
                <c:pt idx="0">
                  <c:v>2018</c:v>
                </c:pt>
                <c:pt idx="1">
                  <c:v>2019</c:v>
                </c:pt>
                <c:pt idx="2">
                  <c:v>2020</c:v>
                </c:pt>
              </c:numCache>
            </c:numRef>
          </c:cat>
          <c:val>
            <c:numRef>
              <c:f>Лист1!$B$2:$D$2</c:f>
              <c:numCache>
                <c:formatCode>General</c:formatCode>
                <c:ptCount val="3"/>
                <c:pt idx="0">
                  <c:v>16177</c:v>
                </c:pt>
                <c:pt idx="1">
                  <c:v>18051</c:v>
                </c:pt>
                <c:pt idx="2">
                  <c:v>18305</c:v>
                </c:pt>
              </c:numCache>
            </c:numRef>
          </c:val>
          <c:extLst>
            <c:ext xmlns:c16="http://schemas.microsoft.com/office/drawing/2014/chart" uri="{C3380CC4-5D6E-409C-BE32-E72D297353CC}">
              <c16:uniqueId val="{00000003-FA52-49DF-82F0-945E597D89C6}"/>
            </c:ext>
          </c:extLst>
        </c:ser>
        <c:ser>
          <c:idx val="1"/>
          <c:order val="1"/>
          <c:tx>
            <c:strRef>
              <c:f>Лист1!$A$3</c:f>
              <c:strCache>
                <c:ptCount val="1"/>
                <c:pt idx="0">
                  <c:v>Заготовлено СЗП, обедненной лейкоцитами</c:v>
                </c:pt>
              </c:strCache>
            </c:strRef>
          </c:tx>
          <c:spPr>
            <a:gradFill>
              <a:gsLst>
                <a:gs pos="21000">
                  <a:srgbClr val="006600">
                    <a:alpha val="73000"/>
                  </a:srgbClr>
                </a:gs>
                <a:gs pos="50000">
                  <a:srgbClr val="669900">
                    <a:alpha val="72941"/>
                  </a:srgbClr>
                </a:gs>
                <a:gs pos="37000">
                  <a:srgbClr val="33CC33">
                    <a:alpha val="60000"/>
                  </a:srgbClr>
                </a:gs>
              </a:gsLst>
              <a:lin ang="5400000" scaled="0"/>
            </a:gradFill>
          </c:spPr>
          <c:invertIfNegative val="0"/>
          <c:dLbls>
            <c:dLbl>
              <c:idx val="0"/>
              <c:layout>
                <c:manualLayout>
                  <c:x val="1.2093641734529138E-2"/>
                  <c:y val="0.1412471088062962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A52-49DF-82F0-945E597D89C6}"/>
                </c:ext>
              </c:extLst>
            </c:dLbl>
            <c:dLbl>
              <c:idx val="1"/>
              <c:layout>
                <c:manualLayout>
                  <c:x val="9.6749133876233104E-3"/>
                  <c:y val="0.1412471088062961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A52-49DF-82F0-945E597D89C6}"/>
                </c:ext>
              </c:extLst>
            </c:dLbl>
            <c:dLbl>
              <c:idx val="2"/>
              <c:layout>
                <c:manualLayout>
                  <c:x val="8.4655492141704741E-3"/>
                  <c:y val="0.2435294979418884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A52-49DF-82F0-945E597D89C6}"/>
                </c:ext>
              </c:extLst>
            </c:dLbl>
            <c:spPr>
              <a:noFill/>
              <a:ln>
                <a:noFill/>
              </a:ln>
              <a:effectLst/>
            </c:spPr>
            <c:txPr>
              <a:bodyPr/>
              <a:lstStyle/>
              <a:p>
                <a:pPr>
                  <a:defRPr sz="2200" b="1" i="0" baseline="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Лист1!$B$1:$D$1</c:f>
              <c:numCache>
                <c:formatCode>General</c:formatCode>
                <c:ptCount val="3"/>
                <c:pt idx="0">
                  <c:v>2018</c:v>
                </c:pt>
                <c:pt idx="1">
                  <c:v>2019</c:v>
                </c:pt>
                <c:pt idx="2">
                  <c:v>2020</c:v>
                </c:pt>
              </c:numCache>
            </c:numRef>
          </c:cat>
          <c:val>
            <c:numRef>
              <c:f>Лист1!$B$3:$D$3</c:f>
              <c:numCache>
                <c:formatCode>General</c:formatCode>
                <c:ptCount val="3"/>
                <c:pt idx="0">
                  <c:v>15849</c:v>
                </c:pt>
                <c:pt idx="1">
                  <c:v>15742</c:v>
                </c:pt>
                <c:pt idx="2">
                  <c:v>17340</c:v>
                </c:pt>
              </c:numCache>
            </c:numRef>
          </c:val>
          <c:extLst>
            <c:ext xmlns:c16="http://schemas.microsoft.com/office/drawing/2014/chart" uri="{C3380CC4-5D6E-409C-BE32-E72D297353CC}">
              <c16:uniqueId val="{00000007-FA52-49DF-82F0-945E597D89C6}"/>
            </c:ext>
          </c:extLst>
        </c:ser>
        <c:dLbls>
          <c:showLegendKey val="0"/>
          <c:showVal val="0"/>
          <c:showCatName val="0"/>
          <c:showSerName val="0"/>
          <c:showPercent val="0"/>
          <c:showBubbleSize val="0"/>
        </c:dLbls>
        <c:gapWidth val="86"/>
        <c:gapDepth val="100"/>
        <c:shape val="box"/>
        <c:axId val="50658688"/>
        <c:axId val="47912064"/>
        <c:axId val="0"/>
      </c:bar3DChart>
      <c:catAx>
        <c:axId val="50658688"/>
        <c:scaling>
          <c:orientation val="minMax"/>
        </c:scaling>
        <c:delete val="0"/>
        <c:axPos val="b"/>
        <c:numFmt formatCode="General" sourceLinked="1"/>
        <c:majorTickMark val="out"/>
        <c:minorTickMark val="none"/>
        <c:tickLblPos val="nextTo"/>
        <c:txPr>
          <a:bodyPr/>
          <a:lstStyle/>
          <a:p>
            <a:pPr>
              <a:defRPr sz="2200" b="1" i="0" baseline="0">
                <a:latin typeface="Century Gothic" pitchFamily="34" charset="0"/>
              </a:defRPr>
            </a:pPr>
            <a:endParaRPr lang="ru-RU"/>
          </a:p>
        </c:txPr>
        <c:crossAx val="47912064"/>
        <c:crosses val="autoZero"/>
        <c:auto val="1"/>
        <c:lblAlgn val="ctr"/>
        <c:lblOffset val="100"/>
        <c:noMultiLvlLbl val="0"/>
      </c:catAx>
      <c:valAx>
        <c:axId val="47912064"/>
        <c:scaling>
          <c:orientation val="minMax"/>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1800" baseline="0"/>
            </a:pPr>
            <a:endParaRPr lang="ru-RU"/>
          </a:p>
        </c:txPr>
        <c:crossAx val="50658688"/>
        <c:crosses val="autoZero"/>
        <c:crossBetween val="between"/>
        <c:majorUnit val="2000"/>
      </c:valAx>
    </c:plotArea>
    <c:legend>
      <c:legendPos val="r"/>
      <c:layout>
        <c:manualLayout>
          <c:xMode val="edge"/>
          <c:yMode val="edge"/>
          <c:x val="0.27689878269401891"/>
          <c:y val="2.9643100809323482E-2"/>
          <c:w val="0.61790734270558512"/>
          <c:h val="0.19180618158403154"/>
        </c:manualLayout>
      </c:layout>
      <c:overlay val="0"/>
      <c:txPr>
        <a:bodyPr/>
        <a:lstStyle/>
        <a:p>
          <a:pPr>
            <a:defRPr sz="1800" b="1" baseline="0">
              <a:latin typeface="Century Gothic" pitchFamily="34" charset="0"/>
            </a:defRPr>
          </a:pPr>
          <a:endParaRPr lang="ru-RU"/>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Лист1!$A$2</c:f>
              <c:strCache>
                <c:ptCount val="1"/>
                <c:pt idx="0">
                  <c:v>Всего заготовлено эритроцитов</c:v>
                </c:pt>
              </c:strCache>
            </c:strRef>
          </c:tx>
          <c:spPr>
            <a:gradFill>
              <a:gsLst>
                <a:gs pos="24000">
                  <a:srgbClr val="0000FF">
                    <a:alpha val="80000"/>
                  </a:srgbClr>
                </a:gs>
                <a:gs pos="58000">
                  <a:srgbClr val="0000FF">
                    <a:alpha val="38000"/>
                  </a:srgbClr>
                </a:gs>
                <a:gs pos="37000">
                  <a:srgbClr val="0000FF">
                    <a:alpha val="74000"/>
                  </a:srgbClr>
                </a:gs>
              </a:gsLst>
              <a:lin ang="5400000" scaled="0"/>
            </a:gradFill>
          </c:spPr>
          <c:invertIfNegative val="0"/>
          <c:dLbls>
            <c:dLbl>
              <c:idx val="0"/>
              <c:layout>
                <c:manualLayout>
                  <c:x val="5.3871676817448255E-3"/>
                  <c:y val="0.1001557935197624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6B0-499A-A650-F6E9F9850D12}"/>
                </c:ext>
              </c:extLst>
            </c:dLbl>
            <c:dLbl>
              <c:idx val="1"/>
              <c:layout>
                <c:manualLayout>
                  <c:x val="2.6935838408724219E-3"/>
                  <c:y val="0.115179162547726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6B0-499A-A650-F6E9F9850D12}"/>
                </c:ext>
              </c:extLst>
            </c:dLbl>
            <c:dLbl>
              <c:idx val="2"/>
              <c:layout>
                <c:manualLayout>
                  <c:x val="8.0807515226171966E-3"/>
                  <c:y val="0.1226908470617094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6B0-499A-A650-F6E9F9850D12}"/>
                </c:ext>
              </c:extLst>
            </c:dLbl>
            <c:spPr>
              <a:noFill/>
              <a:ln>
                <a:noFill/>
              </a:ln>
              <a:effectLst/>
            </c:spPr>
            <c:txPr>
              <a:bodyPr/>
              <a:lstStyle/>
              <a:p>
                <a:pPr>
                  <a:defRPr sz="2400" b="1" i="0" baseline="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Лист1!$B$1:$D$1</c:f>
              <c:numCache>
                <c:formatCode>General</c:formatCode>
                <c:ptCount val="3"/>
                <c:pt idx="0">
                  <c:v>2018</c:v>
                </c:pt>
                <c:pt idx="1">
                  <c:v>2019</c:v>
                </c:pt>
                <c:pt idx="2">
                  <c:v>2020</c:v>
                </c:pt>
              </c:numCache>
            </c:numRef>
          </c:cat>
          <c:val>
            <c:numRef>
              <c:f>Лист1!$B$2:$D$2</c:f>
              <c:numCache>
                <c:formatCode>General</c:formatCode>
                <c:ptCount val="3"/>
                <c:pt idx="0">
                  <c:v>5473</c:v>
                </c:pt>
                <c:pt idx="1">
                  <c:v>7632</c:v>
                </c:pt>
                <c:pt idx="2">
                  <c:v>8173</c:v>
                </c:pt>
              </c:numCache>
            </c:numRef>
          </c:val>
          <c:extLst>
            <c:ext xmlns:c16="http://schemas.microsoft.com/office/drawing/2014/chart" uri="{C3380CC4-5D6E-409C-BE32-E72D297353CC}">
              <c16:uniqueId val="{00000003-C6B0-499A-A650-F6E9F9850D12}"/>
            </c:ext>
          </c:extLst>
        </c:ser>
        <c:ser>
          <c:idx val="1"/>
          <c:order val="1"/>
          <c:tx>
            <c:strRef>
              <c:f>Лист1!$A$3</c:f>
              <c:strCache>
                <c:ptCount val="1"/>
                <c:pt idx="0">
                  <c:v>Заготовлено эритроцитов, обедненных лейкоцитами</c:v>
                </c:pt>
              </c:strCache>
            </c:strRef>
          </c:tx>
          <c:spPr>
            <a:gradFill>
              <a:gsLst>
                <a:gs pos="24000">
                  <a:srgbClr val="CC00FF">
                    <a:alpha val="73000"/>
                  </a:srgbClr>
                </a:gs>
                <a:gs pos="58000">
                  <a:srgbClr val="FF66FF">
                    <a:alpha val="74000"/>
                  </a:srgbClr>
                </a:gs>
                <a:gs pos="37000">
                  <a:srgbClr val="FF00FF">
                    <a:alpha val="47000"/>
                  </a:srgbClr>
                </a:gs>
              </a:gsLst>
              <a:lin ang="5400000" scaled="0"/>
            </a:gradFill>
          </c:spPr>
          <c:invertIfNegative val="0"/>
          <c:dLbls>
            <c:dLbl>
              <c:idx val="0"/>
              <c:layout>
                <c:manualLayout>
                  <c:x val="4.0403757613085983E-3"/>
                  <c:y val="0.1101713728717386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6B0-499A-A650-F6E9F9850D12}"/>
                </c:ext>
              </c:extLst>
            </c:dLbl>
            <c:dLbl>
              <c:idx val="1"/>
              <c:layout>
                <c:manualLayout>
                  <c:x val="1.0774335363489545E-2"/>
                  <c:y val="0.1727687438215909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6B0-499A-A650-F6E9F9850D12}"/>
                </c:ext>
              </c:extLst>
            </c:dLbl>
            <c:dLbl>
              <c:idx val="2"/>
              <c:layout>
                <c:manualLayout>
                  <c:x val="8.0807515226171966E-3"/>
                  <c:y val="0.21783885090548341"/>
                </c:manualLayout>
              </c:layout>
              <c:tx>
                <c:rich>
                  <a:bodyPr/>
                  <a:lstStyle/>
                  <a:p>
                    <a:r>
                      <a:rPr lang="en-US" dirty="0" smtClean="0"/>
                      <a:t>8163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6B0-499A-A650-F6E9F9850D12}"/>
                </c:ext>
              </c:extLst>
            </c:dLbl>
            <c:spPr>
              <a:noFill/>
              <a:ln>
                <a:noFill/>
              </a:ln>
              <a:effectLst/>
            </c:spPr>
            <c:txPr>
              <a:bodyPr/>
              <a:lstStyle/>
              <a:p>
                <a:pPr>
                  <a:defRPr sz="2400" b="1" baseline="0">
                    <a:solidFill>
                      <a:schemeClr val="bg1"/>
                    </a:solidFill>
                    <a:latin typeface="Century Gothic"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Лист1!$B$1:$D$1</c:f>
              <c:numCache>
                <c:formatCode>General</c:formatCode>
                <c:ptCount val="3"/>
                <c:pt idx="0">
                  <c:v>2018</c:v>
                </c:pt>
                <c:pt idx="1">
                  <c:v>2019</c:v>
                </c:pt>
                <c:pt idx="2">
                  <c:v>2020</c:v>
                </c:pt>
              </c:numCache>
            </c:numRef>
          </c:cat>
          <c:val>
            <c:numRef>
              <c:f>Лист1!$B$3:$D$3</c:f>
              <c:numCache>
                <c:formatCode>General</c:formatCode>
                <c:ptCount val="3"/>
                <c:pt idx="0">
                  <c:v>4032</c:v>
                </c:pt>
                <c:pt idx="1">
                  <c:v>7043</c:v>
                </c:pt>
                <c:pt idx="2">
                  <c:v>8167</c:v>
                </c:pt>
              </c:numCache>
            </c:numRef>
          </c:val>
          <c:extLst>
            <c:ext xmlns:c16="http://schemas.microsoft.com/office/drawing/2014/chart" uri="{C3380CC4-5D6E-409C-BE32-E72D297353CC}">
              <c16:uniqueId val="{00000007-C6B0-499A-A650-F6E9F9850D12}"/>
            </c:ext>
          </c:extLst>
        </c:ser>
        <c:dLbls>
          <c:showLegendKey val="0"/>
          <c:showVal val="0"/>
          <c:showCatName val="0"/>
          <c:showSerName val="0"/>
          <c:showPercent val="0"/>
          <c:showBubbleSize val="0"/>
        </c:dLbls>
        <c:gapWidth val="90"/>
        <c:gapDepth val="51"/>
        <c:shape val="box"/>
        <c:axId val="53625216"/>
        <c:axId val="53626752"/>
        <c:axId val="0"/>
      </c:bar3DChart>
      <c:catAx>
        <c:axId val="53625216"/>
        <c:scaling>
          <c:orientation val="minMax"/>
        </c:scaling>
        <c:delete val="0"/>
        <c:axPos val="b"/>
        <c:numFmt formatCode="General" sourceLinked="1"/>
        <c:majorTickMark val="out"/>
        <c:minorTickMark val="none"/>
        <c:tickLblPos val="nextTo"/>
        <c:txPr>
          <a:bodyPr/>
          <a:lstStyle/>
          <a:p>
            <a:pPr>
              <a:defRPr sz="2500" b="1" i="0" baseline="0">
                <a:latin typeface="Century Gothic" pitchFamily="34" charset="0"/>
              </a:defRPr>
            </a:pPr>
            <a:endParaRPr lang="ru-RU"/>
          </a:p>
        </c:txPr>
        <c:crossAx val="53626752"/>
        <c:crosses val="autoZero"/>
        <c:auto val="1"/>
        <c:lblAlgn val="ctr"/>
        <c:lblOffset val="100"/>
        <c:noMultiLvlLbl val="0"/>
      </c:catAx>
      <c:valAx>
        <c:axId val="53626752"/>
        <c:scaling>
          <c:orientation val="minMax"/>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1800" baseline="0"/>
            </a:pPr>
            <a:endParaRPr lang="ru-RU"/>
          </a:p>
        </c:txPr>
        <c:crossAx val="53625216"/>
        <c:crosses val="autoZero"/>
        <c:crossBetween val="between"/>
        <c:majorUnit val="3000"/>
      </c:valAx>
    </c:plotArea>
    <c:legend>
      <c:legendPos val="r"/>
      <c:layout>
        <c:manualLayout>
          <c:xMode val="edge"/>
          <c:yMode val="edge"/>
          <c:x val="0.66603595355619627"/>
          <c:y val="0.29921772113243156"/>
          <c:w val="0.16561503642809394"/>
          <c:h val="0.39102280752462076"/>
        </c:manualLayout>
      </c:layout>
      <c:overlay val="0"/>
      <c:txPr>
        <a:bodyPr/>
        <a:lstStyle/>
        <a:p>
          <a:pPr>
            <a:defRPr sz="1600" b="1" i="0" baseline="0">
              <a:latin typeface="Century Gothic" pitchFamily="34" charset="0"/>
            </a:defRPr>
          </a:pPr>
          <a:endParaRPr lang="ru-RU"/>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0695008258909817E-2"/>
          <c:y val="2.7337550365329272E-2"/>
          <c:w val="0.68485959853299361"/>
          <c:h val="0.87544936672784268"/>
        </c:manualLayout>
      </c:layout>
      <c:bar3DChart>
        <c:barDir val="col"/>
        <c:grouping val="clustered"/>
        <c:varyColors val="0"/>
        <c:ser>
          <c:idx val="0"/>
          <c:order val="0"/>
          <c:tx>
            <c:strRef>
              <c:f>Лист1!$A$2:$B$2</c:f>
              <c:strCache>
                <c:ptCount val="1"/>
                <c:pt idx="0">
                  <c:v>Всего тромбоцитов</c:v>
                </c:pt>
              </c:strCache>
            </c:strRef>
          </c:tx>
          <c:spPr>
            <a:gradFill>
              <a:gsLst>
                <a:gs pos="0">
                  <a:srgbClr val="990000">
                    <a:alpha val="80000"/>
                  </a:srgbClr>
                </a:gs>
                <a:gs pos="58000">
                  <a:srgbClr val="FFC000"/>
                </a:gs>
                <a:gs pos="37000">
                  <a:srgbClr val="C00000">
                    <a:alpha val="60000"/>
                  </a:srgbClr>
                </a:gs>
              </a:gsLst>
              <a:lin ang="5400000" scaled="0"/>
            </a:gradFill>
          </c:spPr>
          <c:invertIfNegative val="0"/>
          <c:dLbls>
            <c:dLbl>
              <c:idx val="0"/>
              <c:layout>
                <c:manualLayout>
                  <c:x val="6.2613118716128222E-2"/>
                  <c:y val="0.1005840913209981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9B1-42D5-A199-0B41FD948E9A}"/>
                </c:ext>
              </c:extLst>
            </c:dLbl>
            <c:dLbl>
              <c:idx val="1"/>
              <c:layout>
                <c:manualLayout>
                  <c:x val="6.3731210121773421E-2"/>
                  <c:y val="9.12274316632309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9B1-42D5-A199-0B41FD948E9A}"/>
                </c:ext>
              </c:extLst>
            </c:dLbl>
            <c:dLbl>
              <c:idx val="2"/>
              <c:layout>
                <c:manualLayout>
                  <c:x val="7.2675941366934491E-2"/>
                  <c:y val="8.42099369199054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9B1-42D5-A199-0B41FD948E9A}"/>
                </c:ext>
              </c:extLst>
            </c:dLbl>
            <c:spPr>
              <a:noFill/>
              <a:ln>
                <a:noFill/>
              </a:ln>
              <a:effectLst/>
            </c:spPr>
            <c:txPr>
              <a:bodyPr/>
              <a:lstStyle/>
              <a:p>
                <a:pPr>
                  <a:defRPr sz="2000" b="0" i="0" baseline="0">
                    <a:solidFill>
                      <a:schemeClr val="tx1"/>
                    </a:solidFill>
                    <a:latin typeface="Century Gothic"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Лист1!$C$1:$E$1</c:f>
              <c:numCache>
                <c:formatCode>General</c:formatCode>
                <c:ptCount val="3"/>
                <c:pt idx="0">
                  <c:v>2018</c:v>
                </c:pt>
                <c:pt idx="1">
                  <c:v>2019</c:v>
                </c:pt>
                <c:pt idx="2">
                  <c:v>2020</c:v>
                </c:pt>
              </c:numCache>
            </c:numRef>
          </c:cat>
          <c:val>
            <c:numRef>
              <c:f>Лист1!$C$2:$E$2</c:f>
              <c:numCache>
                <c:formatCode>General</c:formatCode>
                <c:ptCount val="3"/>
                <c:pt idx="0">
                  <c:v>31034</c:v>
                </c:pt>
                <c:pt idx="1">
                  <c:v>33330</c:v>
                </c:pt>
                <c:pt idx="2">
                  <c:v>33036</c:v>
                </c:pt>
              </c:numCache>
            </c:numRef>
          </c:val>
          <c:extLst>
            <c:ext xmlns:c16="http://schemas.microsoft.com/office/drawing/2014/chart" uri="{C3380CC4-5D6E-409C-BE32-E72D297353CC}">
              <c16:uniqueId val="{00000003-49B1-42D5-A199-0B41FD948E9A}"/>
            </c:ext>
          </c:extLst>
        </c:ser>
        <c:ser>
          <c:idx val="1"/>
          <c:order val="1"/>
          <c:tx>
            <c:strRef>
              <c:f>Лист1!$A$3:$B$3</c:f>
              <c:strCache>
                <c:ptCount val="1"/>
                <c:pt idx="0">
                  <c:v>Тромбоцитов патогенредуцированных</c:v>
                </c:pt>
              </c:strCache>
            </c:strRef>
          </c:tx>
          <c:spPr>
            <a:gradFill>
              <a:gsLst>
                <a:gs pos="0">
                  <a:srgbClr val="00CCFF">
                    <a:alpha val="80000"/>
                  </a:srgbClr>
                </a:gs>
                <a:gs pos="58000">
                  <a:srgbClr val="00CCFF">
                    <a:alpha val="75000"/>
                  </a:srgbClr>
                </a:gs>
                <a:gs pos="37000">
                  <a:srgbClr val="33CCCC">
                    <a:alpha val="60000"/>
                  </a:srgbClr>
                </a:gs>
              </a:gsLst>
              <a:lin ang="5400000" scaled="0"/>
            </a:gradFill>
          </c:spPr>
          <c:invertIfNegative val="0"/>
          <c:dLbls>
            <c:dLbl>
              <c:idx val="0"/>
              <c:layout>
                <c:manualLayout>
                  <c:x val="4.3605564820160717E-2"/>
                  <c:y val="2.339164914441819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9B1-42D5-A199-0B41FD948E9A}"/>
                </c:ext>
              </c:extLst>
            </c:dLbl>
            <c:dLbl>
              <c:idx val="1"/>
              <c:layout>
                <c:manualLayout>
                  <c:x val="5.2550296065321932E-2"/>
                  <c:y val="9.356659657767376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9B1-42D5-A199-0B41FD948E9A}"/>
                </c:ext>
              </c:extLst>
            </c:dLbl>
            <c:dLbl>
              <c:idx val="2"/>
              <c:layout>
                <c:manualLayout>
                  <c:x val="5.4786478876612497E-2"/>
                  <c:y val="7.017494743325546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9B1-42D5-A199-0B41FD948E9A}"/>
                </c:ext>
              </c:extLst>
            </c:dLbl>
            <c:spPr>
              <a:noFill/>
              <a:ln>
                <a:noFill/>
              </a:ln>
              <a:effectLst/>
            </c:spPr>
            <c:txPr>
              <a:bodyPr/>
              <a:lstStyle/>
              <a:p>
                <a:pPr>
                  <a:defRPr sz="2000" baseline="0">
                    <a:latin typeface="Century Gothic"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Лист1!$C$1:$E$1</c:f>
              <c:numCache>
                <c:formatCode>General</c:formatCode>
                <c:ptCount val="3"/>
                <c:pt idx="0">
                  <c:v>2018</c:v>
                </c:pt>
                <c:pt idx="1">
                  <c:v>2019</c:v>
                </c:pt>
                <c:pt idx="2">
                  <c:v>2020</c:v>
                </c:pt>
              </c:numCache>
            </c:numRef>
          </c:cat>
          <c:val>
            <c:numRef>
              <c:f>Лист1!$C$3:$E$3</c:f>
              <c:numCache>
                <c:formatCode>General</c:formatCode>
                <c:ptCount val="3"/>
                <c:pt idx="0">
                  <c:v>8606</c:v>
                </c:pt>
                <c:pt idx="1">
                  <c:v>9747</c:v>
                </c:pt>
                <c:pt idx="2">
                  <c:v>6793</c:v>
                </c:pt>
              </c:numCache>
            </c:numRef>
          </c:val>
          <c:extLst>
            <c:ext xmlns:c16="http://schemas.microsoft.com/office/drawing/2014/chart" uri="{C3380CC4-5D6E-409C-BE32-E72D297353CC}">
              <c16:uniqueId val="{00000007-49B1-42D5-A199-0B41FD948E9A}"/>
            </c:ext>
          </c:extLst>
        </c:ser>
        <c:dLbls>
          <c:showLegendKey val="0"/>
          <c:showVal val="0"/>
          <c:showCatName val="0"/>
          <c:showSerName val="0"/>
          <c:showPercent val="0"/>
          <c:showBubbleSize val="0"/>
        </c:dLbls>
        <c:gapWidth val="51"/>
        <c:gapDepth val="124"/>
        <c:shape val="cone"/>
        <c:axId val="53662848"/>
        <c:axId val="53664384"/>
        <c:axId val="0"/>
      </c:bar3DChart>
      <c:catAx>
        <c:axId val="53662848"/>
        <c:scaling>
          <c:orientation val="minMax"/>
        </c:scaling>
        <c:delete val="0"/>
        <c:axPos val="b"/>
        <c:numFmt formatCode="General" sourceLinked="1"/>
        <c:majorTickMark val="out"/>
        <c:minorTickMark val="none"/>
        <c:tickLblPos val="nextTo"/>
        <c:txPr>
          <a:bodyPr/>
          <a:lstStyle/>
          <a:p>
            <a:pPr>
              <a:defRPr sz="2200" b="1" i="0" baseline="0">
                <a:solidFill>
                  <a:schemeClr val="tx1"/>
                </a:solidFill>
                <a:latin typeface="Century Gothic" pitchFamily="34" charset="0"/>
              </a:defRPr>
            </a:pPr>
            <a:endParaRPr lang="ru-RU"/>
          </a:p>
        </c:txPr>
        <c:crossAx val="53664384"/>
        <c:crosses val="autoZero"/>
        <c:auto val="1"/>
        <c:lblAlgn val="ctr"/>
        <c:lblOffset val="100"/>
        <c:noMultiLvlLbl val="0"/>
      </c:catAx>
      <c:valAx>
        <c:axId val="53664384"/>
        <c:scaling>
          <c:orientation val="minMax"/>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2000" b="0" i="0" baseline="0"/>
            </a:pPr>
            <a:endParaRPr lang="ru-RU"/>
          </a:p>
        </c:txPr>
        <c:crossAx val="53662848"/>
        <c:crosses val="autoZero"/>
        <c:crossBetween val="between"/>
        <c:majorUnit val="10000"/>
      </c:valAx>
    </c:plotArea>
    <c:legend>
      <c:legendPos val="r"/>
      <c:layout>
        <c:manualLayout>
          <c:xMode val="edge"/>
          <c:yMode val="edge"/>
          <c:x val="0.11948144857457432"/>
          <c:y val="1.3592758387471801E-2"/>
          <c:w val="0.58932166690430976"/>
          <c:h val="0.15943146864715668"/>
        </c:manualLayout>
      </c:layout>
      <c:overlay val="0"/>
      <c:txPr>
        <a:bodyPr/>
        <a:lstStyle/>
        <a:p>
          <a:pPr>
            <a:defRPr sz="1800" b="1" i="0" baseline="0">
              <a:latin typeface="Century Gothic" pitchFamily="34" charset="0"/>
            </a:defRPr>
          </a:pPr>
          <a:endParaRPr lang="ru-RU"/>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9.519676736004215E-2"/>
          <c:y val="8.1480911186390059E-2"/>
        </c:manualLayout>
      </c:layout>
      <c:overlay val="0"/>
      <c:txPr>
        <a:bodyPr/>
        <a:lstStyle/>
        <a:p>
          <a:pPr>
            <a:defRPr sz="2200">
              <a:latin typeface="Century Gothic" pitchFamily="34" charset="0"/>
            </a:defRPr>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6.8189105704713648E-2"/>
          <c:y val="0.22759129128288424"/>
          <c:w val="0.61005532415256214"/>
          <c:h val="0.74817417434232014"/>
        </c:manualLayout>
      </c:layout>
      <c:pie3DChart>
        <c:varyColors val="1"/>
        <c:ser>
          <c:idx val="0"/>
          <c:order val="0"/>
          <c:tx>
            <c:strRef>
              <c:f>Лист1!$B$1</c:f>
              <c:strCache>
                <c:ptCount val="1"/>
                <c:pt idx="0">
                  <c:v>Эритроцитные компоненты</c:v>
                </c:pt>
              </c:strCache>
            </c:strRef>
          </c:tx>
          <c:explosion val="25"/>
          <c:dPt>
            <c:idx val="0"/>
            <c:bubble3D val="0"/>
            <c:spPr>
              <a:gradFill>
                <a:gsLst>
                  <a:gs pos="0">
                    <a:srgbClr val="6600FF">
                      <a:alpha val="69000"/>
                    </a:srgbClr>
                  </a:gs>
                  <a:gs pos="50000">
                    <a:srgbClr val="6600FF">
                      <a:alpha val="73000"/>
                    </a:srgbClr>
                  </a:gs>
                  <a:gs pos="100000">
                    <a:srgbClr val="6600FF">
                      <a:alpha val="52000"/>
                    </a:srgbClr>
                  </a:gs>
                </a:gsLst>
                <a:lin ang="5400000" scaled="0"/>
              </a:gradFill>
            </c:spPr>
            <c:extLst>
              <c:ext xmlns:c16="http://schemas.microsoft.com/office/drawing/2014/chart" uri="{C3380CC4-5D6E-409C-BE32-E72D297353CC}">
                <c16:uniqueId val="{00000000-0F8B-4713-85D1-DCAEB26DE9EC}"/>
              </c:ext>
            </c:extLst>
          </c:dPt>
          <c:dPt>
            <c:idx val="1"/>
            <c:bubble3D val="0"/>
            <c:spPr>
              <a:solidFill>
                <a:srgbClr val="00B050"/>
              </a:solidFill>
            </c:spPr>
            <c:extLst>
              <c:ext xmlns:c16="http://schemas.microsoft.com/office/drawing/2014/chart" uri="{C3380CC4-5D6E-409C-BE32-E72D297353CC}">
                <c16:uniqueId val="{00000001-0F8B-4713-85D1-DCAEB26DE9EC}"/>
              </c:ext>
            </c:extLst>
          </c:dPt>
          <c:dLbls>
            <c:dLbl>
              <c:idx val="0"/>
              <c:layout>
                <c:manualLayout>
                  <c:x val="-0.21644577582425828"/>
                  <c:y val="-0.15381402988138945"/>
                </c:manualLayout>
              </c:layout>
              <c:tx>
                <c:rich>
                  <a:bodyPr/>
                  <a:lstStyle/>
                  <a:p>
                    <a:pPr>
                      <a:defRPr sz="2500" baseline="0">
                        <a:solidFill>
                          <a:schemeClr val="bg1"/>
                        </a:solidFill>
                        <a:latin typeface="Century Gothic" pitchFamily="34" charset="0"/>
                      </a:defRPr>
                    </a:pPr>
                    <a:r>
                      <a:rPr lang="en-US" baseline="0" dirty="0" smtClean="0">
                        <a:solidFill>
                          <a:schemeClr val="bg1"/>
                        </a:solidFill>
                      </a:rPr>
                      <a:t>70,2%</a:t>
                    </a:r>
                    <a:endParaRPr lang="en-US" baseline="0" dirty="0">
                      <a:solidFill>
                        <a:schemeClr val="bg1"/>
                      </a:solidFill>
                    </a:endParaRP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F8B-4713-85D1-DCAEB26DE9EC}"/>
                </c:ext>
              </c:extLst>
            </c:dLbl>
            <c:dLbl>
              <c:idx val="1"/>
              <c:layout/>
              <c:tx>
                <c:rich>
                  <a:bodyPr/>
                  <a:lstStyle/>
                  <a:p>
                    <a:r>
                      <a:rPr lang="en-US" smtClean="0"/>
                      <a:t>29,8%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F8B-4713-85D1-DCAEB26DE9EC}"/>
                </c:ext>
              </c:extLst>
            </c:dLbl>
            <c:spPr>
              <a:noFill/>
              <a:ln>
                <a:noFill/>
              </a:ln>
              <a:effectLst/>
            </c:spPr>
            <c:txPr>
              <a:bodyPr/>
              <a:lstStyle/>
              <a:p>
                <a:pPr>
                  <a:defRPr sz="2500" baseline="0">
                    <a:latin typeface="Century Gothic" pitchFamily="34"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Служба крови г.Минска</c:v>
                </c:pt>
                <c:pt idx="1">
                  <c:v>РНПЦ трансфузиологии</c:v>
                </c:pt>
              </c:strCache>
            </c:strRef>
          </c:cat>
          <c:val>
            <c:numRef>
              <c:f>Лист1!$B$2:$B$3</c:f>
              <c:numCache>
                <c:formatCode>0.00%</c:formatCode>
                <c:ptCount val="2"/>
                <c:pt idx="0">
                  <c:v>0.70200000000000062</c:v>
                </c:pt>
                <c:pt idx="1">
                  <c:v>0.29800000000000032</c:v>
                </c:pt>
              </c:numCache>
            </c:numRef>
          </c:val>
          <c:extLst>
            <c:ext xmlns:c16="http://schemas.microsoft.com/office/drawing/2014/chart" uri="{C3380CC4-5D6E-409C-BE32-E72D297353CC}">
              <c16:uniqueId val="{00000002-0F8B-4713-85D1-DCAEB26DE9EC}"/>
            </c:ext>
          </c:extLst>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200" baseline="0">
              <a:latin typeface="Century Gothic" pitchFamily="34" charset="0"/>
            </a:defRPr>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4.3926325919097911E-2"/>
          <c:y val="0.23447156257425303"/>
          <c:w val="0.86438680772809862"/>
          <c:h val="0.66769427461216502"/>
        </c:manualLayout>
      </c:layout>
      <c:pie3DChart>
        <c:varyColors val="1"/>
        <c:ser>
          <c:idx val="0"/>
          <c:order val="0"/>
          <c:tx>
            <c:strRef>
              <c:f>Лист2!$B$1</c:f>
              <c:strCache>
                <c:ptCount val="1"/>
                <c:pt idx="0">
                  <c:v>Компоненты плазмы</c:v>
                </c:pt>
              </c:strCache>
            </c:strRef>
          </c:tx>
          <c:explosion val="25"/>
          <c:dPt>
            <c:idx val="0"/>
            <c:bubble3D val="0"/>
            <c:spPr>
              <a:gradFill>
                <a:gsLst>
                  <a:gs pos="0">
                    <a:srgbClr val="6600FF">
                      <a:alpha val="69000"/>
                    </a:srgbClr>
                  </a:gs>
                  <a:gs pos="50000">
                    <a:srgbClr val="9933FF"/>
                  </a:gs>
                  <a:gs pos="100000">
                    <a:srgbClr val="6600FF">
                      <a:alpha val="32000"/>
                    </a:srgbClr>
                  </a:gs>
                </a:gsLst>
                <a:lin ang="5400000" scaled="0"/>
              </a:gradFill>
            </c:spPr>
            <c:extLst>
              <c:ext xmlns:c16="http://schemas.microsoft.com/office/drawing/2014/chart" uri="{C3380CC4-5D6E-409C-BE32-E72D297353CC}">
                <c16:uniqueId val="{00000000-DC51-4899-9F46-1F4E92E88C05}"/>
              </c:ext>
            </c:extLst>
          </c:dPt>
          <c:dPt>
            <c:idx val="1"/>
            <c:bubble3D val="0"/>
            <c:spPr>
              <a:solidFill>
                <a:srgbClr val="00B050"/>
              </a:solidFill>
            </c:spPr>
            <c:extLst>
              <c:ext xmlns:c16="http://schemas.microsoft.com/office/drawing/2014/chart" uri="{C3380CC4-5D6E-409C-BE32-E72D297353CC}">
                <c16:uniqueId val="{00000001-DC51-4899-9F46-1F4E92E88C05}"/>
              </c:ext>
            </c:extLst>
          </c:dPt>
          <c:dLbls>
            <c:dLbl>
              <c:idx val="0"/>
              <c:layout>
                <c:manualLayout>
                  <c:x val="6.2715272383418133E-2"/>
                  <c:y val="-0.28652351222971978"/>
                </c:manualLayout>
              </c:layout>
              <c:tx>
                <c:rich>
                  <a:bodyPr/>
                  <a:lstStyle/>
                  <a:p>
                    <a:r>
                      <a:rPr lang="en-US" baseline="0" smtClean="0">
                        <a:solidFill>
                          <a:schemeClr val="bg1"/>
                        </a:solidFill>
                        <a:latin typeface="Century Gothic" pitchFamily="34" charset="0"/>
                      </a:rPr>
                      <a:t>97,8%</a:t>
                    </a:r>
                    <a:endParaRPr lang="en-US" baseline="0" dirty="0">
                      <a:solidFill>
                        <a:schemeClr val="bg1"/>
                      </a:solidFill>
                      <a:latin typeface="Century Gothic" pitchFamily="34" charset="0"/>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C51-4899-9F46-1F4E92E88C05}"/>
                </c:ext>
              </c:extLst>
            </c:dLbl>
            <c:dLbl>
              <c:idx val="1"/>
              <c:layout>
                <c:manualLayout>
                  <c:x val="-0.21549885947160943"/>
                  <c:y val="0.11331755490326555"/>
                </c:manualLayout>
              </c:layout>
              <c:tx>
                <c:rich>
                  <a:bodyPr/>
                  <a:lstStyle/>
                  <a:p>
                    <a:pPr>
                      <a:defRPr sz="2500" baseline="0">
                        <a:solidFill>
                          <a:schemeClr val="tx1"/>
                        </a:solidFill>
                        <a:latin typeface="Century Gothic" pitchFamily="34" charset="0"/>
                      </a:defRPr>
                    </a:pPr>
                    <a:r>
                      <a:rPr lang="en-US" baseline="0" dirty="0" smtClean="0">
                        <a:solidFill>
                          <a:schemeClr val="tx1"/>
                        </a:solidFill>
                      </a:rPr>
                      <a:t>2,2%</a:t>
                    </a:r>
                    <a:endParaRPr lang="en-US" baseline="0" dirty="0">
                      <a:solidFill>
                        <a:schemeClr val="tx1"/>
                      </a:solidFill>
                    </a:endParaRP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C51-4899-9F46-1F4E92E88C05}"/>
                </c:ext>
              </c:extLst>
            </c:dLbl>
            <c:spPr>
              <a:noFill/>
              <a:ln>
                <a:noFill/>
              </a:ln>
              <a:effectLst/>
            </c:spPr>
            <c:txPr>
              <a:bodyPr/>
              <a:lstStyle/>
              <a:p>
                <a:pPr>
                  <a:defRPr sz="2500" baseline="0">
                    <a:solidFill>
                      <a:schemeClr val="bg1"/>
                    </a:solidFill>
                    <a:latin typeface="Century Gothic" pitchFamily="34"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Лист2!$A$2:$A$3</c:f>
              <c:strCache>
                <c:ptCount val="2"/>
                <c:pt idx="0">
                  <c:v>Служба крови г.Минска</c:v>
                </c:pt>
                <c:pt idx="1">
                  <c:v>РНПЦ трансфузиологии</c:v>
                </c:pt>
              </c:strCache>
            </c:strRef>
          </c:cat>
          <c:val>
            <c:numRef>
              <c:f>Лист2!$B$2:$B$3</c:f>
              <c:numCache>
                <c:formatCode>0.00%</c:formatCode>
                <c:ptCount val="2"/>
                <c:pt idx="0">
                  <c:v>0.97800000000000065</c:v>
                </c:pt>
                <c:pt idx="1">
                  <c:v>2.1999999999999999E-2</c:v>
                </c:pt>
              </c:numCache>
            </c:numRef>
          </c:val>
          <c:extLst>
            <c:ext xmlns:c16="http://schemas.microsoft.com/office/drawing/2014/chart" uri="{C3380CC4-5D6E-409C-BE32-E72D297353CC}">
              <c16:uniqueId val="{00000002-DC51-4899-9F46-1F4E92E88C05}"/>
            </c:ext>
          </c:extLst>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519183786324314"/>
          <c:y val="5.5626623709915592E-2"/>
        </c:manualLayout>
      </c:layout>
      <c:overlay val="0"/>
      <c:txPr>
        <a:bodyPr/>
        <a:lstStyle/>
        <a:p>
          <a:pPr>
            <a:defRPr sz="2200" baseline="0">
              <a:latin typeface="Century Gothic" pitchFamily="34" charset="0"/>
            </a:defRPr>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0.20256434001015095"/>
          <c:w val="0.66579213313754293"/>
          <c:h val="0.71783466101567162"/>
        </c:manualLayout>
      </c:layout>
      <c:pie3DChart>
        <c:varyColors val="1"/>
        <c:ser>
          <c:idx val="0"/>
          <c:order val="0"/>
          <c:tx>
            <c:strRef>
              <c:f>Лист3!$B$1</c:f>
              <c:strCache>
                <c:ptCount val="1"/>
                <c:pt idx="0">
                  <c:v>Тромбоцитные компоненты</c:v>
                </c:pt>
              </c:strCache>
            </c:strRef>
          </c:tx>
          <c:explosion val="25"/>
          <c:dPt>
            <c:idx val="0"/>
            <c:bubble3D val="0"/>
            <c:spPr>
              <a:gradFill>
                <a:gsLst>
                  <a:gs pos="0">
                    <a:srgbClr val="6600FF">
                      <a:alpha val="69000"/>
                    </a:srgbClr>
                  </a:gs>
                  <a:gs pos="50000">
                    <a:srgbClr val="6600FF">
                      <a:alpha val="73000"/>
                    </a:srgbClr>
                  </a:gs>
                  <a:gs pos="100000">
                    <a:srgbClr val="6600FF">
                      <a:alpha val="52000"/>
                    </a:srgbClr>
                  </a:gs>
                </a:gsLst>
                <a:lin ang="5400000" scaled="0"/>
              </a:gradFill>
            </c:spPr>
            <c:extLst>
              <c:ext xmlns:c16="http://schemas.microsoft.com/office/drawing/2014/chart" uri="{C3380CC4-5D6E-409C-BE32-E72D297353CC}">
                <c16:uniqueId val="{00000000-BDF4-4466-B14A-569B1F4FF237}"/>
              </c:ext>
            </c:extLst>
          </c:dPt>
          <c:dPt>
            <c:idx val="1"/>
            <c:bubble3D val="0"/>
            <c:spPr>
              <a:solidFill>
                <a:srgbClr val="00B050"/>
              </a:solidFill>
            </c:spPr>
            <c:extLst>
              <c:ext xmlns:c16="http://schemas.microsoft.com/office/drawing/2014/chart" uri="{C3380CC4-5D6E-409C-BE32-E72D297353CC}">
                <c16:uniqueId val="{00000001-BDF4-4466-B14A-569B1F4FF237}"/>
              </c:ext>
            </c:extLst>
          </c:dPt>
          <c:dLbls>
            <c:dLbl>
              <c:idx val="0"/>
              <c:spPr/>
              <c:txPr>
                <a:bodyPr/>
                <a:lstStyle/>
                <a:p>
                  <a:pPr>
                    <a:defRPr sz="2500" baseline="0">
                      <a:solidFill>
                        <a:schemeClr val="bg1"/>
                      </a:solidFill>
                      <a:latin typeface="Century Gothic" pitchFamily="34" charset="0"/>
                    </a:defRPr>
                  </a:pPr>
                  <a:endParaRPr lang="ru-RU"/>
                </a:p>
              </c:txPr>
              <c:showLegendKey val="0"/>
              <c:showVal val="1"/>
              <c:showCatName val="0"/>
              <c:showSerName val="0"/>
              <c:showPercent val="0"/>
              <c:showBubbleSize val="0"/>
              <c:extLst>
                <c:ext xmlns:c16="http://schemas.microsoft.com/office/drawing/2014/chart" uri="{C3380CC4-5D6E-409C-BE32-E72D297353CC}">
                  <c16:uniqueId val="{00000000-BDF4-4466-B14A-569B1F4FF237}"/>
                </c:ext>
              </c:extLst>
            </c:dLbl>
            <c:dLbl>
              <c:idx val="1"/>
              <c:layout>
                <c:manualLayout>
                  <c:x val="-8.2670981235786617E-2"/>
                  <c:y val="0.145725968375389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DF4-4466-B14A-569B1F4FF237}"/>
                </c:ext>
              </c:extLst>
            </c:dLbl>
            <c:spPr>
              <a:noFill/>
              <a:ln>
                <a:noFill/>
              </a:ln>
              <a:effectLst/>
            </c:spPr>
            <c:txPr>
              <a:bodyPr/>
              <a:lstStyle/>
              <a:p>
                <a:pPr>
                  <a:defRPr sz="2500" baseline="0">
                    <a:latin typeface="Century Gothic" pitchFamily="34"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Лист3!$A$2:$A$3</c:f>
              <c:strCache>
                <c:ptCount val="2"/>
                <c:pt idx="0">
                  <c:v>Служба крови г.Минска</c:v>
                </c:pt>
                <c:pt idx="1">
                  <c:v>РНПЦ трансфузиологии</c:v>
                </c:pt>
              </c:strCache>
            </c:strRef>
          </c:cat>
          <c:val>
            <c:numRef>
              <c:f>Лист3!$B$2:$B$3</c:f>
              <c:numCache>
                <c:formatCode>0.00%</c:formatCode>
                <c:ptCount val="2"/>
                <c:pt idx="0">
                  <c:v>0.91900000000000004</c:v>
                </c:pt>
                <c:pt idx="1">
                  <c:v>8.1000000000000003E-2</c:v>
                </c:pt>
              </c:numCache>
            </c:numRef>
          </c:val>
          <c:extLst>
            <c:ext xmlns:c16="http://schemas.microsoft.com/office/drawing/2014/chart" uri="{C3380CC4-5D6E-409C-BE32-E72D297353CC}">
              <c16:uniqueId val="{00000002-BDF4-4466-B14A-569B1F4FF237}"/>
            </c:ext>
          </c:extLst>
        </c:ser>
        <c:dLbls>
          <c:showLegendKey val="0"/>
          <c:showVal val="0"/>
          <c:showCatName val="0"/>
          <c:showSerName val="0"/>
          <c:showPercent val="0"/>
          <c:showBubbleSize val="0"/>
          <c:showLeaderLines val="1"/>
        </c:dLbls>
      </c:pie3DChart>
    </c:plotArea>
    <c:legend>
      <c:legendPos val="r"/>
      <c:layout>
        <c:manualLayout>
          <c:xMode val="edge"/>
          <c:yMode val="edge"/>
          <c:x val="0.52806527596952113"/>
          <c:y val="0.40678765481551354"/>
          <c:w val="0.46204572193657178"/>
          <c:h val="0.46259123105118338"/>
        </c:manualLayout>
      </c:layout>
      <c:overlay val="0"/>
      <c:txPr>
        <a:bodyPr/>
        <a:lstStyle/>
        <a:p>
          <a:pPr>
            <a:defRPr sz="2200" b="1" i="0" baseline="0">
              <a:latin typeface="Century Gothic" pitchFamily="34" charset="0"/>
            </a:defRPr>
          </a:pPr>
          <a:endParaRPr lang="ru-RU"/>
        </a:p>
      </c:txPr>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B5E44-4282-4121-AFE1-EF6C21D84115}" type="doc">
      <dgm:prSet loTypeId="urn:microsoft.com/office/officeart/2005/8/layout/process4" loCatId="list" qsTypeId="urn:microsoft.com/office/officeart/2005/8/quickstyle/simple1" qsCatId="simple" csTypeId="urn:microsoft.com/office/officeart/2005/8/colors/colorful1#1" csCatId="colorful" phldr="1"/>
      <dgm:spPr/>
      <dgm:t>
        <a:bodyPr/>
        <a:lstStyle/>
        <a:p>
          <a:endParaRPr lang="ru-RU"/>
        </a:p>
      </dgm:t>
    </dgm:pt>
    <dgm:pt modelId="{94962AE7-10BB-4023-850A-32526D81803E}">
      <dgm:prSet phldrT="[Текст]" custT="1"/>
      <dgm:spPr>
        <a:solidFill>
          <a:srgbClr val="0070C0"/>
        </a:solidFill>
      </dgm:spPr>
      <dgm:t>
        <a:bodyPr/>
        <a:lstStyle/>
        <a:p>
          <a:pPr>
            <a:spcAft>
              <a:spcPts val="0"/>
            </a:spcAft>
          </a:pPr>
          <a:endParaRPr lang="ru-RU" sz="2000" b="1" dirty="0" smtClean="0">
            <a:solidFill>
              <a:schemeClr val="bg1"/>
            </a:solidFill>
            <a:latin typeface="Century Gothic" pitchFamily="34" charset="0"/>
          </a:endParaRPr>
        </a:p>
        <a:p>
          <a:pPr>
            <a:spcAft>
              <a:spcPts val="0"/>
            </a:spcAft>
          </a:pPr>
          <a:r>
            <a:rPr lang="ru-RU" sz="2000" b="1" dirty="0" smtClean="0">
              <a:solidFill>
                <a:schemeClr val="bg1"/>
              </a:solidFill>
              <a:latin typeface="Century Gothic" pitchFamily="34" charset="0"/>
            </a:rPr>
            <a:t>Проведено 7 акций по безвозмездным </a:t>
          </a:r>
          <a:r>
            <a:rPr lang="ru-RU" sz="2000" b="1" dirty="0" err="1" smtClean="0">
              <a:solidFill>
                <a:schemeClr val="bg1"/>
              </a:solidFill>
              <a:latin typeface="Century Gothic" pitchFamily="34" charset="0"/>
            </a:rPr>
            <a:t>донациям</a:t>
          </a:r>
          <a:r>
            <a:rPr lang="ru-RU" sz="2000" b="1" dirty="0" smtClean="0">
              <a:solidFill>
                <a:schemeClr val="bg1"/>
              </a:solidFill>
              <a:latin typeface="Century Gothic" pitchFamily="34" charset="0"/>
            </a:rPr>
            <a:t>  </a:t>
          </a:r>
        </a:p>
        <a:p>
          <a:pPr>
            <a:spcAft>
              <a:spcPts val="0"/>
            </a:spcAft>
          </a:pPr>
          <a:endParaRPr lang="ru-RU" sz="2000" b="1" dirty="0">
            <a:solidFill>
              <a:schemeClr val="bg1"/>
            </a:solidFill>
            <a:latin typeface="Century Gothic" pitchFamily="34" charset="0"/>
          </a:endParaRPr>
        </a:p>
      </dgm:t>
    </dgm:pt>
    <dgm:pt modelId="{13AC4568-552B-4936-9E0C-78CF942A8C6E}" type="parTrans" cxnId="{B7DCCD26-64C7-4495-AA75-A62792D519AB}">
      <dgm:prSet/>
      <dgm:spPr/>
      <dgm:t>
        <a:bodyPr/>
        <a:lstStyle/>
        <a:p>
          <a:endParaRPr lang="ru-RU"/>
        </a:p>
      </dgm:t>
    </dgm:pt>
    <dgm:pt modelId="{9832E442-F798-4E2B-88DC-FB256F1434C1}" type="sibTrans" cxnId="{B7DCCD26-64C7-4495-AA75-A62792D519AB}">
      <dgm:prSet/>
      <dgm:spPr/>
      <dgm:t>
        <a:bodyPr/>
        <a:lstStyle/>
        <a:p>
          <a:endParaRPr lang="ru-RU"/>
        </a:p>
      </dgm:t>
    </dgm:pt>
    <dgm:pt modelId="{6F09D722-7B60-4FE3-9209-EBC91EB6CCCD}">
      <dgm:prSet custT="1"/>
      <dgm:spPr/>
      <dgm:t>
        <a:bodyPr/>
        <a:lstStyle/>
        <a:p>
          <a:endParaRPr lang="ru-RU" sz="1700" b="1" dirty="0" smtClean="0">
            <a:solidFill>
              <a:schemeClr val="tx1"/>
            </a:solidFill>
            <a:latin typeface="Century Gothic" pitchFamily="34" charset="0"/>
          </a:endParaRPr>
        </a:p>
        <a:p>
          <a:r>
            <a:rPr lang="ru-RU" sz="1800" b="1" dirty="0" smtClean="0">
              <a:solidFill>
                <a:schemeClr val="bg1"/>
              </a:solidFill>
              <a:latin typeface="Century Gothic" pitchFamily="34" charset="0"/>
            </a:rPr>
            <a:t>Привлечены к проведению Всемирного дня донора крови профсоюзный комитет 6-й ГКБ, Партизанская районная организация Белорусского общества Красного Креста, Минская городская организация Белорусского общества Красного Креста</a:t>
          </a:r>
        </a:p>
        <a:p>
          <a:endParaRPr lang="ru-RU" sz="1000" b="1" dirty="0"/>
        </a:p>
      </dgm:t>
    </dgm:pt>
    <dgm:pt modelId="{B479740B-91B8-4768-BDDE-F5D9981AAF04}" type="parTrans" cxnId="{FE09A9AC-D1CA-4D1F-8BFE-6B1A01554437}">
      <dgm:prSet/>
      <dgm:spPr/>
      <dgm:t>
        <a:bodyPr/>
        <a:lstStyle/>
        <a:p>
          <a:endParaRPr lang="ru-RU"/>
        </a:p>
      </dgm:t>
    </dgm:pt>
    <dgm:pt modelId="{2DF96527-421C-4F50-9F44-16C2B5397B14}" type="sibTrans" cxnId="{FE09A9AC-D1CA-4D1F-8BFE-6B1A01554437}">
      <dgm:prSet/>
      <dgm:spPr/>
      <dgm:t>
        <a:bodyPr/>
        <a:lstStyle/>
        <a:p>
          <a:endParaRPr lang="ru-RU"/>
        </a:p>
      </dgm:t>
    </dgm:pt>
    <dgm:pt modelId="{57759529-157C-49C1-9474-E347620B9B6E}">
      <dgm:prSet custT="1"/>
      <dgm:spPr>
        <a:solidFill>
          <a:srgbClr val="339933"/>
        </a:solidFill>
      </dgm:spPr>
      <dgm:t>
        <a:bodyPr/>
        <a:lstStyle/>
        <a:p>
          <a:r>
            <a:rPr lang="ru-RU" sz="2000" b="1" dirty="0" smtClean="0">
              <a:solidFill>
                <a:schemeClr val="bg1"/>
              </a:solidFill>
              <a:latin typeface="Century Gothic" pitchFamily="34" charset="0"/>
            </a:rPr>
            <a:t>Изготовлены майки с донорской тематикой</a:t>
          </a:r>
          <a:endParaRPr lang="ru-RU" sz="2000" b="1" dirty="0">
            <a:solidFill>
              <a:schemeClr val="bg1"/>
            </a:solidFill>
            <a:latin typeface="Century Gothic" pitchFamily="34" charset="0"/>
          </a:endParaRPr>
        </a:p>
      </dgm:t>
    </dgm:pt>
    <dgm:pt modelId="{A5A4AF4E-1437-4036-B404-3513B8E9ACE6}" type="parTrans" cxnId="{4912F535-80BD-45CB-811A-507535309F2E}">
      <dgm:prSet/>
      <dgm:spPr/>
      <dgm:t>
        <a:bodyPr/>
        <a:lstStyle/>
        <a:p>
          <a:endParaRPr lang="ru-RU"/>
        </a:p>
      </dgm:t>
    </dgm:pt>
    <dgm:pt modelId="{A70CA3D5-938D-4E5B-9E59-6B9854B0DEB0}" type="sibTrans" cxnId="{4912F535-80BD-45CB-811A-507535309F2E}">
      <dgm:prSet/>
      <dgm:spPr/>
      <dgm:t>
        <a:bodyPr/>
        <a:lstStyle/>
        <a:p>
          <a:endParaRPr lang="ru-RU"/>
        </a:p>
      </dgm:t>
    </dgm:pt>
    <dgm:pt modelId="{4626045F-D5F5-4CD3-8AB7-0ABB4D0DF25B}">
      <dgm:prSet custT="1"/>
      <dgm:spPr>
        <a:solidFill>
          <a:srgbClr val="CC0000"/>
        </a:solidFill>
      </dgm:spPr>
      <dgm:t>
        <a:bodyPr/>
        <a:lstStyle/>
        <a:p>
          <a:r>
            <a:rPr lang="ru-RU" sz="1900" b="1" i="0" dirty="0" smtClean="0">
              <a:latin typeface="Century Gothic" pitchFamily="34" charset="0"/>
            </a:rPr>
            <a:t>Размещена информация о донорстве крови и ее компонентов, в т.ч. безвозмездном, на сайтах ГЦТ и 6-й ГКБ, в социальных сетях</a:t>
          </a:r>
          <a:r>
            <a:rPr lang="en-US" sz="1900" b="1" i="0" dirty="0" smtClean="0">
              <a:latin typeface="Century Gothic" pitchFamily="34" charset="0"/>
            </a:rPr>
            <a:t> </a:t>
          </a:r>
          <a:r>
            <a:rPr lang="ru-RU" sz="1900" b="1" i="0" dirty="0" smtClean="0">
              <a:latin typeface="Century Gothic" pitchFamily="34" charset="0"/>
            </a:rPr>
            <a:t> </a:t>
          </a:r>
          <a:r>
            <a:rPr lang="en-US" sz="1900" b="1" i="0" dirty="0" err="1" smtClean="0">
              <a:latin typeface="Century Gothic" pitchFamily="34" charset="0"/>
            </a:rPr>
            <a:t>Instagram</a:t>
          </a:r>
          <a:r>
            <a:rPr lang="en-US" sz="1900" b="1" i="0" dirty="0" smtClean="0">
              <a:latin typeface="Century Gothic" pitchFamily="34" charset="0"/>
            </a:rPr>
            <a:t>, </a:t>
          </a:r>
          <a:r>
            <a:rPr lang="en-US" sz="1900" b="1" i="0" dirty="0" err="1" smtClean="0">
              <a:latin typeface="Century Gothic" pitchFamily="34" charset="0"/>
            </a:rPr>
            <a:t>Facebook</a:t>
          </a:r>
          <a:endParaRPr lang="ru-RU" sz="1900" b="1" i="0" dirty="0">
            <a:latin typeface="Century Gothic" pitchFamily="34" charset="0"/>
          </a:endParaRPr>
        </a:p>
      </dgm:t>
    </dgm:pt>
    <dgm:pt modelId="{02881EBA-E850-4160-94E7-09DF64F81A02}" type="parTrans" cxnId="{659F8613-D040-4097-A946-2CD05C0E6774}">
      <dgm:prSet/>
      <dgm:spPr/>
      <dgm:t>
        <a:bodyPr/>
        <a:lstStyle/>
        <a:p>
          <a:endParaRPr lang="ru-RU"/>
        </a:p>
      </dgm:t>
    </dgm:pt>
    <dgm:pt modelId="{CB8B05BC-2646-4B31-A357-5014E0B456A1}" type="sibTrans" cxnId="{659F8613-D040-4097-A946-2CD05C0E6774}">
      <dgm:prSet/>
      <dgm:spPr/>
      <dgm:t>
        <a:bodyPr/>
        <a:lstStyle/>
        <a:p>
          <a:endParaRPr lang="ru-RU"/>
        </a:p>
      </dgm:t>
    </dgm:pt>
    <dgm:pt modelId="{AB079E9C-CD47-4848-9835-9B2EC03CEE0D}" type="pres">
      <dgm:prSet presAssocID="{709B5E44-4282-4121-AFE1-EF6C21D84115}" presName="Name0" presStyleCnt="0">
        <dgm:presLayoutVars>
          <dgm:dir/>
          <dgm:animLvl val="lvl"/>
          <dgm:resizeHandles val="exact"/>
        </dgm:presLayoutVars>
      </dgm:prSet>
      <dgm:spPr/>
      <dgm:t>
        <a:bodyPr/>
        <a:lstStyle/>
        <a:p>
          <a:endParaRPr lang="ru-RU"/>
        </a:p>
      </dgm:t>
    </dgm:pt>
    <dgm:pt modelId="{79D95E16-D7B9-4CA2-A007-AF89902B724F}" type="pres">
      <dgm:prSet presAssocID="{4626045F-D5F5-4CD3-8AB7-0ABB4D0DF25B}" presName="boxAndChildren" presStyleCnt="0"/>
      <dgm:spPr/>
    </dgm:pt>
    <dgm:pt modelId="{CE6B8A3F-F196-4D3B-9AC0-C9629EC09C0D}" type="pres">
      <dgm:prSet presAssocID="{4626045F-D5F5-4CD3-8AB7-0ABB4D0DF25B}" presName="parentTextBox" presStyleLbl="node1" presStyleIdx="0" presStyleCnt="4"/>
      <dgm:spPr/>
      <dgm:t>
        <a:bodyPr/>
        <a:lstStyle/>
        <a:p>
          <a:endParaRPr lang="ru-RU"/>
        </a:p>
      </dgm:t>
    </dgm:pt>
    <dgm:pt modelId="{CD09A3CB-F1A8-4432-ABFC-5B70F83ABC96}" type="pres">
      <dgm:prSet presAssocID="{A70CA3D5-938D-4E5B-9E59-6B9854B0DEB0}" presName="sp" presStyleCnt="0"/>
      <dgm:spPr/>
    </dgm:pt>
    <dgm:pt modelId="{C882786F-DE35-44F9-92F5-60CE65EE4CE0}" type="pres">
      <dgm:prSet presAssocID="{57759529-157C-49C1-9474-E347620B9B6E}" presName="arrowAndChildren" presStyleCnt="0"/>
      <dgm:spPr/>
    </dgm:pt>
    <dgm:pt modelId="{D8E4F5E2-151E-40F5-8C75-60D011110B64}" type="pres">
      <dgm:prSet presAssocID="{57759529-157C-49C1-9474-E347620B9B6E}" presName="parentTextArrow" presStyleLbl="node1" presStyleIdx="1" presStyleCnt="4" custScaleY="43927"/>
      <dgm:spPr/>
      <dgm:t>
        <a:bodyPr/>
        <a:lstStyle/>
        <a:p>
          <a:endParaRPr lang="ru-RU"/>
        </a:p>
      </dgm:t>
    </dgm:pt>
    <dgm:pt modelId="{6A899B11-89EF-4411-9251-445C4142C6BA}" type="pres">
      <dgm:prSet presAssocID="{2DF96527-421C-4F50-9F44-16C2B5397B14}" presName="sp" presStyleCnt="0"/>
      <dgm:spPr/>
    </dgm:pt>
    <dgm:pt modelId="{18057B23-F27D-41E5-822C-ABDD66C23BCA}" type="pres">
      <dgm:prSet presAssocID="{6F09D722-7B60-4FE3-9209-EBC91EB6CCCD}" presName="arrowAndChildren" presStyleCnt="0"/>
      <dgm:spPr/>
    </dgm:pt>
    <dgm:pt modelId="{D2EC242A-EB5E-466D-93FB-1F9DE914754B}" type="pres">
      <dgm:prSet presAssocID="{6F09D722-7B60-4FE3-9209-EBC91EB6CCCD}" presName="parentTextArrow" presStyleLbl="node1" presStyleIdx="2" presStyleCnt="4" custScaleY="118316"/>
      <dgm:spPr/>
      <dgm:t>
        <a:bodyPr/>
        <a:lstStyle/>
        <a:p>
          <a:endParaRPr lang="ru-RU"/>
        </a:p>
      </dgm:t>
    </dgm:pt>
    <dgm:pt modelId="{5C65E256-90A8-4737-BEB6-9198568F736C}" type="pres">
      <dgm:prSet presAssocID="{9832E442-F798-4E2B-88DC-FB256F1434C1}" presName="sp" presStyleCnt="0"/>
      <dgm:spPr/>
    </dgm:pt>
    <dgm:pt modelId="{01B3B73B-581B-461D-B437-E42E2E829662}" type="pres">
      <dgm:prSet presAssocID="{94962AE7-10BB-4023-850A-32526D81803E}" presName="arrowAndChildren" presStyleCnt="0"/>
      <dgm:spPr/>
    </dgm:pt>
    <dgm:pt modelId="{B3DC0F77-F027-4F04-A0D9-C1DBC5C45AA6}" type="pres">
      <dgm:prSet presAssocID="{94962AE7-10BB-4023-850A-32526D81803E}" presName="parentTextArrow" presStyleLbl="node1" presStyleIdx="3" presStyleCnt="4" custScaleY="58881"/>
      <dgm:spPr/>
      <dgm:t>
        <a:bodyPr/>
        <a:lstStyle/>
        <a:p>
          <a:endParaRPr lang="ru-RU"/>
        </a:p>
      </dgm:t>
    </dgm:pt>
  </dgm:ptLst>
  <dgm:cxnLst>
    <dgm:cxn modelId="{8B336D5E-ACB3-4C5B-B028-68B937F3F227}" type="presOf" srcId="{709B5E44-4282-4121-AFE1-EF6C21D84115}" destId="{AB079E9C-CD47-4848-9835-9B2EC03CEE0D}" srcOrd="0" destOrd="0" presId="urn:microsoft.com/office/officeart/2005/8/layout/process4"/>
    <dgm:cxn modelId="{E7BC4959-0490-4D5D-8100-D742786C8852}" type="presOf" srcId="{57759529-157C-49C1-9474-E347620B9B6E}" destId="{D8E4F5E2-151E-40F5-8C75-60D011110B64}" srcOrd="0" destOrd="0" presId="urn:microsoft.com/office/officeart/2005/8/layout/process4"/>
    <dgm:cxn modelId="{659F8613-D040-4097-A946-2CD05C0E6774}" srcId="{709B5E44-4282-4121-AFE1-EF6C21D84115}" destId="{4626045F-D5F5-4CD3-8AB7-0ABB4D0DF25B}" srcOrd="3" destOrd="0" parTransId="{02881EBA-E850-4160-94E7-09DF64F81A02}" sibTransId="{CB8B05BC-2646-4B31-A357-5014E0B456A1}"/>
    <dgm:cxn modelId="{D3D9A15D-2C60-4647-84D0-5CFD6A091DBA}" type="presOf" srcId="{94962AE7-10BB-4023-850A-32526D81803E}" destId="{B3DC0F77-F027-4F04-A0D9-C1DBC5C45AA6}" srcOrd="0" destOrd="0" presId="urn:microsoft.com/office/officeart/2005/8/layout/process4"/>
    <dgm:cxn modelId="{FE09A9AC-D1CA-4D1F-8BFE-6B1A01554437}" srcId="{709B5E44-4282-4121-AFE1-EF6C21D84115}" destId="{6F09D722-7B60-4FE3-9209-EBC91EB6CCCD}" srcOrd="1" destOrd="0" parTransId="{B479740B-91B8-4768-BDDE-F5D9981AAF04}" sibTransId="{2DF96527-421C-4F50-9F44-16C2B5397B14}"/>
    <dgm:cxn modelId="{B7DCCD26-64C7-4495-AA75-A62792D519AB}" srcId="{709B5E44-4282-4121-AFE1-EF6C21D84115}" destId="{94962AE7-10BB-4023-850A-32526D81803E}" srcOrd="0" destOrd="0" parTransId="{13AC4568-552B-4936-9E0C-78CF942A8C6E}" sibTransId="{9832E442-F798-4E2B-88DC-FB256F1434C1}"/>
    <dgm:cxn modelId="{4928923E-7CD4-4DDD-A973-D505C86BDD80}" type="presOf" srcId="{6F09D722-7B60-4FE3-9209-EBC91EB6CCCD}" destId="{D2EC242A-EB5E-466D-93FB-1F9DE914754B}" srcOrd="0" destOrd="0" presId="urn:microsoft.com/office/officeart/2005/8/layout/process4"/>
    <dgm:cxn modelId="{4912F535-80BD-45CB-811A-507535309F2E}" srcId="{709B5E44-4282-4121-AFE1-EF6C21D84115}" destId="{57759529-157C-49C1-9474-E347620B9B6E}" srcOrd="2" destOrd="0" parTransId="{A5A4AF4E-1437-4036-B404-3513B8E9ACE6}" sibTransId="{A70CA3D5-938D-4E5B-9E59-6B9854B0DEB0}"/>
    <dgm:cxn modelId="{B3DF5F54-630A-4F05-AC25-B4CB1278181F}" type="presOf" srcId="{4626045F-D5F5-4CD3-8AB7-0ABB4D0DF25B}" destId="{CE6B8A3F-F196-4D3B-9AC0-C9629EC09C0D}" srcOrd="0" destOrd="0" presId="urn:microsoft.com/office/officeart/2005/8/layout/process4"/>
    <dgm:cxn modelId="{CD621D64-A9DD-4E7D-8182-025FCF9E2ACF}" type="presParOf" srcId="{AB079E9C-CD47-4848-9835-9B2EC03CEE0D}" destId="{79D95E16-D7B9-4CA2-A007-AF89902B724F}" srcOrd="0" destOrd="0" presId="urn:microsoft.com/office/officeart/2005/8/layout/process4"/>
    <dgm:cxn modelId="{B22AEBC0-214D-4B45-8A2C-E8F330F8BF0D}" type="presParOf" srcId="{79D95E16-D7B9-4CA2-A007-AF89902B724F}" destId="{CE6B8A3F-F196-4D3B-9AC0-C9629EC09C0D}" srcOrd="0" destOrd="0" presId="urn:microsoft.com/office/officeart/2005/8/layout/process4"/>
    <dgm:cxn modelId="{D97C9127-B1A8-4128-A9B3-0235FE594E06}" type="presParOf" srcId="{AB079E9C-CD47-4848-9835-9B2EC03CEE0D}" destId="{CD09A3CB-F1A8-4432-ABFC-5B70F83ABC96}" srcOrd="1" destOrd="0" presId="urn:microsoft.com/office/officeart/2005/8/layout/process4"/>
    <dgm:cxn modelId="{FBD5E431-A803-48CE-8BFA-CE3C3E23026F}" type="presParOf" srcId="{AB079E9C-CD47-4848-9835-9B2EC03CEE0D}" destId="{C882786F-DE35-44F9-92F5-60CE65EE4CE0}" srcOrd="2" destOrd="0" presId="urn:microsoft.com/office/officeart/2005/8/layout/process4"/>
    <dgm:cxn modelId="{6F5158DD-53B9-4BD2-94D9-E7A9E6F112AF}" type="presParOf" srcId="{C882786F-DE35-44F9-92F5-60CE65EE4CE0}" destId="{D8E4F5E2-151E-40F5-8C75-60D011110B64}" srcOrd="0" destOrd="0" presId="urn:microsoft.com/office/officeart/2005/8/layout/process4"/>
    <dgm:cxn modelId="{93EFA56D-F5A1-416E-A6D4-F859F9344474}" type="presParOf" srcId="{AB079E9C-CD47-4848-9835-9B2EC03CEE0D}" destId="{6A899B11-89EF-4411-9251-445C4142C6BA}" srcOrd="3" destOrd="0" presId="urn:microsoft.com/office/officeart/2005/8/layout/process4"/>
    <dgm:cxn modelId="{20977FDD-3877-4C11-8411-F828EBC5035B}" type="presParOf" srcId="{AB079E9C-CD47-4848-9835-9B2EC03CEE0D}" destId="{18057B23-F27D-41E5-822C-ABDD66C23BCA}" srcOrd="4" destOrd="0" presId="urn:microsoft.com/office/officeart/2005/8/layout/process4"/>
    <dgm:cxn modelId="{B602FF96-C4A7-438E-B008-EA074BF1A4CF}" type="presParOf" srcId="{18057B23-F27D-41E5-822C-ABDD66C23BCA}" destId="{D2EC242A-EB5E-466D-93FB-1F9DE914754B}" srcOrd="0" destOrd="0" presId="urn:microsoft.com/office/officeart/2005/8/layout/process4"/>
    <dgm:cxn modelId="{063D3A4B-8B08-4EF8-9074-C11BED7829CA}" type="presParOf" srcId="{AB079E9C-CD47-4848-9835-9B2EC03CEE0D}" destId="{5C65E256-90A8-4737-BEB6-9198568F736C}" srcOrd="5" destOrd="0" presId="urn:microsoft.com/office/officeart/2005/8/layout/process4"/>
    <dgm:cxn modelId="{B6B3DAD9-F83A-4895-BD6C-217CC6DE9793}" type="presParOf" srcId="{AB079E9C-CD47-4848-9835-9B2EC03CEE0D}" destId="{01B3B73B-581B-461D-B437-E42E2E829662}" srcOrd="6" destOrd="0" presId="urn:microsoft.com/office/officeart/2005/8/layout/process4"/>
    <dgm:cxn modelId="{547A7E09-E148-41B2-9455-EBA798E935FF}" type="presParOf" srcId="{01B3B73B-581B-461D-B437-E42E2E829662}" destId="{B3DC0F77-F027-4F04-A0D9-C1DBC5C45AA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B8A3F-F196-4D3B-9AC0-C9629EC09C0D}">
      <dsp:nvSpPr>
        <dsp:cNvPr id="0" name=""/>
        <dsp:cNvSpPr/>
      </dsp:nvSpPr>
      <dsp:spPr>
        <a:xfrm>
          <a:off x="0" y="3687060"/>
          <a:ext cx="8501122" cy="1098429"/>
        </a:xfrm>
        <a:prstGeom prst="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ru-RU" sz="1900" b="1" i="0" kern="1200" dirty="0" smtClean="0">
              <a:latin typeface="Century Gothic" pitchFamily="34" charset="0"/>
            </a:rPr>
            <a:t>Размещена информация о донорстве крови и ее компонентов, в т.ч. безвозмездном, на сайтах ГЦТ и 6-й ГКБ, в социальных сетях</a:t>
          </a:r>
          <a:r>
            <a:rPr lang="en-US" sz="1900" b="1" i="0" kern="1200" dirty="0" smtClean="0">
              <a:latin typeface="Century Gothic" pitchFamily="34" charset="0"/>
            </a:rPr>
            <a:t> </a:t>
          </a:r>
          <a:r>
            <a:rPr lang="ru-RU" sz="1900" b="1" i="0" kern="1200" dirty="0" smtClean="0">
              <a:latin typeface="Century Gothic" pitchFamily="34" charset="0"/>
            </a:rPr>
            <a:t> </a:t>
          </a:r>
          <a:r>
            <a:rPr lang="en-US" sz="1900" b="1" i="0" kern="1200" dirty="0" err="1" smtClean="0">
              <a:latin typeface="Century Gothic" pitchFamily="34" charset="0"/>
            </a:rPr>
            <a:t>Instagram</a:t>
          </a:r>
          <a:r>
            <a:rPr lang="en-US" sz="1900" b="1" i="0" kern="1200" dirty="0" smtClean="0">
              <a:latin typeface="Century Gothic" pitchFamily="34" charset="0"/>
            </a:rPr>
            <a:t>, </a:t>
          </a:r>
          <a:r>
            <a:rPr lang="en-US" sz="1900" b="1" i="0" kern="1200" dirty="0" err="1" smtClean="0">
              <a:latin typeface="Century Gothic" pitchFamily="34" charset="0"/>
            </a:rPr>
            <a:t>Facebook</a:t>
          </a:r>
          <a:endParaRPr lang="ru-RU" sz="1900" b="1" i="0" kern="1200" dirty="0">
            <a:latin typeface="Century Gothic" pitchFamily="34" charset="0"/>
          </a:endParaRPr>
        </a:p>
      </dsp:txBody>
      <dsp:txXfrm>
        <a:off x="0" y="3687060"/>
        <a:ext cx="8501122" cy="1098429"/>
      </dsp:txXfrm>
    </dsp:sp>
    <dsp:sp modelId="{D8E4F5E2-151E-40F5-8C75-60D011110B64}">
      <dsp:nvSpPr>
        <dsp:cNvPr id="0" name=""/>
        <dsp:cNvSpPr/>
      </dsp:nvSpPr>
      <dsp:spPr>
        <a:xfrm rot="10800000">
          <a:off x="0" y="2961441"/>
          <a:ext cx="8501122" cy="742095"/>
        </a:xfrm>
        <a:prstGeom prst="upArrowCallout">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1"/>
              </a:solidFill>
              <a:latin typeface="Century Gothic" pitchFamily="34" charset="0"/>
            </a:rPr>
            <a:t>Изготовлены майки с донорской тематикой</a:t>
          </a:r>
          <a:endParaRPr lang="ru-RU" sz="2000" b="1" kern="1200" dirty="0">
            <a:solidFill>
              <a:schemeClr val="bg1"/>
            </a:solidFill>
            <a:latin typeface="Century Gothic" pitchFamily="34" charset="0"/>
          </a:endParaRPr>
        </a:p>
      </dsp:txBody>
      <dsp:txXfrm rot="10800000">
        <a:off x="0" y="2961441"/>
        <a:ext cx="8501122" cy="482191"/>
      </dsp:txXfrm>
    </dsp:sp>
    <dsp:sp modelId="{D2EC242A-EB5E-466D-93FB-1F9DE914754B}">
      <dsp:nvSpPr>
        <dsp:cNvPr id="0" name=""/>
        <dsp:cNvSpPr/>
      </dsp:nvSpPr>
      <dsp:spPr>
        <a:xfrm rot="10800000">
          <a:off x="0" y="979106"/>
          <a:ext cx="8501122" cy="1998811"/>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ru-RU" sz="1700" b="1" kern="1200" dirty="0" smtClean="0">
            <a:solidFill>
              <a:schemeClr val="tx1"/>
            </a:solidFill>
            <a:latin typeface="Century Gothic" pitchFamily="34" charset="0"/>
          </a:endParaRPr>
        </a:p>
        <a:p>
          <a:pPr lvl="0" algn="ctr" defTabSz="755650">
            <a:lnSpc>
              <a:spcPct val="90000"/>
            </a:lnSpc>
            <a:spcBef>
              <a:spcPct val="0"/>
            </a:spcBef>
            <a:spcAft>
              <a:spcPct val="35000"/>
            </a:spcAft>
          </a:pPr>
          <a:r>
            <a:rPr lang="ru-RU" sz="1800" b="1" kern="1200" dirty="0" smtClean="0">
              <a:solidFill>
                <a:schemeClr val="bg1"/>
              </a:solidFill>
              <a:latin typeface="Century Gothic" pitchFamily="34" charset="0"/>
            </a:rPr>
            <a:t>Привлечены к проведению Всемирного дня донора крови профсоюзный комитет 6-й ГКБ, Партизанская районная организация Белорусского общества Красного Креста, Минская городская организация Белорусского общества Красного Креста</a:t>
          </a:r>
        </a:p>
        <a:p>
          <a:pPr lvl="0" algn="ctr" defTabSz="755650">
            <a:lnSpc>
              <a:spcPct val="90000"/>
            </a:lnSpc>
            <a:spcBef>
              <a:spcPct val="0"/>
            </a:spcBef>
            <a:spcAft>
              <a:spcPct val="35000"/>
            </a:spcAft>
          </a:pPr>
          <a:endParaRPr lang="ru-RU" sz="1000" b="1" kern="1200" dirty="0"/>
        </a:p>
      </dsp:txBody>
      <dsp:txXfrm rot="10800000">
        <a:off x="0" y="979106"/>
        <a:ext cx="8501122" cy="1298767"/>
      </dsp:txXfrm>
    </dsp:sp>
    <dsp:sp modelId="{B3DC0F77-F027-4F04-A0D9-C1DBC5C45AA6}">
      <dsp:nvSpPr>
        <dsp:cNvPr id="0" name=""/>
        <dsp:cNvSpPr/>
      </dsp:nvSpPr>
      <dsp:spPr>
        <a:xfrm rot="10800000">
          <a:off x="0" y="856"/>
          <a:ext cx="8501122" cy="994726"/>
        </a:xfrm>
        <a:prstGeom prst="upArrowCallou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ts val="0"/>
            </a:spcAft>
          </a:pPr>
          <a:endParaRPr lang="ru-RU" sz="2000" b="1" kern="1200" dirty="0" smtClean="0">
            <a:solidFill>
              <a:schemeClr val="bg1"/>
            </a:solidFill>
            <a:latin typeface="Century Gothic" pitchFamily="34" charset="0"/>
          </a:endParaRPr>
        </a:p>
        <a:p>
          <a:pPr lvl="0" algn="ctr" defTabSz="889000">
            <a:lnSpc>
              <a:spcPct val="90000"/>
            </a:lnSpc>
            <a:spcBef>
              <a:spcPct val="0"/>
            </a:spcBef>
            <a:spcAft>
              <a:spcPts val="0"/>
            </a:spcAft>
          </a:pPr>
          <a:r>
            <a:rPr lang="ru-RU" sz="2000" b="1" kern="1200" dirty="0" smtClean="0">
              <a:solidFill>
                <a:schemeClr val="bg1"/>
              </a:solidFill>
              <a:latin typeface="Century Gothic" pitchFamily="34" charset="0"/>
            </a:rPr>
            <a:t>Проведено 7 акций по безвозмездным </a:t>
          </a:r>
          <a:r>
            <a:rPr lang="ru-RU" sz="2000" b="1" kern="1200" dirty="0" err="1" smtClean="0">
              <a:solidFill>
                <a:schemeClr val="bg1"/>
              </a:solidFill>
              <a:latin typeface="Century Gothic" pitchFamily="34" charset="0"/>
            </a:rPr>
            <a:t>донациям</a:t>
          </a:r>
          <a:r>
            <a:rPr lang="ru-RU" sz="2000" b="1" kern="1200" dirty="0" smtClean="0">
              <a:solidFill>
                <a:schemeClr val="bg1"/>
              </a:solidFill>
              <a:latin typeface="Century Gothic" pitchFamily="34" charset="0"/>
            </a:rPr>
            <a:t>  </a:t>
          </a:r>
        </a:p>
        <a:p>
          <a:pPr lvl="0" algn="ctr" defTabSz="889000">
            <a:lnSpc>
              <a:spcPct val="90000"/>
            </a:lnSpc>
            <a:spcBef>
              <a:spcPct val="0"/>
            </a:spcBef>
            <a:spcAft>
              <a:spcPts val="0"/>
            </a:spcAft>
          </a:pPr>
          <a:endParaRPr lang="ru-RU" sz="2000" b="1" kern="1200" dirty="0">
            <a:solidFill>
              <a:schemeClr val="bg1"/>
            </a:solidFill>
            <a:latin typeface="Century Gothic" pitchFamily="34" charset="0"/>
          </a:endParaRPr>
        </a:p>
      </dsp:txBody>
      <dsp:txXfrm rot="10800000">
        <a:off x="0" y="856"/>
        <a:ext cx="8501122" cy="6463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105475"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941388" y="746125"/>
            <a:ext cx="4975225" cy="3730625"/>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685800" y="4724400"/>
            <a:ext cx="5486400" cy="4476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105478" name="Rectangle 6"/>
          <p:cNvSpPr>
            <a:spLocks noGrp="1" noChangeArrowheads="1"/>
          </p:cNvSpPr>
          <p:nvPr>
            <p:ph type="ftr" sz="quarter" idx="4"/>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105479" name="Rectangle 7"/>
          <p:cNvSpPr>
            <a:spLocks noGrp="1" noChangeArrowheads="1"/>
          </p:cNvSpPr>
          <p:nvPr>
            <p:ph type="sldNum" sz="quarter" idx="5"/>
          </p:nvPr>
        </p:nvSpPr>
        <p:spPr bwMode="auto">
          <a:xfrm>
            <a:off x="3884613"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77BA000-CB31-4DB4-AA44-688BE16F5813}"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7BA000-CB31-4DB4-AA44-688BE16F5813}" type="slidenum">
              <a:rPr lang="ru-RU" altLang="ru-RU" smtClean="0"/>
              <a:pPr/>
              <a:t>22</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9"/>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6C3A419-7426-4224-B0CE-54C64FA85275}" type="slidenum">
              <a:rPr lang="ru-RU" altLang="ru-RU"/>
              <a:pPr/>
              <a:t>‹#›</a:t>
            </a:fld>
            <a:endParaRPr lang="ru-RU" altLang="ru-RU"/>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F9E7270-39E1-46E5-A6EB-1873CAA1E2BC}" type="slidenum">
              <a:rPr lang="ru-RU" altLang="ru-RU"/>
              <a:pPr/>
              <a:t>‹#›</a:t>
            </a:fld>
            <a:endParaRPr lang="ru-RU" altLang="ru-RU"/>
          </a:p>
        </p:txBody>
      </p:sp>
    </p:spTree>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7EC804F-29EE-4AE2-9AE5-596A8FAB4290}" type="slidenum">
              <a:rPr lang="ru-RU" altLang="ru-RU"/>
              <a:pPr/>
              <a:t>‹#›</a:t>
            </a:fld>
            <a:endParaRPr lang="ru-RU" altLang="ru-RU"/>
          </a:p>
        </p:txBody>
      </p:sp>
    </p:spTree>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a:t>Образец заголовка</a:t>
            </a:r>
          </a:p>
        </p:txBody>
      </p:sp>
      <p:sp>
        <p:nvSpPr>
          <p:cNvPr id="3" name="Рисунок SmartArt 2"/>
          <p:cNvSpPr>
            <a:spLocks noGrp="1"/>
          </p:cNvSpPr>
          <p:nvPr>
            <p:ph type="dgm" idx="1"/>
          </p:nvPr>
        </p:nvSpPr>
        <p:spPr>
          <a:xfrm>
            <a:off x="301625" y="1600200"/>
            <a:ext cx="8540750" cy="4498975"/>
          </a:xfrm>
        </p:spPr>
        <p:txBody>
          <a:bodyPr rtlCol="0">
            <a:normAutofit/>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2A8180D-38AB-43A5-BBE2-DE78DE358C43}" type="slidenum">
              <a:rPr lang="ru-RU"/>
              <a:pPr>
                <a:defRPr/>
              </a:pPr>
              <a:t>‹#›</a:t>
            </a:fld>
            <a:endParaRPr lang="ru-RU"/>
          </a:p>
        </p:txBody>
      </p:sp>
    </p:spTree>
    <p:extLst>
      <p:ext uri="{BB962C8B-B14F-4D97-AF65-F5344CB8AC3E}">
        <p14:creationId xmlns:p14="http://schemas.microsoft.com/office/powerpoint/2010/main" val="355871309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7A238AE-6EC0-4FD3-B2FB-B79D70FFC61B}" type="slidenum">
              <a:rPr lang="ru-RU" altLang="ru-RU"/>
              <a:pPr/>
              <a:t>‹#›</a:t>
            </a:fld>
            <a:endParaRPr lang="ru-RU" altLang="ru-RU"/>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4"/>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C4B479D-4B4C-40CF-A325-4012D0DE97C9}" type="slidenum">
              <a:rPr lang="ru-RU" altLang="ru-RU"/>
              <a:pPr/>
              <a:t>‹#›</a:t>
            </a:fld>
            <a:endParaRPr lang="ru-RU" altLang="ru-RU"/>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D91010DC-4EF6-41C5-B03D-63C03FD9C120}" type="slidenum">
              <a:rPr lang="ru-RU" altLang="ru-RU"/>
              <a:pPr/>
              <a:t>‹#›</a:t>
            </a:fld>
            <a:endParaRPr lang="ru-RU" altLang="ru-RU"/>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DA088B60-8549-4FAA-B84D-5B976778DBB5}" type="slidenum">
              <a:rPr lang="ru-RU" altLang="ru-RU"/>
              <a:pPr/>
              <a:t>‹#›</a:t>
            </a:fld>
            <a:endParaRPr lang="ru-RU" altLang="ru-RU"/>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57EF95E6-6CD9-4603-9A37-EE008B2FBEFB}" type="slidenum">
              <a:rPr lang="ru-RU" altLang="ru-RU"/>
              <a:pPr/>
              <a:t>‹#›</a:t>
            </a:fld>
            <a:endParaRPr lang="ru-RU" altLang="ru-RU"/>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E8E497F8-5B4D-420C-ADCD-51D7831C5414}" type="slidenum">
              <a:rPr lang="ru-RU" altLang="ru-RU"/>
              <a:pPr/>
              <a:t>‹#›</a:t>
            </a:fld>
            <a:endParaRPr lang="ru-RU" altLang="ru-RU"/>
          </a:p>
        </p:txBody>
      </p:sp>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A07E7E6-56FA-4223-9DDF-678D95B234AE}" type="slidenum">
              <a:rPr lang="ru-RU" altLang="ru-RU"/>
              <a:pPr/>
              <a:t>‹#›</a:t>
            </a:fld>
            <a:endParaRPr lang="ru-RU" altLang="ru-RU"/>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063348D2-F18E-4A47-A911-6B81FE89B7C7}" type="slidenum">
              <a:rPr lang="ru-RU" altLang="ru-RU"/>
              <a:pPr/>
              <a:t>‹#›</a:t>
            </a:fld>
            <a:endParaRPr lang="ru-RU" altLang="ru-RU"/>
          </a:p>
        </p:txBody>
      </p:sp>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A658648-F420-4C38-965C-2BC8F4C7D206}"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ransition spd="med">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http://tonus.by/wp-content/uploads/2011/06/world_blood_donor_day_homepage_2012-200x129.jpg"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http://tonus.by/wp-content/uploads/2011/06/world_blood_donor_day_homepage_2012-200x129.jpg"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http://minsknews.by/wp-content/uploads/2017/11/1O9A3069.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2428868"/>
            <a:ext cx="4143404" cy="1143000"/>
          </a:xfrm>
        </p:spPr>
        <p:txBody>
          <a:bodyPr/>
          <a:lstStyle/>
          <a:p>
            <a:r>
              <a:rPr lang="ru-RU" dirty="0" smtClean="0">
                <a:solidFill>
                  <a:srgbClr val="0000FF"/>
                </a:solidFill>
                <a:latin typeface="Arial Black" pitchFamily="34" charset="0"/>
              </a:rPr>
              <a:t>Всемирный день донора крови</a:t>
            </a:r>
            <a:endParaRPr lang="ru-RU" dirty="0">
              <a:solidFill>
                <a:srgbClr val="0000FF"/>
              </a:solidFill>
              <a:latin typeface="Arial Black" pitchFamily="34" charset="0"/>
            </a:endParaRPr>
          </a:p>
        </p:txBody>
      </p:sp>
      <p:pic>
        <p:nvPicPr>
          <p:cNvPr id="1026" name="Picture 2" descr="Всемирный день донора крови-20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282" y="928670"/>
            <a:ext cx="4214842" cy="421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726388"/>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2844" y="142852"/>
            <a:ext cx="9001156" cy="1000132"/>
          </a:xfrm>
          <a:prstGeom prst="rect">
            <a:avLst/>
          </a:prstGeom>
        </p:spPr>
        <p:txBody>
          <a:bodyPr/>
          <a:ls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800" b="1" i="1" u="none" strike="noStrike" kern="1200" cap="none" spc="0" normalizeH="0" baseline="0" noProof="0" dirty="0" smtClean="0">
                <a:ln>
                  <a:noFill/>
                </a:ln>
                <a:solidFill>
                  <a:schemeClr val="tx1"/>
                </a:solidFill>
                <a:effectLst/>
                <a:uLnTx/>
                <a:uFillTx/>
                <a:latin typeface="Century Gothic" pitchFamily="34" charset="0"/>
                <a:ea typeface="+mj-ea"/>
                <a:cs typeface="+mj-cs"/>
              </a:rPr>
              <a:t>Динамика роста заготовки  </a:t>
            </a:r>
            <a:endParaRPr lang="ru-RU" sz="2800" b="1" i="1" dirty="0" smtClean="0">
              <a:latin typeface="Century Gothic" pitchFamily="34" charset="0"/>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ru-RU" sz="2800" b="1" i="1" dirty="0" smtClean="0">
                <a:solidFill>
                  <a:srgbClr val="6600FF"/>
                </a:solidFill>
                <a:latin typeface="Century Gothic" pitchFamily="34" charset="0"/>
                <a:ea typeface="+mj-ea"/>
                <a:cs typeface="+mj-cs"/>
              </a:rPr>
              <a:t>С</a:t>
            </a:r>
            <a:r>
              <a:rPr kumimoji="0" lang="ru-RU" sz="2800" b="1" i="1" u="none" strike="noStrike" kern="1200" cap="none" spc="0" normalizeH="0" baseline="0" noProof="0" dirty="0" smtClean="0">
                <a:ln>
                  <a:noFill/>
                </a:ln>
                <a:solidFill>
                  <a:srgbClr val="6600FF"/>
                </a:solidFill>
                <a:effectLst/>
                <a:uLnTx/>
                <a:uFillTx/>
                <a:latin typeface="Century Gothic" pitchFamily="34" charset="0"/>
                <a:ea typeface="+mj-ea"/>
                <a:cs typeface="+mj-cs"/>
              </a:rPr>
              <a:t>ВЕЖЕЗАМОРОЖЕННОЙ</a:t>
            </a:r>
            <a:r>
              <a:rPr kumimoji="0" lang="ru-RU" sz="2800" b="1" i="1" u="none" strike="noStrike" kern="1200" cap="none" spc="0" normalizeH="0" noProof="0" dirty="0" smtClean="0">
                <a:ln>
                  <a:noFill/>
                </a:ln>
                <a:solidFill>
                  <a:srgbClr val="6600FF"/>
                </a:solidFill>
                <a:effectLst/>
                <a:uLnTx/>
                <a:uFillTx/>
                <a:latin typeface="Century Gothic" pitchFamily="34" charset="0"/>
                <a:ea typeface="+mj-ea"/>
                <a:cs typeface="+mj-cs"/>
              </a:rPr>
              <a:t> ПЛАЗМЫ</a:t>
            </a:r>
            <a:endParaRPr kumimoji="0" lang="ru-RU" sz="2800" b="1" i="1" u="none" strike="noStrike" kern="1200" cap="none" spc="0" normalizeH="0" baseline="0" noProof="0" dirty="0" smtClean="0">
              <a:ln>
                <a:noFill/>
              </a:ln>
              <a:solidFill>
                <a:schemeClr val="tx1"/>
              </a:solidFill>
              <a:effectLst/>
              <a:uLnTx/>
              <a:uFillTx/>
              <a:latin typeface="Century Gothic" pitchFamily="34" charset="0"/>
              <a:ea typeface="+mj-ea"/>
              <a:cs typeface="+mj-cs"/>
            </a:endParaRPr>
          </a:p>
          <a:p>
            <a:pPr lvl="0">
              <a:defRPr/>
            </a:pPr>
            <a:r>
              <a:rPr lang="ru-RU" sz="2800" b="1" i="1" dirty="0" smtClean="0">
                <a:solidFill>
                  <a:srgbClr val="FF00FF"/>
                </a:solidFill>
                <a:latin typeface="Century Gothic" pitchFamily="34" charset="0"/>
                <a:ea typeface="+mj-ea"/>
                <a:cs typeface="+mj-cs"/>
              </a:rPr>
              <a:t>в службе крови г.Минска </a:t>
            </a:r>
            <a:r>
              <a:rPr lang="ru-RU" sz="2800" b="1" i="1" dirty="0" smtClean="0">
                <a:latin typeface="Century Gothic" pitchFamily="34" charset="0"/>
              </a:rPr>
              <a:t>в 2018-2020 г.г.</a:t>
            </a:r>
            <a:endParaRPr lang="ru-RU" sz="2800" b="1" i="1" dirty="0" smtClean="0">
              <a:solidFill>
                <a:srgbClr val="FF00FF"/>
              </a:solidFill>
              <a:latin typeface="Century Gothic" pitchFamily="34" charset="0"/>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2800" b="0" i="1"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extBox 4"/>
          <p:cNvSpPr txBox="1"/>
          <p:nvPr/>
        </p:nvSpPr>
        <p:spPr>
          <a:xfrm>
            <a:off x="214282" y="1571612"/>
            <a:ext cx="1285884" cy="430887"/>
          </a:xfrm>
          <a:prstGeom prst="rect">
            <a:avLst/>
          </a:prstGeom>
          <a:noFill/>
        </p:spPr>
        <p:txBody>
          <a:bodyPr wrap="square" rtlCol="0">
            <a:spAutoFit/>
          </a:bodyPr>
          <a:lstStyle/>
          <a:p>
            <a:pPr algn="ctr"/>
            <a:r>
              <a:rPr lang="ru-RU" sz="2200" b="1" dirty="0" smtClean="0"/>
              <a:t>(литры)</a:t>
            </a:r>
            <a:endParaRPr lang="ru-RU" sz="2200" b="1" dirty="0"/>
          </a:p>
        </p:txBody>
      </p:sp>
      <p:graphicFrame>
        <p:nvGraphicFramePr>
          <p:cNvPr id="6" name="Диаграмма 5"/>
          <p:cNvGraphicFramePr/>
          <p:nvPr/>
        </p:nvGraphicFramePr>
        <p:xfrm>
          <a:off x="214282" y="1714488"/>
          <a:ext cx="10501386" cy="50006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2844" y="142852"/>
            <a:ext cx="9001156" cy="1000132"/>
          </a:xfrm>
          <a:prstGeom prst="rect">
            <a:avLst/>
          </a:prstGeom>
        </p:spPr>
        <p:txBody>
          <a:bodyPr/>
          <a:ls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800" b="1" i="1" u="none" strike="noStrike" kern="1200" cap="none" spc="0" normalizeH="0" baseline="0" noProof="0" dirty="0" smtClean="0">
                <a:ln>
                  <a:noFill/>
                </a:ln>
                <a:solidFill>
                  <a:schemeClr val="tx1"/>
                </a:solidFill>
                <a:effectLst/>
                <a:uLnTx/>
                <a:uFillTx/>
                <a:latin typeface="Century Gothic" pitchFamily="34" charset="0"/>
                <a:ea typeface="+mj-ea"/>
                <a:cs typeface="+mj-cs"/>
              </a:rPr>
              <a:t>Динамика роста заготовки  </a:t>
            </a:r>
            <a:r>
              <a:rPr kumimoji="0" lang="ru-RU" sz="2800" b="1" i="1" u="none" strike="noStrike" kern="1200" cap="none" spc="0" normalizeH="0" baseline="0" noProof="0" dirty="0" smtClean="0">
                <a:ln>
                  <a:noFill/>
                </a:ln>
                <a:solidFill>
                  <a:srgbClr val="6600FF"/>
                </a:solidFill>
                <a:effectLst/>
                <a:uLnTx/>
                <a:uFillTx/>
                <a:latin typeface="Century Gothic" pitchFamily="34" charset="0"/>
                <a:ea typeface="+mj-ea"/>
                <a:cs typeface="+mj-cs"/>
              </a:rPr>
              <a:t>ЭРИТРОЦИТОВ</a:t>
            </a:r>
          </a:p>
          <a:p>
            <a:pPr lvl="0">
              <a:defRPr/>
            </a:pPr>
            <a:r>
              <a:rPr lang="ru-RU" sz="2800" b="1" i="1" dirty="0" smtClean="0">
                <a:solidFill>
                  <a:srgbClr val="FF00FF"/>
                </a:solidFill>
                <a:latin typeface="Century Gothic" pitchFamily="34" charset="0"/>
              </a:rPr>
              <a:t>в службе крови г.Минска </a:t>
            </a:r>
            <a:r>
              <a:rPr kumimoji="0" lang="ru-RU" sz="2800" b="1" i="1" u="none" strike="noStrike" kern="1200" cap="none" spc="0" normalizeH="0" baseline="0" noProof="0" dirty="0" smtClean="0">
                <a:ln>
                  <a:noFill/>
                </a:ln>
                <a:solidFill>
                  <a:schemeClr val="tx1"/>
                </a:solidFill>
                <a:effectLst/>
                <a:uLnTx/>
                <a:uFillTx/>
                <a:latin typeface="Century Gothic" pitchFamily="34" charset="0"/>
                <a:ea typeface="+mj-ea"/>
                <a:cs typeface="+mj-cs"/>
              </a:rPr>
              <a:t>в 2018-2020 </a:t>
            </a:r>
            <a:r>
              <a:rPr lang="ru-RU" sz="2800" b="1" i="1" dirty="0" smtClean="0">
                <a:latin typeface="Century Gothic" pitchFamily="34" charset="0"/>
              </a:rPr>
              <a:t>годах</a:t>
            </a:r>
            <a:endParaRPr lang="ru-RU" sz="2800" b="1" i="1" dirty="0" smtClean="0">
              <a:solidFill>
                <a:srgbClr val="FF00FF"/>
              </a:solidFill>
              <a:latin typeface="Century Gothic" pitchFamily="34" charset="0"/>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2800" b="0" i="1"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extBox 4"/>
          <p:cNvSpPr txBox="1"/>
          <p:nvPr/>
        </p:nvSpPr>
        <p:spPr>
          <a:xfrm>
            <a:off x="214282" y="1214422"/>
            <a:ext cx="1285884" cy="430887"/>
          </a:xfrm>
          <a:prstGeom prst="rect">
            <a:avLst/>
          </a:prstGeom>
          <a:noFill/>
        </p:spPr>
        <p:txBody>
          <a:bodyPr wrap="square" rtlCol="0">
            <a:spAutoFit/>
          </a:bodyPr>
          <a:lstStyle/>
          <a:p>
            <a:pPr algn="ctr"/>
            <a:r>
              <a:rPr lang="ru-RU" sz="2200" b="1" dirty="0" smtClean="0"/>
              <a:t>(литры)</a:t>
            </a:r>
            <a:endParaRPr lang="ru-RU" sz="2200" b="1" dirty="0"/>
          </a:p>
        </p:txBody>
      </p:sp>
      <p:graphicFrame>
        <p:nvGraphicFramePr>
          <p:cNvPr id="7" name="Диаграмма 6"/>
          <p:cNvGraphicFramePr/>
          <p:nvPr/>
        </p:nvGraphicFramePr>
        <p:xfrm>
          <a:off x="116722" y="1285860"/>
          <a:ext cx="10313194" cy="54489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14282" y="142852"/>
            <a:ext cx="8501122" cy="92869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800" b="1" i="1" u="none" strike="noStrike" kern="1200" cap="none" spc="0" normalizeH="0" baseline="0" noProof="0" dirty="0" smtClean="0">
                <a:ln>
                  <a:noFill/>
                </a:ln>
                <a:solidFill>
                  <a:schemeClr val="tx1"/>
                </a:solidFill>
                <a:effectLst/>
                <a:uLnTx/>
                <a:uFillTx/>
                <a:latin typeface="Century Gothic" pitchFamily="34" charset="0"/>
                <a:ea typeface="+mj-ea"/>
                <a:cs typeface="+mj-cs"/>
              </a:rPr>
              <a:t>Динамика роста заготовки</a:t>
            </a:r>
            <a:endParaRPr kumimoji="0" lang="ru-RU" sz="2800" b="1" i="1" u="none" strike="noStrike" kern="1200" cap="none" spc="0" normalizeH="0" baseline="0" noProof="0" dirty="0" smtClean="0">
              <a:ln>
                <a:noFill/>
              </a:ln>
              <a:solidFill>
                <a:srgbClr val="6600FF"/>
              </a:solidFill>
              <a:effectLst/>
              <a:uLnTx/>
              <a:uFillTx/>
              <a:latin typeface="Century Gothic" pitchFamily="34" charset="0"/>
              <a:ea typeface="+mj-ea"/>
              <a:cs typeface="+mj-cs"/>
            </a:endParaRPr>
          </a:p>
          <a:p>
            <a:pPr lvl="0">
              <a:defRPr/>
            </a:pPr>
            <a:r>
              <a:rPr kumimoji="0" lang="ru-RU" sz="2800" b="1" i="1" u="none" strike="noStrike" kern="1200" cap="none" spc="0" normalizeH="0" baseline="0" noProof="0" dirty="0" smtClean="0">
                <a:ln>
                  <a:noFill/>
                </a:ln>
                <a:solidFill>
                  <a:srgbClr val="FF00FF"/>
                </a:solidFill>
                <a:effectLst/>
                <a:uLnTx/>
                <a:uFillTx/>
                <a:latin typeface="Century Gothic" pitchFamily="34" charset="0"/>
                <a:ea typeface="+mj-ea"/>
                <a:cs typeface="+mj-cs"/>
              </a:rPr>
              <a:t>в службе крови г.Минска </a:t>
            </a:r>
            <a:r>
              <a:rPr lang="ru-RU" sz="2800" b="1" i="1" dirty="0" smtClean="0">
                <a:latin typeface="Century Gothic" pitchFamily="34" charset="0"/>
              </a:rPr>
              <a:t>в 2018-2020 годах </a:t>
            </a:r>
            <a:endParaRPr kumimoji="0" lang="ru-RU" sz="2800" b="0" i="1" u="none" strike="noStrike" kern="1200" cap="none" spc="0" normalizeH="0" baseline="0" noProof="0" dirty="0" smtClean="0">
              <a:ln>
                <a:noFill/>
              </a:ln>
              <a:solidFill>
                <a:srgbClr val="FF00FF"/>
              </a:solidFill>
              <a:effectLst/>
              <a:uLnTx/>
              <a:uFillTx/>
              <a:latin typeface="+mj-lt"/>
              <a:ea typeface="+mj-ea"/>
              <a:cs typeface="+mj-cs"/>
            </a:endParaRPr>
          </a:p>
        </p:txBody>
      </p:sp>
      <p:sp>
        <p:nvSpPr>
          <p:cNvPr id="6" name="TextBox 5"/>
          <p:cNvSpPr txBox="1"/>
          <p:nvPr/>
        </p:nvSpPr>
        <p:spPr>
          <a:xfrm>
            <a:off x="285720" y="1357298"/>
            <a:ext cx="1143008" cy="430887"/>
          </a:xfrm>
          <a:prstGeom prst="rect">
            <a:avLst/>
          </a:prstGeom>
          <a:noFill/>
        </p:spPr>
        <p:txBody>
          <a:bodyPr wrap="square" rtlCol="0">
            <a:spAutoFit/>
          </a:bodyPr>
          <a:lstStyle/>
          <a:p>
            <a:pPr algn="ctr"/>
            <a:r>
              <a:rPr lang="ru-RU" sz="2200" b="1" dirty="0" smtClean="0">
                <a:latin typeface="Century Gothic" pitchFamily="34" charset="0"/>
              </a:rPr>
              <a:t>(дозы)</a:t>
            </a:r>
            <a:endParaRPr lang="ru-RU" sz="2200" b="1" dirty="0">
              <a:latin typeface="Century Gothic" pitchFamily="34" charset="0"/>
            </a:endParaRPr>
          </a:p>
        </p:txBody>
      </p:sp>
      <p:sp>
        <p:nvSpPr>
          <p:cNvPr id="7" name="TextBox 6"/>
          <p:cNvSpPr txBox="1"/>
          <p:nvPr/>
        </p:nvSpPr>
        <p:spPr>
          <a:xfrm>
            <a:off x="5286380" y="214290"/>
            <a:ext cx="2857520" cy="523220"/>
          </a:xfrm>
          <a:prstGeom prst="rect">
            <a:avLst/>
          </a:prstGeom>
          <a:noFill/>
        </p:spPr>
        <p:txBody>
          <a:bodyPr wrap="square" rtlCol="0">
            <a:spAutoFit/>
          </a:bodyPr>
          <a:lstStyle/>
          <a:p>
            <a:r>
              <a:rPr lang="ru-RU" sz="2800" b="1" i="1" dirty="0" smtClean="0">
                <a:solidFill>
                  <a:srgbClr val="6600FF"/>
                </a:solidFill>
                <a:latin typeface="Century Gothic" pitchFamily="34" charset="0"/>
              </a:rPr>
              <a:t>ТРОМБОЦИТОВ</a:t>
            </a:r>
            <a:endParaRPr lang="ru-RU" sz="2800" b="1" i="1" dirty="0">
              <a:solidFill>
                <a:srgbClr val="6600FF"/>
              </a:solidFill>
              <a:latin typeface="Century Gothic" pitchFamily="34" charset="0"/>
            </a:endParaRPr>
          </a:p>
        </p:txBody>
      </p:sp>
      <p:graphicFrame>
        <p:nvGraphicFramePr>
          <p:cNvPr id="5" name="Диаграмма 4"/>
          <p:cNvGraphicFramePr/>
          <p:nvPr/>
        </p:nvGraphicFramePr>
        <p:xfrm>
          <a:off x="142844" y="1214422"/>
          <a:ext cx="11358642" cy="5429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4357686" y="1357298"/>
          <a:ext cx="5357850" cy="3429024"/>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142844" y="142852"/>
            <a:ext cx="8786874" cy="1186479"/>
          </a:xfrm>
          <a:prstGeom prst="rect">
            <a:avLst/>
          </a:prstGeom>
        </p:spPr>
        <p:txBody>
          <a:bodyPr wrap="square">
            <a:spAutoFit/>
          </a:bodyPr>
          <a:lstStyle/>
          <a:p>
            <a:pPr>
              <a:lnSpc>
                <a:spcPct val="90000"/>
              </a:lnSpc>
            </a:pPr>
            <a:r>
              <a:rPr lang="ru-RU" altLang="ru-RU" sz="2400" b="1" i="1" dirty="0" smtClean="0">
                <a:latin typeface="Century Gothic" pitchFamily="34" charset="0"/>
              </a:rPr>
              <a:t>Обеспечение организаций здравоохранения г.Минска    </a:t>
            </a:r>
          </a:p>
          <a:p>
            <a:pPr>
              <a:lnSpc>
                <a:spcPct val="90000"/>
              </a:lnSpc>
            </a:pPr>
            <a:r>
              <a:rPr lang="ru-RU" altLang="ru-RU" sz="2500" b="1" i="1" dirty="0" smtClean="0">
                <a:solidFill>
                  <a:srgbClr val="6600CC"/>
                </a:solidFill>
                <a:latin typeface="Century Gothic" pitchFamily="34" charset="0"/>
              </a:rPr>
              <a:t>КОМПОНЕНТАМИ  ПЛАЗМЫ, ЭРИТРОЦИТНЫМИ И ТРОМБОЦИТНЫМИ КОМПОНЕНТАМИ в </a:t>
            </a:r>
            <a:r>
              <a:rPr lang="ru-RU" altLang="ru-RU" sz="3000" b="1" i="1" dirty="0" smtClean="0">
                <a:solidFill>
                  <a:srgbClr val="6600CC"/>
                </a:solidFill>
                <a:latin typeface="Century Gothic" pitchFamily="34" charset="0"/>
              </a:rPr>
              <a:t>2020 </a:t>
            </a:r>
            <a:r>
              <a:rPr lang="ru-RU" altLang="ru-RU" sz="2500" b="1" i="1" dirty="0" smtClean="0">
                <a:solidFill>
                  <a:srgbClr val="6600CC"/>
                </a:solidFill>
                <a:latin typeface="Century Gothic" pitchFamily="34" charset="0"/>
              </a:rPr>
              <a:t>году</a:t>
            </a:r>
            <a:endParaRPr lang="ru-RU" sz="2500" i="1" dirty="0">
              <a:solidFill>
                <a:srgbClr val="6600CC"/>
              </a:solidFill>
            </a:endParaRPr>
          </a:p>
        </p:txBody>
      </p:sp>
      <p:graphicFrame>
        <p:nvGraphicFramePr>
          <p:cNvPr id="4" name="Диаграмма 3"/>
          <p:cNvGraphicFramePr/>
          <p:nvPr/>
        </p:nvGraphicFramePr>
        <p:xfrm>
          <a:off x="0" y="1500174"/>
          <a:ext cx="4786378" cy="2786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0" y="4071942"/>
          <a:ext cx="8929718" cy="278605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42844" y="2714620"/>
            <a:ext cx="4214842" cy="1497013"/>
          </a:xfrm>
        </p:spPr>
        <p:txBody>
          <a:bodyPr>
            <a:noAutofit/>
          </a:bodyPr>
          <a:lstStyle/>
          <a:p>
            <a:pPr>
              <a:defRPr/>
            </a:pPr>
            <a:r>
              <a:rPr lang="ru-RU" sz="3000" b="1" i="1" dirty="0" smtClean="0">
                <a:solidFill>
                  <a:srgbClr val="CC00FF"/>
                </a:solidFill>
                <a:latin typeface="Century Gothic" panose="020B0502020202020204" pitchFamily="34" charset="0"/>
                <a:cs typeface="Arial" pitchFamily="34" charset="0"/>
              </a:rPr>
              <a:t/>
            </a:r>
            <a:br>
              <a:rPr lang="ru-RU" sz="3000" b="1" i="1" dirty="0" smtClean="0">
                <a:solidFill>
                  <a:srgbClr val="CC00FF"/>
                </a:solidFill>
                <a:latin typeface="Century Gothic" panose="020B0502020202020204" pitchFamily="34" charset="0"/>
                <a:cs typeface="Arial" pitchFamily="34" charset="0"/>
              </a:rPr>
            </a:br>
            <a:r>
              <a:rPr lang="ru-RU" sz="2400" b="1" i="1" dirty="0" smtClean="0">
                <a:solidFill>
                  <a:srgbClr val="CC00FF"/>
                </a:solidFill>
                <a:latin typeface="Century Gothic" panose="020B0502020202020204" pitchFamily="34" charset="0"/>
                <a:cs typeface="Arial" pitchFamily="34" charset="0"/>
              </a:rPr>
              <a:t> </a:t>
            </a:r>
            <a:r>
              <a:rPr lang="ru-RU" sz="2400" b="1" i="1" dirty="0">
                <a:latin typeface="Century Gothic" panose="020B0502020202020204" pitchFamily="34" charset="0"/>
                <a:cs typeface="Arial" pitchFamily="34" charset="0"/>
              </a:rPr>
              <a:t/>
            </a:r>
            <a:br>
              <a:rPr lang="ru-RU" sz="2400" b="1" i="1" dirty="0">
                <a:latin typeface="Century Gothic" panose="020B0502020202020204" pitchFamily="34" charset="0"/>
                <a:cs typeface="Arial" pitchFamily="34" charset="0"/>
              </a:rPr>
            </a:br>
            <a:r>
              <a:rPr lang="ru-RU" sz="3000" b="1" i="1" dirty="0">
                <a:solidFill>
                  <a:srgbClr val="CC00FF"/>
                </a:solidFill>
                <a:latin typeface="Century Gothic" panose="020B0502020202020204" pitchFamily="34" charset="0"/>
                <a:cs typeface="Arial" pitchFamily="34" charset="0"/>
              </a:rPr>
              <a:t>в </a:t>
            </a:r>
            <a:r>
              <a:rPr lang="ru-RU" sz="3000" b="1" i="1" dirty="0" smtClean="0">
                <a:solidFill>
                  <a:srgbClr val="CC00FF"/>
                </a:solidFill>
                <a:latin typeface="Century Gothic" panose="020B0502020202020204" pitchFamily="34" charset="0"/>
                <a:cs typeface="Arial" pitchFamily="34" charset="0"/>
              </a:rPr>
              <a:t>2020 </a:t>
            </a:r>
            <a:r>
              <a:rPr lang="ru-RU" sz="3000" b="1" i="1" dirty="0">
                <a:solidFill>
                  <a:srgbClr val="CC00FF"/>
                </a:solidFill>
                <a:latin typeface="Century Gothic" panose="020B0502020202020204" pitchFamily="34" charset="0"/>
                <a:cs typeface="Arial" pitchFamily="34" charset="0"/>
              </a:rPr>
              <a:t>году </a:t>
            </a:r>
            <a:r>
              <a:rPr lang="ru-RU" sz="2400" b="1" i="1" dirty="0">
                <a:latin typeface="Century Gothic" panose="020B0502020202020204" pitchFamily="34" charset="0"/>
                <a:cs typeface="Arial" pitchFamily="34" charset="0"/>
              </a:rPr>
              <a:t>осуществила  </a:t>
            </a:r>
            <a:r>
              <a:rPr lang="ru-RU" sz="2400" b="1" i="1" dirty="0" smtClean="0">
                <a:latin typeface="Century Gothic" panose="020B0502020202020204" pitchFamily="34" charset="0"/>
                <a:cs typeface="Arial" pitchFamily="34" charset="0"/>
              </a:rPr>
              <a:t/>
            </a:r>
            <a:br>
              <a:rPr lang="ru-RU" sz="2400" b="1" i="1" dirty="0" smtClean="0">
                <a:latin typeface="Century Gothic" panose="020B0502020202020204" pitchFamily="34" charset="0"/>
                <a:cs typeface="Arial" pitchFamily="34" charset="0"/>
              </a:rPr>
            </a:br>
            <a:r>
              <a:rPr lang="ru-RU" sz="3000" b="1" i="1" dirty="0" smtClean="0">
                <a:solidFill>
                  <a:srgbClr val="CC00FF"/>
                </a:solidFill>
                <a:latin typeface="Century Gothic" panose="020B0502020202020204" pitchFamily="34" charset="0"/>
                <a:cs typeface="Arial" pitchFamily="34" charset="0"/>
              </a:rPr>
              <a:t>199 выездов </a:t>
            </a:r>
            <a:r>
              <a:rPr lang="ru-RU" sz="2400" b="1" i="1" dirty="0">
                <a:solidFill>
                  <a:srgbClr val="0033CC"/>
                </a:solidFill>
                <a:latin typeface="Century Gothic" panose="020B0502020202020204" pitchFamily="34" charset="0"/>
                <a:cs typeface="Arial" pitchFamily="34" charset="0"/>
              </a:rPr>
              <a:t/>
            </a:r>
            <a:br>
              <a:rPr lang="ru-RU" sz="2400" b="1" i="1" dirty="0">
                <a:solidFill>
                  <a:srgbClr val="0033CC"/>
                </a:solidFill>
                <a:latin typeface="Century Gothic" panose="020B0502020202020204" pitchFamily="34" charset="0"/>
                <a:cs typeface="Arial" pitchFamily="34" charset="0"/>
              </a:rPr>
            </a:br>
            <a:r>
              <a:rPr lang="ru-RU" sz="2400" b="1" i="1" dirty="0">
                <a:latin typeface="Century Gothic" panose="020B0502020202020204" pitchFamily="34" charset="0"/>
                <a:cs typeface="Arial" pitchFamily="34" charset="0"/>
              </a:rPr>
              <a:t>в учреждения г. </a:t>
            </a:r>
            <a:r>
              <a:rPr lang="ru-RU" sz="2400" b="1" i="1" dirty="0" smtClean="0">
                <a:latin typeface="Century Gothic" panose="020B0502020202020204" pitchFamily="34" charset="0"/>
                <a:cs typeface="Arial" pitchFamily="34" charset="0"/>
              </a:rPr>
              <a:t>Минска </a:t>
            </a:r>
            <a:br>
              <a:rPr lang="ru-RU" sz="2400" b="1" i="1" dirty="0" smtClean="0">
                <a:latin typeface="Century Gothic" panose="020B0502020202020204" pitchFamily="34" charset="0"/>
                <a:cs typeface="Arial" pitchFamily="34" charset="0"/>
              </a:rPr>
            </a:br>
            <a:r>
              <a:rPr lang="ru-RU" sz="2400" b="1" i="1" dirty="0" smtClean="0">
                <a:latin typeface="Century Gothic" panose="020B0502020202020204" pitchFamily="34" charset="0"/>
                <a:cs typeface="Arial" pitchFamily="34" charset="0"/>
              </a:rPr>
              <a:t>и </a:t>
            </a:r>
            <a:r>
              <a:rPr lang="ru-RU" sz="2400" b="1" i="1" dirty="0">
                <a:latin typeface="Century Gothic" panose="020B0502020202020204" pitchFamily="34" charset="0"/>
                <a:cs typeface="Arial" pitchFamily="34" charset="0"/>
              </a:rPr>
              <a:t>заготовила </a:t>
            </a:r>
            <a:r>
              <a:rPr lang="ru-RU" sz="2400" b="1" i="1" dirty="0" smtClean="0">
                <a:latin typeface="Century Gothic" panose="020B0502020202020204" pitchFamily="34" charset="0"/>
                <a:cs typeface="Arial" pitchFamily="34" charset="0"/>
              </a:rPr>
              <a:t/>
            </a:r>
            <a:br>
              <a:rPr lang="ru-RU" sz="2400" b="1" i="1" dirty="0" smtClean="0">
                <a:latin typeface="Century Gothic" panose="020B0502020202020204" pitchFamily="34" charset="0"/>
                <a:cs typeface="Arial" pitchFamily="34" charset="0"/>
              </a:rPr>
            </a:br>
            <a:r>
              <a:rPr lang="ru-RU" sz="3000" b="1" i="1" dirty="0" smtClean="0">
                <a:solidFill>
                  <a:srgbClr val="CC00FF"/>
                </a:solidFill>
                <a:latin typeface="Century Gothic" panose="020B0502020202020204" pitchFamily="34" charset="0"/>
                <a:cs typeface="Arial" pitchFamily="34" charset="0"/>
              </a:rPr>
              <a:t>2938 литров </a:t>
            </a:r>
            <a:r>
              <a:rPr lang="ru-RU" sz="2400" b="1" i="1" dirty="0">
                <a:latin typeface="Century Gothic" panose="020B0502020202020204" pitchFamily="34" charset="0"/>
                <a:cs typeface="Arial" pitchFamily="34" charset="0"/>
              </a:rPr>
              <a:t/>
            </a:r>
            <a:br>
              <a:rPr lang="ru-RU" sz="2400" b="1" i="1" dirty="0">
                <a:latin typeface="Century Gothic" panose="020B0502020202020204" pitchFamily="34" charset="0"/>
                <a:cs typeface="Arial" pitchFamily="34" charset="0"/>
              </a:rPr>
            </a:br>
            <a:r>
              <a:rPr lang="ru-RU" sz="2400" b="1" i="1" dirty="0">
                <a:latin typeface="Century Gothic" panose="020B0502020202020204" pitchFamily="34" charset="0"/>
                <a:cs typeface="Arial" pitchFamily="34" charset="0"/>
              </a:rPr>
              <a:t>цельной донорской крови</a:t>
            </a:r>
          </a:p>
        </p:txBody>
      </p:sp>
      <p:pic>
        <p:nvPicPr>
          <p:cNvPr id="11" name="Рисунок 10" descr="https://pkspk.ru/new/wp-content/uploads/2019/04/11-1024x682.jpg"/>
          <p:cNvPicPr/>
          <p:nvPr/>
        </p:nvPicPr>
        <p:blipFill>
          <a:blip r:embed="rId2">
            <a:lum bright="10000" contrast="10000"/>
          </a:blip>
          <a:srcRect/>
          <a:stretch>
            <a:fillRect/>
          </a:stretch>
        </p:blipFill>
        <p:spPr bwMode="auto">
          <a:xfrm>
            <a:off x="4500562" y="2285992"/>
            <a:ext cx="4286280" cy="3357586"/>
          </a:xfrm>
          <a:prstGeom prst="rect">
            <a:avLst/>
          </a:prstGeom>
          <a:noFill/>
          <a:ln w="9525">
            <a:noFill/>
            <a:miter lim="800000"/>
            <a:headEnd/>
            <a:tailEnd/>
          </a:ln>
        </p:spPr>
      </p:pic>
      <p:sp>
        <p:nvSpPr>
          <p:cNvPr id="10" name="TextBox 9"/>
          <p:cNvSpPr txBox="1"/>
          <p:nvPr/>
        </p:nvSpPr>
        <p:spPr>
          <a:xfrm>
            <a:off x="2928926" y="1000108"/>
            <a:ext cx="5929354" cy="646331"/>
          </a:xfrm>
          <a:prstGeom prst="rect">
            <a:avLst/>
          </a:prstGeom>
          <a:noFill/>
        </p:spPr>
        <p:txBody>
          <a:bodyPr wrap="square" rtlCol="0">
            <a:spAutoFit/>
          </a:bodyPr>
          <a:lstStyle/>
          <a:p>
            <a:pPr algn="ctr"/>
            <a:r>
              <a:rPr lang="ru-RU" sz="3600" b="1" i="1" dirty="0" smtClean="0">
                <a:solidFill>
                  <a:srgbClr val="6600CC"/>
                </a:solidFill>
                <a:latin typeface="Century Gothic" panose="020B0502020202020204" pitchFamily="34" charset="0"/>
                <a:cs typeface="Arial" pitchFamily="34" charset="0"/>
              </a:rPr>
              <a:t>Выездная бригада ГЦТ</a:t>
            </a:r>
            <a:endParaRPr lang="ru-RU" sz="3600" dirty="0">
              <a:solidFill>
                <a:srgbClr val="6600CC"/>
              </a:solidFill>
            </a:endParaRPr>
          </a:p>
        </p:txBody>
      </p:sp>
      <p:pic>
        <p:nvPicPr>
          <p:cNvPr id="5" name="Picture 4"/>
          <p:cNvPicPr>
            <a:picLocks noChangeAspect="1" noChangeArrowheads="1"/>
          </p:cNvPicPr>
          <p:nvPr/>
        </p:nvPicPr>
        <p:blipFill>
          <a:blip r:embed="rId3"/>
          <a:srcRect l="18068" r="5774"/>
          <a:stretch>
            <a:fillRect/>
          </a:stretch>
        </p:blipFill>
        <p:spPr bwMode="auto">
          <a:xfrm>
            <a:off x="285720" y="142852"/>
            <a:ext cx="1358588" cy="2000264"/>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 y="1428736"/>
          <a:ext cx="9143998" cy="5286412"/>
        </p:xfrm>
        <a:graphic>
          <a:graphicData uri="http://schemas.openxmlformats.org/drawingml/2006/table">
            <a:tbl>
              <a:tblPr firstRow="1" bandRow="1">
                <a:tableStyleId>{5C22544A-7EE6-4342-B048-85BDC9FD1C3A}</a:tableStyleId>
              </a:tblPr>
              <a:tblGrid>
                <a:gridCol w="3500429">
                  <a:extLst>
                    <a:ext uri="{9D8B030D-6E8A-4147-A177-3AD203B41FA5}">
                      <a16:colId xmlns:a16="http://schemas.microsoft.com/office/drawing/2014/main" val="20000"/>
                    </a:ext>
                  </a:extLst>
                </a:gridCol>
                <a:gridCol w="1928826">
                  <a:extLst>
                    <a:ext uri="{9D8B030D-6E8A-4147-A177-3AD203B41FA5}">
                      <a16:colId xmlns:a16="http://schemas.microsoft.com/office/drawing/2014/main" val="20001"/>
                    </a:ext>
                  </a:extLst>
                </a:gridCol>
                <a:gridCol w="1857387">
                  <a:extLst>
                    <a:ext uri="{9D8B030D-6E8A-4147-A177-3AD203B41FA5}">
                      <a16:colId xmlns:a16="http://schemas.microsoft.com/office/drawing/2014/main" val="20002"/>
                    </a:ext>
                  </a:extLst>
                </a:gridCol>
                <a:gridCol w="1857356">
                  <a:extLst>
                    <a:ext uri="{9D8B030D-6E8A-4147-A177-3AD203B41FA5}">
                      <a16:colId xmlns:a16="http://schemas.microsoft.com/office/drawing/2014/main" val="20003"/>
                    </a:ext>
                  </a:extLst>
                </a:gridCol>
              </a:tblGrid>
              <a:tr h="1260349">
                <a:tc>
                  <a:txBody>
                    <a:bodyPr/>
                    <a:lstStyle/>
                    <a:p>
                      <a:pPr algn="ctr"/>
                      <a:r>
                        <a:rPr lang="ru-RU" sz="2200" i="0" dirty="0" smtClean="0">
                          <a:solidFill>
                            <a:schemeClr val="bg1"/>
                          </a:solidFill>
                          <a:latin typeface="Century Gothic" panose="020B0502020202020204" pitchFamily="34" charset="0"/>
                        </a:rPr>
                        <a:t>КРОВОДАЧИ,</a:t>
                      </a:r>
                    </a:p>
                    <a:p>
                      <a:pPr algn="ctr"/>
                      <a:r>
                        <a:rPr lang="ru-RU" sz="2200" i="0" dirty="0" smtClean="0">
                          <a:solidFill>
                            <a:schemeClr val="bg1"/>
                          </a:solidFill>
                          <a:latin typeface="Century Gothic" panose="020B0502020202020204" pitchFamily="34" charset="0"/>
                        </a:rPr>
                        <a:t>ПЛАЗМОДАЧИ</a:t>
                      </a:r>
                      <a:endParaRPr lang="ru-RU" sz="2200" i="0" dirty="0">
                        <a:solidFill>
                          <a:schemeClr val="bg1"/>
                        </a:solidFill>
                        <a:latin typeface="Century Gothic" panose="020B0502020202020204" pitchFamily="34" charset="0"/>
                      </a:endParaRPr>
                    </a:p>
                  </a:txBody>
                  <a:tcPr anchor="ctr">
                    <a:solidFill>
                      <a:srgbClr val="6600CC"/>
                    </a:solidFill>
                  </a:tcPr>
                </a:tc>
                <a:tc>
                  <a:txBody>
                    <a:bodyPr/>
                    <a:lstStyle/>
                    <a:p>
                      <a:pPr algn="ctr"/>
                      <a:r>
                        <a:rPr lang="ru-RU" sz="3500" i="0" dirty="0" smtClean="0">
                          <a:latin typeface="Century Gothic" panose="020B0502020202020204" pitchFamily="34" charset="0"/>
                        </a:rPr>
                        <a:t>2018 г.</a:t>
                      </a:r>
                      <a:endParaRPr lang="ru-RU" sz="3500" i="0" dirty="0">
                        <a:latin typeface="Century Gothic" panose="020B0502020202020204" pitchFamily="34" charset="0"/>
                      </a:endParaRPr>
                    </a:p>
                  </a:txBody>
                  <a:tcPr anchor="ctr">
                    <a:solidFill>
                      <a:srgbClr val="6600CC"/>
                    </a:solidFill>
                  </a:tcPr>
                </a:tc>
                <a:tc>
                  <a:txBody>
                    <a:bodyPr/>
                    <a:lstStyle/>
                    <a:p>
                      <a:pPr algn="ctr"/>
                      <a:r>
                        <a:rPr lang="ru-RU" sz="3500" i="0" dirty="0" smtClean="0">
                          <a:latin typeface="Century Gothic" panose="020B0502020202020204" pitchFamily="34" charset="0"/>
                        </a:rPr>
                        <a:t>2019 г.</a:t>
                      </a:r>
                      <a:endParaRPr lang="ru-RU" sz="3500" i="0" dirty="0">
                        <a:latin typeface="Century Gothic" panose="020B0502020202020204" pitchFamily="34" charset="0"/>
                      </a:endParaRPr>
                    </a:p>
                  </a:txBody>
                  <a:tcPr anchor="ctr">
                    <a:solidFill>
                      <a:srgbClr val="6600CC"/>
                    </a:solidFill>
                  </a:tcPr>
                </a:tc>
                <a:tc>
                  <a:txBody>
                    <a:bodyPr/>
                    <a:lstStyle/>
                    <a:p>
                      <a:pPr algn="ctr"/>
                      <a:r>
                        <a:rPr lang="ru-RU" sz="4000" i="0" dirty="0" smtClean="0">
                          <a:latin typeface="Century Gothic" panose="020B0502020202020204" pitchFamily="34" charset="0"/>
                        </a:rPr>
                        <a:t>2020 г.</a:t>
                      </a:r>
                      <a:endParaRPr lang="ru-RU" sz="4000" i="0" dirty="0">
                        <a:latin typeface="Century Gothic" panose="020B0502020202020204" pitchFamily="34" charset="0"/>
                      </a:endParaRPr>
                    </a:p>
                  </a:txBody>
                  <a:tcPr anchor="ctr">
                    <a:lnB w="12700" cap="flat" cmpd="sng" algn="ctr">
                      <a:noFill/>
                      <a:prstDash val="solid"/>
                      <a:round/>
                      <a:headEnd type="none" w="med" len="med"/>
                      <a:tailEnd type="none" w="med" len="med"/>
                    </a:lnB>
                    <a:solidFill>
                      <a:srgbClr val="6600CC"/>
                    </a:solidFill>
                  </a:tcPr>
                </a:tc>
                <a:extLst>
                  <a:ext uri="{0D108BD9-81ED-4DB2-BD59-A6C34878D82A}">
                    <a16:rowId xmlns:a16="http://schemas.microsoft.com/office/drawing/2014/main" val="10000"/>
                  </a:ext>
                </a:extLst>
              </a:tr>
              <a:tr h="987569">
                <a:tc>
                  <a:txBody>
                    <a:bodyPr/>
                    <a:lstStyle/>
                    <a:p>
                      <a:pPr algn="l"/>
                      <a:r>
                        <a:rPr lang="ru-RU" sz="2200" b="1" i="0" baseline="0" dirty="0" smtClean="0">
                          <a:solidFill>
                            <a:srgbClr val="6600CC"/>
                          </a:solidFill>
                          <a:latin typeface="Century Gothic" panose="020B0502020202020204" pitchFamily="34" charset="0"/>
                        </a:rPr>
                        <a:t>Кол-во безвозмездных</a:t>
                      </a:r>
                    </a:p>
                    <a:p>
                      <a:pPr algn="l"/>
                      <a:r>
                        <a:rPr lang="ru-RU" sz="2200" b="1" i="0" baseline="0" dirty="0" smtClean="0">
                          <a:solidFill>
                            <a:srgbClr val="D60093"/>
                          </a:solidFill>
                          <a:latin typeface="Century Gothic" panose="020B0502020202020204" pitchFamily="34" charset="0"/>
                        </a:rPr>
                        <a:t>КРОВОДАЧ</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000" b="1" i="0" dirty="0" smtClean="0">
                          <a:solidFill>
                            <a:srgbClr val="6600CC"/>
                          </a:solidFill>
                          <a:latin typeface="Century Gothic" panose="020B0502020202020204" pitchFamily="34" charset="0"/>
                        </a:rPr>
                        <a:t>2940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000" b="1" i="0" dirty="0" smtClean="0">
                          <a:solidFill>
                            <a:srgbClr val="6600CC"/>
                          </a:solidFill>
                          <a:latin typeface="Century Gothic" panose="020B0502020202020204" pitchFamily="34" charset="0"/>
                        </a:rPr>
                        <a:t>3345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ru-RU" sz="3000" b="1" i="0" dirty="0" smtClean="0">
                          <a:solidFill>
                            <a:srgbClr val="6600CC"/>
                          </a:solidFill>
                          <a:latin typeface="Century Gothic" panose="020B0502020202020204" pitchFamily="34" charset="0"/>
                        </a:rPr>
                        <a:t>1839</a:t>
                      </a:r>
                      <a:endParaRPr lang="ru-RU" sz="3000" b="1" i="0" dirty="0">
                        <a:solidFill>
                          <a:srgbClr val="6600CC"/>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99168">
                <a:tc>
                  <a:txBody>
                    <a:bodyPr/>
                    <a:lstStyle/>
                    <a:p>
                      <a:pPr algn="l"/>
                      <a:r>
                        <a:rPr lang="ru-RU" sz="2200" b="1" i="0" baseline="0" dirty="0" smtClean="0">
                          <a:solidFill>
                            <a:srgbClr val="6600CC"/>
                          </a:solidFill>
                          <a:latin typeface="Century Gothic" panose="020B0502020202020204" pitchFamily="34" charset="0"/>
                        </a:rPr>
                        <a:t>Процент от общего количества</a:t>
                      </a:r>
                    </a:p>
                  </a:txBody>
                  <a:tcPr anchor="ctr">
                    <a:lnR w="12700" cap="flat" cmpd="sng" algn="ctr">
                      <a:solidFill>
                        <a:schemeClr val="tx1"/>
                      </a:solidFill>
                      <a:prstDash val="solid"/>
                      <a:round/>
                      <a:headEnd type="none" w="med" len="med"/>
                      <a:tailEnd type="none" w="med" len="med"/>
                    </a:lnR>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000" b="1" i="0" dirty="0" smtClean="0">
                          <a:solidFill>
                            <a:srgbClr val="D60093"/>
                          </a:solidFill>
                          <a:latin typeface="Century Gothic" panose="020B0502020202020204" pitchFamily="34" charset="0"/>
                        </a:rPr>
                        <a:t>13,4%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000" b="1" i="0" dirty="0" smtClean="0">
                          <a:solidFill>
                            <a:srgbClr val="D60093"/>
                          </a:solidFill>
                          <a:latin typeface="Century Gothic" panose="020B0502020202020204" pitchFamily="34" charset="0"/>
                        </a:rPr>
                        <a:t>12,4%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FF"/>
                    </a:solidFill>
                  </a:tcPr>
                </a:tc>
                <a:tc>
                  <a:txBody>
                    <a:bodyPr/>
                    <a:lstStyle/>
                    <a:p>
                      <a:pPr algn="ctr"/>
                      <a:r>
                        <a:rPr lang="ru-RU" sz="3000" b="1" i="0" dirty="0" smtClean="0">
                          <a:solidFill>
                            <a:srgbClr val="D60093"/>
                          </a:solidFill>
                          <a:latin typeface="Century Gothic" panose="020B0502020202020204" pitchFamily="34" charset="0"/>
                        </a:rPr>
                        <a:t>7,0%</a:t>
                      </a:r>
                      <a:endParaRPr lang="ru-RU" sz="3000" b="1" i="0" dirty="0">
                        <a:solidFill>
                          <a:srgbClr val="D60093"/>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0002"/>
                  </a:ext>
                </a:extLst>
              </a:tr>
              <a:tr h="1025220">
                <a:tc>
                  <a:txBody>
                    <a:bodyPr/>
                    <a:lstStyle/>
                    <a:p>
                      <a:pPr algn="l"/>
                      <a:r>
                        <a:rPr lang="ru-RU" sz="2200" b="1" i="0" baseline="0" dirty="0" smtClean="0">
                          <a:solidFill>
                            <a:srgbClr val="6600CC"/>
                          </a:solidFill>
                          <a:latin typeface="Century Gothic" panose="020B0502020202020204" pitchFamily="34" charset="0"/>
                        </a:rPr>
                        <a:t>Кол-во безвозмездных</a:t>
                      </a:r>
                    </a:p>
                    <a:p>
                      <a:pPr algn="l"/>
                      <a:r>
                        <a:rPr lang="ru-RU" sz="2200" b="1" i="0" baseline="0" dirty="0" smtClean="0">
                          <a:solidFill>
                            <a:srgbClr val="D60093"/>
                          </a:solidFill>
                          <a:latin typeface="Century Gothic" panose="020B0502020202020204" pitchFamily="34" charset="0"/>
                        </a:rPr>
                        <a:t>ПЛАЗМОДАЧ</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ru-RU" sz="3000" b="1" i="0" dirty="0" smtClean="0">
                          <a:solidFill>
                            <a:srgbClr val="6600CC"/>
                          </a:solidFill>
                          <a:latin typeface="Century Gothic" panose="020B0502020202020204" pitchFamily="34" charset="0"/>
                        </a:rPr>
                        <a:t>1640</a:t>
                      </a:r>
                      <a:endParaRPr lang="ru-RU" sz="3000" b="1" i="0" dirty="0">
                        <a:solidFill>
                          <a:srgbClr val="6600CC"/>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000" b="1" i="0" dirty="0" smtClean="0">
                          <a:solidFill>
                            <a:srgbClr val="6600CC"/>
                          </a:solidFill>
                          <a:latin typeface="Century Gothic" panose="020B0502020202020204" pitchFamily="34" charset="0"/>
                        </a:rPr>
                        <a:t>1725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ru-RU" sz="3000" b="1" i="0" dirty="0" smtClean="0">
                          <a:solidFill>
                            <a:srgbClr val="6600CC"/>
                          </a:solidFill>
                          <a:latin typeface="Century Gothic" panose="020B0502020202020204" pitchFamily="34" charset="0"/>
                        </a:rPr>
                        <a:t>1346</a:t>
                      </a:r>
                      <a:endParaRPr lang="ru-RU" sz="3000" b="1" i="0" dirty="0">
                        <a:solidFill>
                          <a:srgbClr val="6600CC"/>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114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b="1" i="0" baseline="0" dirty="0" smtClean="0">
                          <a:solidFill>
                            <a:srgbClr val="6600CC"/>
                          </a:solidFill>
                          <a:latin typeface="Century Gothic" panose="020B0502020202020204" pitchFamily="34" charset="0"/>
                        </a:rPr>
                        <a:t>Процент от общего количества</a:t>
                      </a:r>
                    </a:p>
                  </a:txBody>
                  <a:tcPr anchor="ctr">
                    <a:lnR w="12700" cap="flat" cmpd="sng" algn="ctr">
                      <a:solidFill>
                        <a:schemeClr val="tx1"/>
                      </a:solidFill>
                      <a:prstDash val="solid"/>
                      <a:round/>
                      <a:headEnd type="none" w="med" len="med"/>
                      <a:tailEnd type="none" w="med" len="med"/>
                    </a:lnR>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000" b="1" i="0" dirty="0" smtClean="0">
                          <a:solidFill>
                            <a:srgbClr val="D60093"/>
                          </a:solidFill>
                          <a:latin typeface="Century Gothic" panose="020B0502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3200" b="1" i="0" dirty="0" smtClean="0">
                          <a:solidFill>
                            <a:srgbClr val="D60093"/>
                          </a:solidFill>
                          <a:latin typeface="Century Gothic" panose="020B0502020202020204" pitchFamily="34"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FF"/>
                    </a:solidFill>
                  </a:tcPr>
                </a:tc>
                <a:tc>
                  <a:txBody>
                    <a:bodyPr/>
                    <a:lstStyle/>
                    <a:p>
                      <a:pPr algn="ctr"/>
                      <a:r>
                        <a:rPr lang="ru-RU" sz="3500" b="1" i="0" dirty="0" smtClean="0">
                          <a:solidFill>
                            <a:srgbClr val="D60093"/>
                          </a:solidFill>
                          <a:latin typeface="Century Gothic" panose="020B0502020202020204" pitchFamily="34" charset="0"/>
                        </a:rPr>
                        <a:t>7,7%</a:t>
                      </a:r>
                      <a:endParaRPr lang="ru-RU" sz="3500" b="1" i="0" dirty="0">
                        <a:solidFill>
                          <a:srgbClr val="D60093"/>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0004"/>
                  </a:ext>
                </a:extLst>
              </a:tr>
            </a:tbl>
          </a:graphicData>
        </a:graphic>
      </p:graphicFrame>
      <p:sp>
        <p:nvSpPr>
          <p:cNvPr id="7" name="Заголовок 1"/>
          <p:cNvSpPr>
            <a:spLocks noGrp="1"/>
          </p:cNvSpPr>
          <p:nvPr>
            <p:ph type="title"/>
          </p:nvPr>
        </p:nvSpPr>
        <p:spPr>
          <a:xfrm>
            <a:off x="214282" y="214290"/>
            <a:ext cx="8715436" cy="1143000"/>
          </a:xfrm>
        </p:spPr>
        <p:txBody>
          <a:bodyPr>
            <a:normAutofit fontScale="90000"/>
          </a:bodyPr>
          <a:lstStyle/>
          <a:p>
            <a:pPr algn="l">
              <a:lnSpc>
                <a:spcPct val="90000"/>
              </a:lnSpc>
            </a:pPr>
            <a:r>
              <a:rPr lang="ru-RU" altLang="ru-RU" sz="2800" b="1" i="1" dirty="0" smtClean="0">
                <a:solidFill>
                  <a:srgbClr val="6600CC"/>
                </a:solidFill>
                <a:latin typeface="Century Gothic" panose="020B0502020202020204" pitchFamily="34" charset="0"/>
                <a:cs typeface="Arial" panose="020B0604020202020204" pitchFamily="34" charset="0"/>
              </a:rPr>
              <a:t>Сведения о</a:t>
            </a:r>
            <a:r>
              <a:rPr lang="ru-RU" altLang="ru-RU" sz="3100" b="1" i="1" dirty="0" smtClean="0">
                <a:solidFill>
                  <a:srgbClr val="6600CC"/>
                </a:solidFill>
                <a:latin typeface="Century Gothic" panose="020B0502020202020204" pitchFamily="34" charset="0"/>
                <a:cs typeface="Arial" panose="020B0604020202020204" pitchFamily="34" charset="0"/>
              </a:rPr>
              <a:t> </a:t>
            </a:r>
            <a:r>
              <a:rPr lang="ru-RU" altLang="ru-RU" sz="3100" b="1" i="1" dirty="0" smtClean="0">
                <a:solidFill>
                  <a:srgbClr val="D60093"/>
                </a:solidFill>
                <a:latin typeface="Century Gothic" panose="020B0502020202020204" pitchFamily="34" charset="0"/>
                <a:cs typeface="Arial" panose="020B0604020202020204" pitchFamily="34" charset="0"/>
              </a:rPr>
              <a:t>БЕЗВОЗМЕЗДНЫХ</a:t>
            </a:r>
            <a:br>
              <a:rPr lang="ru-RU" altLang="ru-RU" sz="3100" b="1" i="1" dirty="0" smtClean="0">
                <a:solidFill>
                  <a:srgbClr val="D60093"/>
                </a:solidFill>
                <a:latin typeface="Century Gothic" panose="020B0502020202020204" pitchFamily="34" charset="0"/>
                <a:cs typeface="Arial" panose="020B0604020202020204" pitchFamily="34" charset="0"/>
              </a:rPr>
            </a:br>
            <a:r>
              <a:rPr lang="ru-RU" altLang="ru-RU" sz="3100" b="1" i="1" dirty="0" smtClean="0">
                <a:solidFill>
                  <a:srgbClr val="CC0099"/>
                </a:solidFill>
                <a:latin typeface="Century Gothic" panose="020B0502020202020204" pitchFamily="34" charset="0"/>
                <a:cs typeface="Arial" panose="020B0604020202020204" pitchFamily="34" charset="0"/>
              </a:rPr>
              <a:t>КРОВО- И ПЛАЗМОДАЧАХ </a:t>
            </a:r>
            <a:br>
              <a:rPr lang="ru-RU" altLang="ru-RU" sz="3100" b="1" i="1" dirty="0" smtClean="0">
                <a:solidFill>
                  <a:srgbClr val="CC0099"/>
                </a:solidFill>
                <a:latin typeface="Century Gothic" panose="020B0502020202020204" pitchFamily="34" charset="0"/>
                <a:cs typeface="Arial" panose="020B0604020202020204" pitchFamily="34" charset="0"/>
              </a:rPr>
            </a:br>
            <a:r>
              <a:rPr lang="ru-RU" altLang="ru-RU" sz="2800" b="1" i="1" dirty="0" smtClean="0">
                <a:solidFill>
                  <a:srgbClr val="6600CC"/>
                </a:solidFill>
                <a:latin typeface="Century Gothic" panose="020B0502020202020204" pitchFamily="34" charset="0"/>
                <a:cs typeface="Arial" panose="020B0604020202020204" pitchFamily="34" charset="0"/>
              </a:rPr>
              <a:t>в службе крови г.Минска</a:t>
            </a:r>
            <a:endParaRPr lang="ru-RU" altLang="ru-RU" sz="2800" i="1" dirty="0" smtClean="0">
              <a:solidFill>
                <a:srgbClr val="6600CC"/>
              </a:solidFill>
            </a:endParaRPr>
          </a:p>
        </p:txBody>
      </p:sp>
      <p:sp>
        <p:nvSpPr>
          <p:cNvPr id="10" name="Freeform 7"/>
          <p:cNvSpPr/>
          <p:nvPr/>
        </p:nvSpPr>
        <p:spPr bwMode="gray">
          <a:xfrm rot="14222533">
            <a:off x="6401148" y="2940984"/>
            <a:ext cx="1546480" cy="797370"/>
          </a:xfrm>
          <a:custGeom>
            <a:avLst/>
            <a:gdLst>
              <a:gd name="T0" fmla="*/ 2147483646 w 580"/>
              <a:gd name="T1" fmla="*/ 0 h 798"/>
              <a:gd name="T2" fmla="*/ 2147483646 w 580"/>
              <a:gd name="T3" fmla="*/ 2147483646 h 798"/>
              <a:gd name="T4" fmla="*/ 2147483646 w 580"/>
              <a:gd name="T5" fmla="*/ 2147483646 h 798"/>
              <a:gd name="T6" fmla="*/ 2147483646 w 580"/>
              <a:gd name="T7" fmla="*/ 2147483646 h 798"/>
              <a:gd name="T8" fmla="*/ 2147483646 w 580"/>
              <a:gd name="T9" fmla="*/ 2147483646 h 798"/>
              <a:gd name="T10" fmla="*/ 2147483646 w 580"/>
              <a:gd name="T11" fmla="*/ 2147483646 h 798"/>
              <a:gd name="T12" fmla="*/ 2147483646 w 580"/>
              <a:gd name="T13" fmla="*/ 2147483646 h 798"/>
              <a:gd name="T14" fmla="*/ 2147483646 w 580"/>
              <a:gd name="T15" fmla="*/ 2147483646 h 798"/>
              <a:gd name="T16" fmla="*/ 2147483646 w 580"/>
              <a:gd name="T17" fmla="*/ 2147483646 h 798"/>
              <a:gd name="T18" fmla="*/ 2147483646 w 580"/>
              <a:gd name="T19" fmla="*/ 2147483646 h 798"/>
              <a:gd name="T20" fmla="*/ 2147483646 w 580"/>
              <a:gd name="T21" fmla="*/ 2147483646 h 798"/>
              <a:gd name="T22" fmla="*/ 2147483646 w 580"/>
              <a:gd name="T23" fmla="*/ 2147483646 h 798"/>
              <a:gd name="T24" fmla="*/ 0 w 580"/>
              <a:gd name="T25" fmla="*/ 2147483646 h 798"/>
              <a:gd name="T26" fmla="*/ 2147483646 w 580"/>
              <a:gd name="T27" fmla="*/ 2147483646 h 798"/>
              <a:gd name="T28" fmla="*/ 2147483646 w 580"/>
              <a:gd name="T29" fmla="*/ 2147483646 h 798"/>
              <a:gd name="T30" fmla="*/ 2147483646 w 580"/>
              <a:gd name="T31" fmla="*/ 2147483646 h 798"/>
              <a:gd name="T32" fmla="*/ 2147483646 w 580"/>
              <a:gd name="T33" fmla="*/ 2147483646 h 798"/>
              <a:gd name="T34" fmla="*/ 2147483646 w 580"/>
              <a:gd name="T35" fmla="*/ 2147483646 h 798"/>
              <a:gd name="T36" fmla="*/ 2147483646 w 580"/>
              <a:gd name="T37" fmla="*/ 2147483646 h 798"/>
              <a:gd name="T38" fmla="*/ 2147483646 w 580"/>
              <a:gd name="T39" fmla="*/ 2147483646 h 798"/>
              <a:gd name="T40" fmla="*/ 2147483646 w 580"/>
              <a:gd name="T41" fmla="*/ 2147483646 h 798"/>
              <a:gd name="T42" fmla="*/ 2147483646 w 580"/>
              <a:gd name="T43" fmla="*/ 2147483646 h 798"/>
              <a:gd name="T44" fmla="*/ 2147483646 w 580"/>
              <a:gd name="T45" fmla="*/ 2147483646 h 798"/>
              <a:gd name="T46" fmla="*/ 2147483646 w 580"/>
              <a:gd name="T47" fmla="*/ 2147483646 h 798"/>
              <a:gd name="T48" fmla="*/ 2147483646 w 580"/>
              <a:gd name="T49" fmla="*/ 2147483646 h 798"/>
              <a:gd name="T50" fmla="*/ 2147483646 w 580"/>
              <a:gd name="T51" fmla="*/ 2147483646 h 798"/>
              <a:gd name="T52" fmla="*/ 2147483646 w 580"/>
              <a:gd name="T53" fmla="*/ 0 h 798"/>
              <a:gd name="T54" fmla="*/ 2147483646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flip="none" rotWithShape="1">
            <a:gsLst>
              <a:gs pos="0">
                <a:srgbClr val="CC0099">
                  <a:alpha val="14000"/>
                </a:srgbClr>
              </a:gs>
              <a:gs pos="50000">
                <a:srgbClr val="CC0099">
                  <a:alpha val="63000"/>
                </a:srgbClr>
              </a:gs>
              <a:gs pos="100000">
                <a:srgbClr val="CC0099">
                  <a:alpha val="87000"/>
                </a:srgbClr>
              </a:gs>
            </a:gsLst>
            <a:lin ang="10800000" scaled="1"/>
            <a:tileRect/>
          </a:gradFill>
          <a:ln w="9525">
            <a:noFill/>
            <a:rou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dirty="0">
              <a:solidFill>
                <a:srgbClr val="CC0099"/>
              </a:solidFill>
            </a:endParaRPr>
          </a:p>
        </p:txBody>
      </p:sp>
      <p:sp>
        <p:nvSpPr>
          <p:cNvPr id="11" name="Freeform 7"/>
          <p:cNvSpPr/>
          <p:nvPr/>
        </p:nvSpPr>
        <p:spPr bwMode="gray">
          <a:xfrm rot="14344016">
            <a:off x="6609381" y="4899589"/>
            <a:ext cx="1548681" cy="797370"/>
          </a:xfrm>
          <a:custGeom>
            <a:avLst/>
            <a:gdLst>
              <a:gd name="T0" fmla="*/ 2147483646 w 580"/>
              <a:gd name="T1" fmla="*/ 0 h 798"/>
              <a:gd name="T2" fmla="*/ 2147483646 w 580"/>
              <a:gd name="T3" fmla="*/ 2147483646 h 798"/>
              <a:gd name="T4" fmla="*/ 2147483646 w 580"/>
              <a:gd name="T5" fmla="*/ 2147483646 h 798"/>
              <a:gd name="T6" fmla="*/ 2147483646 w 580"/>
              <a:gd name="T7" fmla="*/ 2147483646 h 798"/>
              <a:gd name="T8" fmla="*/ 2147483646 w 580"/>
              <a:gd name="T9" fmla="*/ 2147483646 h 798"/>
              <a:gd name="T10" fmla="*/ 2147483646 w 580"/>
              <a:gd name="T11" fmla="*/ 2147483646 h 798"/>
              <a:gd name="T12" fmla="*/ 2147483646 w 580"/>
              <a:gd name="T13" fmla="*/ 2147483646 h 798"/>
              <a:gd name="T14" fmla="*/ 2147483646 w 580"/>
              <a:gd name="T15" fmla="*/ 2147483646 h 798"/>
              <a:gd name="T16" fmla="*/ 2147483646 w 580"/>
              <a:gd name="T17" fmla="*/ 2147483646 h 798"/>
              <a:gd name="T18" fmla="*/ 2147483646 w 580"/>
              <a:gd name="T19" fmla="*/ 2147483646 h 798"/>
              <a:gd name="T20" fmla="*/ 2147483646 w 580"/>
              <a:gd name="T21" fmla="*/ 2147483646 h 798"/>
              <a:gd name="T22" fmla="*/ 2147483646 w 580"/>
              <a:gd name="T23" fmla="*/ 2147483646 h 798"/>
              <a:gd name="T24" fmla="*/ 0 w 580"/>
              <a:gd name="T25" fmla="*/ 2147483646 h 798"/>
              <a:gd name="T26" fmla="*/ 2147483646 w 580"/>
              <a:gd name="T27" fmla="*/ 2147483646 h 798"/>
              <a:gd name="T28" fmla="*/ 2147483646 w 580"/>
              <a:gd name="T29" fmla="*/ 2147483646 h 798"/>
              <a:gd name="T30" fmla="*/ 2147483646 w 580"/>
              <a:gd name="T31" fmla="*/ 2147483646 h 798"/>
              <a:gd name="T32" fmla="*/ 2147483646 w 580"/>
              <a:gd name="T33" fmla="*/ 2147483646 h 798"/>
              <a:gd name="T34" fmla="*/ 2147483646 w 580"/>
              <a:gd name="T35" fmla="*/ 2147483646 h 798"/>
              <a:gd name="T36" fmla="*/ 2147483646 w 580"/>
              <a:gd name="T37" fmla="*/ 2147483646 h 798"/>
              <a:gd name="T38" fmla="*/ 2147483646 w 580"/>
              <a:gd name="T39" fmla="*/ 2147483646 h 798"/>
              <a:gd name="T40" fmla="*/ 2147483646 w 580"/>
              <a:gd name="T41" fmla="*/ 2147483646 h 798"/>
              <a:gd name="T42" fmla="*/ 2147483646 w 580"/>
              <a:gd name="T43" fmla="*/ 2147483646 h 798"/>
              <a:gd name="T44" fmla="*/ 2147483646 w 580"/>
              <a:gd name="T45" fmla="*/ 2147483646 h 798"/>
              <a:gd name="T46" fmla="*/ 2147483646 w 580"/>
              <a:gd name="T47" fmla="*/ 2147483646 h 798"/>
              <a:gd name="T48" fmla="*/ 2147483646 w 580"/>
              <a:gd name="T49" fmla="*/ 2147483646 h 798"/>
              <a:gd name="T50" fmla="*/ 2147483646 w 580"/>
              <a:gd name="T51" fmla="*/ 2147483646 h 798"/>
              <a:gd name="T52" fmla="*/ 2147483646 w 580"/>
              <a:gd name="T53" fmla="*/ 0 h 798"/>
              <a:gd name="T54" fmla="*/ 2147483646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flip="none" rotWithShape="1">
            <a:gsLst>
              <a:gs pos="0">
                <a:srgbClr val="CC0099">
                  <a:alpha val="14000"/>
                </a:srgbClr>
              </a:gs>
              <a:gs pos="50000">
                <a:srgbClr val="CC0099">
                  <a:alpha val="63000"/>
                </a:srgbClr>
              </a:gs>
              <a:gs pos="100000">
                <a:srgbClr val="CC0099">
                  <a:alpha val="87000"/>
                </a:srgbClr>
              </a:gs>
            </a:gsLst>
            <a:lin ang="10800000" scaled="1"/>
            <a:tileRect/>
          </a:gradFill>
          <a:ln w="9525">
            <a:noFill/>
            <a:rou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dirty="0">
              <a:solidFill>
                <a:srgbClr val="CC0099"/>
              </a:solidFill>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ая прямоугольная выноска 6"/>
          <p:cNvSpPr/>
          <p:nvPr/>
        </p:nvSpPr>
        <p:spPr>
          <a:xfrm>
            <a:off x="1357290" y="214290"/>
            <a:ext cx="7358063" cy="1285884"/>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spcBef>
                <a:spcPts val="0"/>
              </a:spcBef>
              <a:defRPr/>
            </a:pPr>
            <a:r>
              <a:rPr lang="ru-RU" sz="2400" b="1" i="1" dirty="0" smtClean="0">
                <a:solidFill>
                  <a:srgbClr val="6600FF"/>
                </a:solidFill>
                <a:latin typeface="Century Gothic" pitchFamily="34" charset="0"/>
              </a:rPr>
              <a:t>Основные мероприятия по </a:t>
            </a:r>
            <a:r>
              <a:rPr lang="ru-RU" sz="2400" b="1" i="1" dirty="0">
                <a:solidFill>
                  <a:srgbClr val="6600FF"/>
                </a:solidFill>
                <a:latin typeface="Century Gothic" pitchFamily="34" charset="0"/>
              </a:rPr>
              <a:t>пропаганде и развитию </a:t>
            </a:r>
            <a:r>
              <a:rPr lang="ru-RU" sz="2400" b="1" i="1" dirty="0" smtClean="0">
                <a:solidFill>
                  <a:srgbClr val="6600FF"/>
                </a:solidFill>
                <a:latin typeface="Century Gothic" pitchFamily="34" charset="0"/>
              </a:rPr>
              <a:t>донорства </a:t>
            </a:r>
            <a:r>
              <a:rPr lang="ru-RU" sz="2400" b="1" i="1" dirty="0">
                <a:solidFill>
                  <a:srgbClr val="6600FF"/>
                </a:solidFill>
                <a:latin typeface="Century Gothic" pitchFamily="34" charset="0"/>
              </a:rPr>
              <a:t>крови, ее </a:t>
            </a:r>
            <a:r>
              <a:rPr lang="ru-RU" sz="2400" b="1" i="1" dirty="0" smtClean="0">
                <a:solidFill>
                  <a:srgbClr val="6600FF"/>
                </a:solidFill>
                <a:latin typeface="Century Gothic" pitchFamily="34" charset="0"/>
              </a:rPr>
              <a:t>компонентов, в т.ч.безвозмездного</a:t>
            </a:r>
            <a:endParaRPr lang="ru-RU" sz="2400" b="1" i="1" dirty="0">
              <a:solidFill>
                <a:srgbClr val="6600FF"/>
              </a:solidFill>
              <a:latin typeface="Century Gothic" pitchFamily="34" charset="0"/>
            </a:endParaRPr>
          </a:p>
        </p:txBody>
      </p:sp>
      <p:sp>
        <p:nvSpPr>
          <p:cNvPr id="6" name="TextBox 5"/>
          <p:cNvSpPr txBox="1"/>
          <p:nvPr/>
        </p:nvSpPr>
        <p:spPr>
          <a:xfrm>
            <a:off x="214282" y="1785926"/>
            <a:ext cx="8786874" cy="1569660"/>
          </a:xfrm>
          <a:prstGeom prst="rect">
            <a:avLst/>
          </a:prstGeom>
          <a:noFill/>
        </p:spPr>
        <p:txBody>
          <a:bodyPr wrap="square" rtlCol="0">
            <a:spAutoFit/>
          </a:bodyPr>
          <a:lstStyle/>
          <a:p>
            <a:endParaRPr lang="ru-RU" sz="2000" b="1" dirty="0" smtClean="0">
              <a:latin typeface="Century Gothic" pitchFamily="34" charset="0"/>
            </a:endParaRPr>
          </a:p>
          <a:p>
            <a:pPr marL="457200" indent="-457200">
              <a:buAutoNum type="arabicParenR" startAt="3"/>
            </a:pPr>
            <a:endParaRPr lang="ru-RU" sz="2200" b="1" dirty="0" smtClean="0">
              <a:latin typeface="Century Gothic" pitchFamily="34" charset="0"/>
            </a:endParaRPr>
          </a:p>
          <a:p>
            <a:pPr marL="457200" indent="-457200">
              <a:buAutoNum type="arabicParenR" startAt="3"/>
            </a:pPr>
            <a:endParaRPr lang="ru-RU" sz="2200" b="1" dirty="0" smtClean="0">
              <a:latin typeface="Century Gothic" pitchFamily="34" charset="0"/>
            </a:endParaRPr>
          </a:p>
          <a:p>
            <a:pPr marL="457200" indent="-457200"/>
            <a:r>
              <a:rPr lang="ru-RU" sz="2200" b="1" dirty="0" smtClean="0">
                <a:latin typeface="Century Gothic" pitchFamily="34" charset="0"/>
              </a:rPr>
              <a:t>   </a:t>
            </a:r>
          </a:p>
          <a:p>
            <a:pPr marL="457200" indent="-457200"/>
            <a:endParaRPr lang="ru-RU" sz="1000" b="1" dirty="0" smtClean="0">
              <a:latin typeface="Century Gothic" pitchFamily="34" charset="0"/>
            </a:endParaRPr>
          </a:p>
        </p:txBody>
      </p:sp>
      <p:pic>
        <p:nvPicPr>
          <p:cNvPr id="5" name="Picture 4"/>
          <p:cNvPicPr>
            <a:picLocks noChangeAspect="1" noChangeArrowheads="1"/>
          </p:cNvPicPr>
          <p:nvPr/>
        </p:nvPicPr>
        <p:blipFill>
          <a:blip r:embed="rId2"/>
          <a:srcRect l="18068" r="5774"/>
          <a:stretch>
            <a:fillRect/>
          </a:stretch>
        </p:blipFill>
        <p:spPr bwMode="auto">
          <a:xfrm>
            <a:off x="142843" y="142852"/>
            <a:ext cx="1000133" cy="1472507"/>
          </a:xfrm>
          <a:prstGeom prst="rect">
            <a:avLst/>
          </a:prstGeom>
          <a:noFill/>
          <a:ln w="9525">
            <a:noFill/>
            <a:miter lim="800000"/>
            <a:headEnd/>
            <a:tailEnd/>
          </a:ln>
        </p:spPr>
      </p:pic>
      <p:graphicFrame>
        <p:nvGraphicFramePr>
          <p:cNvPr id="9" name="Схема 8"/>
          <p:cNvGraphicFramePr/>
          <p:nvPr/>
        </p:nvGraphicFramePr>
        <p:xfrm>
          <a:off x="428596" y="1714488"/>
          <a:ext cx="850112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vsu.by/images/phocagallery/news/2018/12/05/%D0%BE%D0%B2%D1%80%D1%81%D0%BC/%D0%BA%D0%B0%D1%80%D1%82%D0%B8%D0%BD%D0%BA%D0%B0.jpg"/>
          <p:cNvPicPr>
            <a:picLocks noChangeAspect="1" noChangeArrowheads="1"/>
          </p:cNvPicPr>
          <p:nvPr/>
        </p:nvPicPr>
        <p:blipFill>
          <a:blip r:embed="rId2" cstate="print"/>
          <a:srcRect/>
          <a:stretch>
            <a:fillRect/>
          </a:stretch>
        </p:blipFill>
        <p:spPr bwMode="auto">
          <a:xfrm>
            <a:off x="142844" y="500042"/>
            <a:ext cx="4475590" cy="4500594"/>
          </a:xfrm>
          <a:prstGeom prst="rect">
            <a:avLst/>
          </a:prstGeom>
          <a:noFill/>
        </p:spPr>
      </p:pic>
      <p:sp>
        <p:nvSpPr>
          <p:cNvPr id="4" name="Прямоугольник 3"/>
          <p:cNvSpPr/>
          <p:nvPr/>
        </p:nvSpPr>
        <p:spPr>
          <a:xfrm>
            <a:off x="4572000" y="857232"/>
            <a:ext cx="4214842" cy="5262979"/>
          </a:xfrm>
          <a:prstGeom prst="rect">
            <a:avLst/>
          </a:prstGeom>
        </p:spPr>
        <p:txBody>
          <a:bodyPr wrap="square">
            <a:spAutoFit/>
          </a:bodyPr>
          <a:lstStyle/>
          <a:p>
            <a:pPr algn="ctr"/>
            <a:r>
              <a:rPr lang="ru-RU" sz="2800" dirty="0" smtClean="0">
                <a:solidFill>
                  <a:srgbClr val="0000FF"/>
                </a:solidFill>
              </a:rPr>
              <a:t>С 2017 г. по 2020 год для пропаганды и развития безвозмездного донорства крови среди молодежи и студентов проводились мероприятия в рамках Республиканского социального проекта </a:t>
            </a:r>
          </a:p>
          <a:p>
            <a:pPr algn="ctr"/>
            <a:r>
              <a:rPr lang="ru-RU" sz="2800" dirty="0" smtClean="0">
                <a:solidFill>
                  <a:srgbClr val="0000FF"/>
                </a:solidFill>
              </a:rPr>
              <a:t>«У </a:t>
            </a:r>
            <a:r>
              <a:rPr lang="ru-RU" sz="2800" dirty="0" err="1" smtClean="0">
                <a:solidFill>
                  <a:srgbClr val="0000FF"/>
                </a:solidFill>
              </a:rPr>
              <a:t>Беларусi</a:t>
            </a:r>
            <a:r>
              <a:rPr lang="ru-RU" sz="2800" dirty="0" smtClean="0">
                <a:solidFill>
                  <a:srgbClr val="0000FF"/>
                </a:solidFill>
              </a:rPr>
              <a:t>  </a:t>
            </a:r>
            <a:r>
              <a:rPr lang="ru-RU" sz="2800" dirty="0" err="1" smtClean="0">
                <a:solidFill>
                  <a:srgbClr val="0000FF"/>
                </a:solidFill>
              </a:rPr>
              <a:t>Добрае</a:t>
            </a:r>
            <a:r>
              <a:rPr lang="ru-RU" sz="2800" dirty="0" smtClean="0">
                <a:solidFill>
                  <a:srgbClr val="0000FF"/>
                </a:solidFill>
              </a:rPr>
              <a:t> </a:t>
            </a:r>
            <a:r>
              <a:rPr lang="ru-RU" sz="2800" dirty="0" err="1" smtClean="0">
                <a:solidFill>
                  <a:srgbClr val="0000FF"/>
                </a:solidFill>
              </a:rPr>
              <a:t>сэрца</a:t>
            </a:r>
            <a:r>
              <a:rPr lang="ru-RU" sz="2800" dirty="0" smtClean="0">
                <a:solidFill>
                  <a:srgbClr val="0000FF"/>
                </a:solidFill>
              </a:rPr>
              <a:t>!»</a:t>
            </a:r>
          </a:p>
        </p:txBody>
      </p:sp>
    </p:spTree>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785786" y="1285860"/>
            <a:ext cx="7215238" cy="5286412"/>
          </a:xfrm>
          <a:prstGeom prst="rect">
            <a:avLst/>
          </a:prstGeom>
          <a:noFill/>
          <a:ln w="9525">
            <a:noFill/>
            <a:miter lim="800000"/>
            <a:headEnd/>
            <a:tailEnd/>
          </a:ln>
        </p:spPr>
      </p:pic>
      <p:sp>
        <p:nvSpPr>
          <p:cNvPr id="4" name="TextBox 3"/>
          <p:cNvSpPr txBox="1"/>
          <p:nvPr/>
        </p:nvSpPr>
        <p:spPr>
          <a:xfrm>
            <a:off x="357158" y="214290"/>
            <a:ext cx="8572560" cy="1077218"/>
          </a:xfrm>
          <a:prstGeom prst="rect">
            <a:avLst/>
          </a:prstGeom>
          <a:noFill/>
        </p:spPr>
        <p:txBody>
          <a:bodyPr wrap="square" rtlCol="0">
            <a:spAutoFit/>
          </a:bodyPr>
          <a:lstStyle/>
          <a:p>
            <a:r>
              <a:rPr lang="ru-RU" sz="3200" b="1" i="1" dirty="0" smtClean="0">
                <a:solidFill>
                  <a:srgbClr val="6600FF"/>
                </a:solidFill>
                <a:latin typeface="Century Gothic" pitchFamily="34" charset="0"/>
              </a:rPr>
              <a:t>Акции по безвозмездным </a:t>
            </a:r>
            <a:r>
              <a:rPr lang="ru-RU" sz="3200" b="1" i="1" dirty="0" err="1" smtClean="0">
                <a:solidFill>
                  <a:srgbClr val="6600FF"/>
                </a:solidFill>
                <a:latin typeface="Century Gothic" pitchFamily="34" charset="0"/>
              </a:rPr>
              <a:t>донациям</a:t>
            </a:r>
            <a:r>
              <a:rPr lang="ru-RU" sz="3200" b="1" i="1" dirty="0" smtClean="0">
                <a:solidFill>
                  <a:srgbClr val="6600FF"/>
                </a:solidFill>
                <a:latin typeface="Century Gothic" pitchFamily="34" charset="0"/>
              </a:rPr>
              <a:t> крови  и ее компонентов</a:t>
            </a:r>
            <a:endParaRPr lang="ru-RU" sz="3200" b="1" i="1" dirty="0">
              <a:solidFill>
                <a:srgbClr val="6600FF"/>
              </a:solidFill>
              <a:latin typeface="Century Gothic" pitchFamily="34" charset="0"/>
            </a:endParaRPr>
          </a:p>
        </p:txBody>
      </p:sp>
      <p:pic>
        <p:nvPicPr>
          <p:cNvPr id="5" name="Picture 2" descr="https://www.vsu.by/images/phocagallery/news/2018/12/05/%D0%BE%D0%B2%D1%80%D1%81%D0%BC/%D0%BA%D0%B0%D1%80%D1%82%D0%B8%D0%BD%D0%BA%D0%B0.jpg"/>
          <p:cNvPicPr>
            <a:picLocks noChangeAspect="1" noChangeArrowheads="1"/>
          </p:cNvPicPr>
          <p:nvPr/>
        </p:nvPicPr>
        <p:blipFill>
          <a:blip r:embed="rId3" cstate="print"/>
          <a:srcRect/>
          <a:stretch>
            <a:fillRect/>
          </a:stretch>
        </p:blipFill>
        <p:spPr bwMode="auto">
          <a:xfrm>
            <a:off x="34504522" y="14787642"/>
            <a:ext cx="3515528" cy="3535168"/>
          </a:xfrm>
          <a:prstGeom prst="rect">
            <a:avLst/>
          </a:prstGeom>
          <a:noFill/>
        </p:spPr>
      </p:pic>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lum bright="10000"/>
          </a:blip>
          <a:srcRect/>
          <a:stretch>
            <a:fillRect/>
          </a:stretch>
        </p:blipFill>
        <p:spPr bwMode="auto">
          <a:xfrm>
            <a:off x="285720" y="500043"/>
            <a:ext cx="8572560" cy="607223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0" name="Picture 2" descr="Karl Landsteiner (1868–1943) b&amp;w.jpg"/>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428596" y="428604"/>
            <a:ext cx="2806493" cy="3929090"/>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idx="1"/>
          </p:nvPr>
        </p:nvSpPr>
        <p:spPr>
          <a:xfrm>
            <a:off x="3500430" y="785794"/>
            <a:ext cx="4960572" cy="2592288"/>
          </a:xfrm>
        </p:spPr>
        <p:txBody>
          <a:bodyPr/>
          <a:lstStyle/>
          <a:p>
            <a:pPr marL="0" indent="0" algn="ctr">
              <a:buNone/>
            </a:pPr>
            <a:r>
              <a:rPr lang="ru-RU" b="1" dirty="0" smtClean="0">
                <a:solidFill>
                  <a:srgbClr val="CC0000"/>
                </a:solidFill>
                <a:latin typeface="Arial" pitchFamily="34" charset="0"/>
                <a:cs typeface="Arial" pitchFamily="34" charset="0"/>
              </a:rPr>
              <a:t>Всемирный </a:t>
            </a:r>
            <a:r>
              <a:rPr lang="ru-RU" b="1" dirty="0">
                <a:solidFill>
                  <a:srgbClr val="CC0000"/>
                </a:solidFill>
                <a:latin typeface="Arial" pitchFamily="34" charset="0"/>
                <a:cs typeface="Arial" pitchFamily="34" charset="0"/>
              </a:rPr>
              <a:t>день донора крови проводится каждый год 14 июня в честь </a:t>
            </a:r>
            <a:r>
              <a:rPr lang="ru-RU" b="1" dirty="0" smtClean="0">
                <a:solidFill>
                  <a:srgbClr val="CC0000"/>
                </a:solidFill>
                <a:latin typeface="Arial" pitchFamily="34" charset="0"/>
                <a:cs typeface="Arial" pitchFamily="34" charset="0"/>
              </a:rPr>
              <a:t>даты рождения Нобелевского лауреата Карла </a:t>
            </a:r>
            <a:r>
              <a:rPr lang="ru-RU" b="1" dirty="0" err="1">
                <a:solidFill>
                  <a:srgbClr val="CC0000"/>
                </a:solidFill>
                <a:latin typeface="Arial" pitchFamily="34" charset="0"/>
                <a:cs typeface="Arial" pitchFamily="34" charset="0"/>
              </a:rPr>
              <a:t>Ландштейнера</a:t>
            </a:r>
            <a:r>
              <a:rPr lang="ru-RU" b="1" dirty="0">
                <a:solidFill>
                  <a:srgbClr val="CC0000"/>
                </a:solidFill>
                <a:latin typeface="Arial Black" panose="020B0A04020102020204" pitchFamily="34" charset="0"/>
              </a:rPr>
              <a:t/>
            </a:r>
            <a:br>
              <a:rPr lang="ru-RU" b="1" dirty="0">
                <a:solidFill>
                  <a:srgbClr val="CC0000"/>
                </a:solidFill>
                <a:latin typeface="Arial Black" panose="020B0A04020102020204" pitchFamily="34" charset="0"/>
              </a:rPr>
            </a:br>
            <a:endParaRPr lang="ru-RU" dirty="0">
              <a:solidFill>
                <a:srgbClr val="CC0000"/>
              </a:solidFill>
              <a:latin typeface="Arial Black" panose="020B0A04020102020204" pitchFamily="34" charset="0"/>
            </a:endParaRPr>
          </a:p>
        </p:txBody>
      </p:sp>
      <p:sp>
        <p:nvSpPr>
          <p:cNvPr id="7" name="TextBox 6"/>
          <p:cNvSpPr txBox="1"/>
          <p:nvPr/>
        </p:nvSpPr>
        <p:spPr>
          <a:xfrm>
            <a:off x="428596" y="4572008"/>
            <a:ext cx="3643338" cy="1077218"/>
          </a:xfrm>
          <a:prstGeom prst="rect">
            <a:avLst/>
          </a:prstGeom>
          <a:noFill/>
        </p:spPr>
        <p:txBody>
          <a:bodyPr wrap="square" rtlCol="0">
            <a:spAutoFit/>
          </a:bodyPr>
          <a:lstStyle/>
          <a:p>
            <a:r>
              <a:rPr lang="ru-RU" sz="3200" dirty="0" smtClean="0"/>
              <a:t>14 июня 1868 –</a:t>
            </a:r>
          </a:p>
          <a:p>
            <a:r>
              <a:rPr lang="ru-RU" sz="3200" dirty="0" smtClean="0"/>
              <a:t>26 июня 1943</a:t>
            </a:r>
            <a:endParaRPr lang="ru-RU" sz="3200" dirty="0"/>
          </a:p>
        </p:txBody>
      </p:sp>
    </p:spTree>
    <p:extLst>
      <p:ext uri="{BB962C8B-B14F-4D97-AF65-F5344CB8AC3E}">
        <p14:creationId xmlns:p14="http://schemas.microsoft.com/office/powerpoint/2010/main" val="3836788389"/>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lum bright="10000" contrast="10000"/>
          </a:blip>
          <a:srcRect/>
          <a:stretch>
            <a:fillRect/>
          </a:stretch>
        </p:blipFill>
        <p:spPr bwMode="auto">
          <a:xfrm>
            <a:off x="428596" y="285728"/>
            <a:ext cx="8358246" cy="6286544"/>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1643050"/>
          <a:ext cx="8643998" cy="5028740"/>
        </p:xfrm>
        <a:graphic>
          <a:graphicData uri="http://schemas.openxmlformats.org/drawingml/2006/table">
            <a:tbl>
              <a:tblPr/>
              <a:tblGrid>
                <a:gridCol w="6985307">
                  <a:extLst>
                    <a:ext uri="{9D8B030D-6E8A-4147-A177-3AD203B41FA5}">
                      <a16:colId xmlns:a16="http://schemas.microsoft.com/office/drawing/2014/main" val="20000"/>
                    </a:ext>
                  </a:extLst>
                </a:gridCol>
                <a:gridCol w="1658691">
                  <a:extLst>
                    <a:ext uri="{9D8B030D-6E8A-4147-A177-3AD203B41FA5}">
                      <a16:colId xmlns:a16="http://schemas.microsoft.com/office/drawing/2014/main" val="20001"/>
                    </a:ext>
                  </a:extLst>
                </a:gridCol>
              </a:tblGrid>
              <a:tr h="682684">
                <a:tc>
                  <a:txBody>
                    <a:bodyPr/>
                    <a:lstStyle/>
                    <a:p>
                      <a:pPr indent="0" algn="ctr">
                        <a:lnSpc>
                          <a:spcPct val="100000"/>
                        </a:lnSpc>
                        <a:spcAft>
                          <a:spcPts val="0"/>
                        </a:spcAft>
                      </a:pPr>
                      <a:r>
                        <a:rPr lang="ru-RU" sz="2000" b="1" dirty="0">
                          <a:solidFill>
                            <a:schemeClr val="bg1"/>
                          </a:solidFill>
                          <a:latin typeface="Times New Roman"/>
                          <a:ea typeface="Times New Roman"/>
                          <a:cs typeface="Times New Roman"/>
                        </a:rPr>
                        <a:t>Наименование проведенных мероприятий</a:t>
                      </a:r>
                      <a:endParaRPr lang="ru-RU" sz="2000" b="1" dirty="0">
                        <a:solidFill>
                          <a:schemeClr val="bg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indent="0" algn="ctr">
                        <a:lnSpc>
                          <a:spcPct val="100000"/>
                        </a:lnSpc>
                        <a:spcAft>
                          <a:spcPts val="0"/>
                        </a:spcAft>
                      </a:pPr>
                      <a:r>
                        <a:rPr lang="ru-RU" sz="2000" b="1" dirty="0" err="1" smtClean="0">
                          <a:solidFill>
                            <a:schemeClr val="bg1"/>
                          </a:solidFill>
                          <a:latin typeface="Times New Roman"/>
                          <a:ea typeface="Times New Roman"/>
                          <a:cs typeface="Times New Roman"/>
                        </a:rPr>
                        <a:t>Количеств-е</a:t>
                      </a:r>
                      <a:r>
                        <a:rPr lang="ru-RU" sz="2000" b="1" dirty="0" smtClean="0">
                          <a:solidFill>
                            <a:schemeClr val="bg1"/>
                          </a:solidFill>
                          <a:latin typeface="Times New Roman"/>
                          <a:ea typeface="Times New Roman"/>
                          <a:cs typeface="Times New Roman"/>
                        </a:rPr>
                        <a:t> </a:t>
                      </a:r>
                      <a:r>
                        <a:rPr lang="ru-RU" sz="2000" b="1" dirty="0">
                          <a:solidFill>
                            <a:schemeClr val="bg1"/>
                          </a:solidFill>
                          <a:latin typeface="Times New Roman"/>
                          <a:ea typeface="Times New Roman"/>
                          <a:cs typeface="Times New Roman"/>
                        </a:rPr>
                        <a:t>критерии</a:t>
                      </a:r>
                      <a:endParaRPr lang="ru-RU" sz="2000" b="1" dirty="0">
                        <a:solidFill>
                          <a:schemeClr val="bg1"/>
                        </a:solidFill>
                        <a:latin typeface="Calibri"/>
                        <a:ea typeface="Times New Roman"/>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10000"/>
                  </a:ext>
                </a:extLst>
              </a:tr>
              <a:tr h="392543">
                <a:tc gridSpan="2">
                  <a:txBody>
                    <a:bodyPr/>
                    <a:lstStyle/>
                    <a:p>
                      <a:pPr indent="0" algn="just">
                        <a:lnSpc>
                          <a:spcPct val="115000"/>
                        </a:lnSpc>
                        <a:spcAft>
                          <a:spcPts val="0"/>
                        </a:spcAft>
                      </a:pPr>
                      <a:r>
                        <a:rPr lang="ru-RU" sz="2400" b="1" dirty="0">
                          <a:solidFill>
                            <a:schemeClr val="bg1"/>
                          </a:solidFill>
                          <a:latin typeface="Times New Roman"/>
                          <a:ea typeface="Times New Roman"/>
                          <a:cs typeface="Times New Roman"/>
                        </a:rPr>
                        <a:t>1. Работа с населением</a:t>
                      </a:r>
                      <a:endParaRPr lang="ru-RU" sz="2400" b="1" dirty="0">
                        <a:solidFill>
                          <a:schemeClr val="bg1"/>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hMerge="1">
                  <a:txBody>
                    <a:bodyPr/>
                    <a:lstStyle/>
                    <a:p>
                      <a:endParaRPr lang="ru-RU"/>
                    </a:p>
                  </a:txBody>
                  <a:tcPr/>
                </a:tc>
                <a:extLst>
                  <a:ext uri="{0D108BD9-81ED-4DB2-BD59-A6C34878D82A}">
                    <a16:rowId xmlns:a16="http://schemas.microsoft.com/office/drawing/2014/main" val="10001"/>
                  </a:ext>
                </a:extLst>
              </a:tr>
              <a:tr h="785087">
                <a:tc>
                  <a:txBody>
                    <a:bodyPr/>
                    <a:lstStyle/>
                    <a:p>
                      <a:pPr indent="0" algn="just">
                        <a:lnSpc>
                          <a:spcPct val="100000"/>
                        </a:lnSpc>
                        <a:spcAft>
                          <a:spcPts val="0"/>
                        </a:spcAft>
                      </a:pPr>
                      <a:r>
                        <a:rPr lang="ru-RU" sz="2000" b="1" dirty="0" smtClean="0">
                          <a:solidFill>
                            <a:schemeClr val="tx1"/>
                          </a:solidFill>
                          <a:latin typeface="Times New Roman"/>
                          <a:ea typeface="Times New Roman"/>
                          <a:cs typeface="Times New Roman"/>
                        </a:rPr>
                        <a:t> </a:t>
                      </a:r>
                      <a:r>
                        <a:rPr lang="ru-RU" sz="2000" b="1" dirty="0" smtClean="0">
                          <a:solidFill>
                            <a:srgbClr val="0000FF"/>
                          </a:solidFill>
                          <a:latin typeface="Times New Roman"/>
                          <a:ea typeface="Times New Roman"/>
                          <a:cs typeface="Times New Roman"/>
                        </a:rPr>
                        <a:t>Акции</a:t>
                      </a:r>
                      <a:r>
                        <a:rPr lang="ru-RU" sz="2000" b="1" dirty="0">
                          <a:solidFill>
                            <a:srgbClr val="0000FF"/>
                          </a:solidFill>
                          <a:latin typeface="Times New Roman"/>
                          <a:ea typeface="Times New Roman"/>
                          <a:cs typeface="Times New Roman"/>
                        </a:rPr>
                        <a:t>, </a:t>
                      </a:r>
                      <a:r>
                        <a:rPr lang="ru-RU" sz="2000" b="1" dirty="0" err="1">
                          <a:solidFill>
                            <a:srgbClr val="0000FF"/>
                          </a:solidFill>
                          <a:latin typeface="Times New Roman"/>
                          <a:ea typeface="Times New Roman"/>
                          <a:cs typeface="Times New Roman"/>
                        </a:rPr>
                        <a:t>флешмобы</a:t>
                      </a:r>
                      <a:r>
                        <a:rPr lang="ru-RU" sz="2000" b="1" dirty="0">
                          <a:solidFill>
                            <a:srgbClr val="0000FF"/>
                          </a:solidFill>
                          <a:latin typeface="Times New Roman"/>
                          <a:ea typeface="Times New Roman"/>
                          <a:cs typeface="Times New Roman"/>
                        </a:rPr>
                        <a:t>, дни здоровья, спортивные мероприятия и </a:t>
                      </a:r>
                      <a:r>
                        <a:rPr lang="ru-RU" sz="2000" b="1" dirty="0" smtClean="0">
                          <a:solidFill>
                            <a:srgbClr val="0000FF"/>
                          </a:solidFill>
                          <a:latin typeface="Times New Roman"/>
                          <a:ea typeface="Times New Roman"/>
                          <a:cs typeface="Times New Roman"/>
                        </a:rPr>
                        <a:t> другие, </a:t>
                      </a:r>
                      <a:r>
                        <a:rPr lang="ru-RU" sz="2000" b="1" dirty="0">
                          <a:solidFill>
                            <a:srgbClr val="0000FF"/>
                          </a:solidFill>
                          <a:latin typeface="Times New Roman"/>
                          <a:ea typeface="Times New Roman"/>
                          <a:cs typeface="Times New Roman"/>
                        </a:rPr>
                        <a:t>всего:</a:t>
                      </a:r>
                      <a:endParaRPr lang="ru-RU" sz="2000" b="1" dirty="0">
                        <a:solidFill>
                          <a:srgbClr val="0000FF"/>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15000"/>
                        </a:lnSpc>
                        <a:spcAft>
                          <a:spcPts val="0"/>
                        </a:spcAft>
                      </a:pPr>
                      <a:r>
                        <a:rPr lang="ru-RU" sz="2000" b="1" dirty="0">
                          <a:solidFill>
                            <a:schemeClr val="tx1"/>
                          </a:solidFill>
                          <a:latin typeface="Times New Roman"/>
                          <a:ea typeface="Times New Roman"/>
                          <a:cs typeface="Times New Roman"/>
                        </a:rPr>
                        <a:t>152</a:t>
                      </a:r>
                      <a:endParaRPr lang="ru-RU" sz="2000" b="1"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2"/>
                  </a:ext>
                </a:extLst>
              </a:tr>
              <a:tr h="392543">
                <a:tc>
                  <a:txBody>
                    <a:bodyPr/>
                    <a:lstStyle/>
                    <a:p>
                      <a:pPr indent="0" algn="just">
                        <a:lnSpc>
                          <a:spcPct val="115000"/>
                        </a:lnSpc>
                        <a:spcAft>
                          <a:spcPts val="0"/>
                        </a:spcAft>
                      </a:pPr>
                      <a:r>
                        <a:rPr lang="ru-RU" sz="2000" b="1" dirty="0">
                          <a:solidFill>
                            <a:schemeClr val="tx1"/>
                          </a:solidFill>
                          <a:latin typeface="Times New Roman"/>
                          <a:ea typeface="Times New Roman"/>
                          <a:cs typeface="Times New Roman"/>
                        </a:rPr>
                        <a:t>            охвачено человек </a:t>
                      </a:r>
                      <a:endParaRPr lang="ru-RU" sz="2000" b="1" dirty="0">
                        <a:solidFill>
                          <a:schemeClr val="tx1"/>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15000"/>
                        </a:lnSpc>
                        <a:spcAft>
                          <a:spcPts val="0"/>
                        </a:spcAft>
                      </a:pPr>
                      <a:r>
                        <a:rPr lang="ru-RU" sz="2000" b="1" dirty="0">
                          <a:solidFill>
                            <a:schemeClr val="tx1"/>
                          </a:solidFill>
                          <a:latin typeface="Times New Roman"/>
                          <a:ea typeface="Times New Roman"/>
                          <a:cs typeface="Times New Roman"/>
                        </a:rPr>
                        <a:t>11705</a:t>
                      </a:r>
                      <a:endParaRPr lang="ru-RU" sz="2000" b="1"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3"/>
                  </a:ext>
                </a:extLst>
              </a:tr>
              <a:tr h="392543">
                <a:tc>
                  <a:txBody>
                    <a:bodyPr/>
                    <a:lstStyle/>
                    <a:p>
                      <a:pPr indent="0" algn="just">
                        <a:lnSpc>
                          <a:spcPct val="115000"/>
                        </a:lnSpc>
                        <a:spcAft>
                          <a:spcPts val="0"/>
                        </a:spcAft>
                      </a:pPr>
                      <a:r>
                        <a:rPr lang="ru-RU" sz="2000" b="1" dirty="0" smtClean="0">
                          <a:solidFill>
                            <a:srgbClr val="0000FF"/>
                          </a:solidFill>
                          <a:latin typeface="Times New Roman"/>
                          <a:ea typeface="Times New Roman"/>
                          <a:cs typeface="Times New Roman"/>
                        </a:rPr>
                        <a:t> Выступления </a:t>
                      </a:r>
                      <a:r>
                        <a:rPr lang="ru-RU" sz="2000" b="1" dirty="0">
                          <a:solidFill>
                            <a:srgbClr val="0000FF"/>
                          </a:solidFill>
                          <a:latin typeface="Times New Roman"/>
                          <a:ea typeface="Times New Roman"/>
                          <a:cs typeface="Times New Roman"/>
                        </a:rPr>
                        <a:t>по телевидению: всего</a:t>
                      </a:r>
                      <a:endParaRPr lang="ru-RU" sz="2000" b="1" dirty="0">
                        <a:solidFill>
                          <a:srgbClr val="0000FF"/>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15000"/>
                        </a:lnSpc>
                        <a:spcAft>
                          <a:spcPts val="0"/>
                        </a:spcAft>
                      </a:pPr>
                      <a:r>
                        <a:rPr lang="ru-RU" sz="2000" b="1" dirty="0">
                          <a:solidFill>
                            <a:schemeClr val="tx1"/>
                          </a:solidFill>
                          <a:latin typeface="Times New Roman"/>
                          <a:ea typeface="Times New Roman"/>
                          <a:cs typeface="Times New Roman"/>
                        </a:rPr>
                        <a:t>29</a:t>
                      </a:r>
                      <a:endParaRPr lang="ru-RU" sz="2000" b="1"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4"/>
                  </a:ext>
                </a:extLst>
              </a:tr>
              <a:tr h="392543">
                <a:tc>
                  <a:txBody>
                    <a:bodyPr/>
                    <a:lstStyle/>
                    <a:p>
                      <a:pPr indent="0" algn="just">
                        <a:lnSpc>
                          <a:spcPct val="115000"/>
                        </a:lnSpc>
                        <a:spcAft>
                          <a:spcPts val="0"/>
                        </a:spcAft>
                      </a:pPr>
                      <a:r>
                        <a:rPr lang="ru-RU" sz="2000" b="1" dirty="0" smtClean="0">
                          <a:solidFill>
                            <a:srgbClr val="0000FF"/>
                          </a:solidFill>
                          <a:latin typeface="Times New Roman"/>
                          <a:ea typeface="Times New Roman"/>
                          <a:cs typeface="Times New Roman"/>
                        </a:rPr>
                        <a:t> Выступления </a:t>
                      </a:r>
                      <a:r>
                        <a:rPr lang="ru-RU" sz="2000" b="1" dirty="0">
                          <a:solidFill>
                            <a:srgbClr val="0000FF"/>
                          </a:solidFill>
                          <a:latin typeface="Times New Roman"/>
                          <a:ea typeface="Times New Roman"/>
                          <a:cs typeface="Times New Roman"/>
                        </a:rPr>
                        <a:t>по радио: всего</a:t>
                      </a:r>
                      <a:endParaRPr lang="ru-RU" sz="2000" b="1"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15000"/>
                        </a:lnSpc>
                        <a:spcAft>
                          <a:spcPts val="0"/>
                        </a:spcAft>
                      </a:pPr>
                      <a:r>
                        <a:rPr lang="ru-RU" sz="2000" b="1" dirty="0">
                          <a:solidFill>
                            <a:schemeClr val="tx1"/>
                          </a:solidFill>
                          <a:latin typeface="Times New Roman"/>
                          <a:ea typeface="Times New Roman"/>
                          <a:cs typeface="Times New Roman"/>
                        </a:rPr>
                        <a:t>189</a:t>
                      </a:r>
                      <a:endParaRPr lang="ru-RU" sz="2000" b="1"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5"/>
                  </a:ext>
                </a:extLst>
              </a:tr>
              <a:tr h="392543">
                <a:tc>
                  <a:txBody>
                    <a:bodyPr/>
                    <a:lstStyle/>
                    <a:p>
                      <a:pPr indent="0" algn="just">
                        <a:lnSpc>
                          <a:spcPct val="115000"/>
                        </a:lnSpc>
                        <a:spcAft>
                          <a:spcPts val="0"/>
                        </a:spcAft>
                      </a:pPr>
                      <a:r>
                        <a:rPr lang="ru-RU" sz="2000" b="1" dirty="0" smtClean="0">
                          <a:solidFill>
                            <a:srgbClr val="0000FF"/>
                          </a:solidFill>
                          <a:latin typeface="Times New Roman"/>
                          <a:ea typeface="Times New Roman"/>
                          <a:cs typeface="Times New Roman"/>
                        </a:rPr>
                        <a:t> Выступления </a:t>
                      </a:r>
                      <a:r>
                        <a:rPr lang="ru-RU" sz="2000" b="1" dirty="0">
                          <a:solidFill>
                            <a:srgbClr val="0000FF"/>
                          </a:solidFill>
                          <a:latin typeface="Times New Roman"/>
                          <a:ea typeface="Times New Roman"/>
                          <a:cs typeface="Times New Roman"/>
                        </a:rPr>
                        <a:t>в печати: всего</a:t>
                      </a:r>
                      <a:endParaRPr lang="ru-RU" sz="2000" b="1"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15000"/>
                        </a:lnSpc>
                        <a:spcAft>
                          <a:spcPts val="0"/>
                        </a:spcAft>
                      </a:pPr>
                      <a:r>
                        <a:rPr lang="ru-RU" sz="2000" b="1" dirty="0">
                          <a:solidFill>
                            <a:schemeClr val="tx1"/>
                          </a:solidFill>
                          <a:latin typeface="Times New Roman"/>
                          <a:ea typeface="Times New Roman"/>
                          <a:cs typeface="Times New Roman"/>
                        </a:rPr>
                        <a:t>51</a:t>
                      </a:r>
                      <a:endParaRPr lang="ru-RU" sz="2000" b="1"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6"/>
                  </a:ext>
                </a:extLst>
              </a:tr>
              <a:tr h="392543">
                <a:tc>
                  <a:txBody>
                    <a:bodyPr/>
                    <a:lstStyle/>
                    <a:p>
                      <a:pPr indent="0" algn="just">
                        <a:lnSpc>
                          <a:spcPct val="115000"/>
                        </a:lnSpc>
                        <a:spcAft>
                          <a:spcPts val="0"/>
                        </a:spcAft>
                      </a:pPr>
                      <a:r>
                        <a:rPr lang="ru-RU" sz="2000" b="1" dirty="0" smtClean="0">
                          <a:solidFill>
                            <a:srgbClr val="0000FF"/>
                          </a:solidFill>
                          <a:latin typeface="Times New Roman"/>
                          <a:ea typeface="Times New Roman"/>
                          <a:cs typeface="Times New Roman"/>
                        </a:rPr>
                        <a:t> Публикации </a:t>
                      </a:r>
                      <a:r>
                        <a:rPr lang="ru-RU" sz="2000" b="1" dirty="0">
                          <a:solidFill>
                            <a:srgbClr val="0000FF"/>
                          </a:solidFill>
                          <a:latin typeface="Times New Roman"/>
                          <a:ea typeface="Times New Roman"/>
                          <a:cs typeface="Times New Roman"/>
                        </a:rPr>
                        <a:t>в Интернет-ресурсах, всего:</a:t>
                      </a:r>
                      <a:endParaRPr lang="ru-RU" sz="2000" b="1"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15000"/>
                        </a:lnSpc>
                        <a:spcAft>
                          <a:spcPts val="0"/>
                        </a:spcAft>
                      </a:pPr>
                      <a:r>
                        <a:rPr lang="ru-RU" sz="2000" b="1" dirty="0">
                          <a:solidFill>
                            <a:schemeClr val="tx1"/>
                          </a:solidFill>
                          <a:latin typeface="Times New Roman"/>
                          <a:ea typeface="Times New Roman"/>
                          <a:cs typeface="Times New Roman"/>
                        </a:rPr>
                        <a:t>442</a:t>
                      </a:r>
                      <a:endParaRPr lang="ru-RU" sz="2000" b="1"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7"/>
                  </a:ext>
                </a:extLst>
              </a:tr>
              <a:tr h="785087">
                <a:tc>
                  <a:txBody>
                    <a:bodyPr/>
                    <a:lstStyle/>
                    <a:p>
                      <a:pPr indent="0" algn="just">
                        <a:lnSpc>
                          <a:spcPct val="115000"/>
                        </a:lnSpc>
                        <a:spcAft>
                          <a:spcPts val="0"/>
                        </a:spcAft>
                      </a:pPr>
                      <a:r>
                        <a:rPr lang="ru-RU" sz="2000" b="1" dirty="0" smtClean="0">
                          <a:solidFill>
                            <a:srgbClr val="0000FF"/>
                          </a:solidFill>
                          <a:latin typeface="Times New Roman"/>
                          <a:ea typeface="Times New Roman"/>
                          <a:cs typeface="Times New Roman"/>
                        </a:rPr>
                        <a:t> Выступления  </a:t>
                      </a:r>
                      <a:r>
                        <a:rPr lang="ru-RU" sz="2000" b="1" dirty="0">
                          <a:solidFill>
                            <a:srgbClr val="0000FF"/>
                          </a:solidFill>
                          <a:latin typeface="Times New Roman"/>
                          <a:ea typeface="Times New Roman"/>
                          <a:cs typeface="Times New Roman"/>
                        </a:rPr>
                        <a:t>(лекции, групповые и индивидуальные беседы) </a:t>
                      </a:r>
                      <a:r>
                        <a:rPr lang="ru-RU" sz="2000" b="1" dirty="0" smtClean="0">
                          <a:solidFill>
                            <a:srgbClr val="0000FF"/>
                          </a:solidFill>
                          <a:latin typeface="Times New Roman"/>
                          <a:ea typeface="Times New Roman"/>
                          <a:cs typeface="Times New Roman"/>
                        </a:rPr>
                        <a:t> перед </a:t>
                      </a:r>
                      <a:r>
                        <a:rPr lang="ru-RU" sz="2000" b="1" dirty="0">
                          <a:solidFill>
                            <a:srgbClr val="0000FF"/>
                          </a:solidFill>
                          <a:latin typeface="Times New Roman"/>
                          <a:ea typeface="Times New Roman"/>
                          <a:cs typeface="Times New Roman"/>
                        </a:rPr>
                        <a:t>населением, всего:</a:t>
                      </a:r>
                      <a:endParaRPr lang="ru-RU" sz="2000" b="1"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15000"/>
                        </a:lnSpc>
                        <a:spcAft>
                          <a:spcPts val="0"/>
                        </a:spcAft>
                      </a:pPr>
                      <a:r>
                        <a:rPr lang="ru-RU" sz="2000" b="1" dirty="0">
                          <a:solidFill>
                            <a:schemeClr val="tx1"/>
                          </a:solidFill>
                          <a:latin typeface="Times New Roman"/>
                          <a:ea typeface="Times New Roman"/>
                          <a:cs typeface="Times New Roman"/>
                        </a:rPr>
                        <a:t>13142</a:t>
                      </a:r>
                      <a:endParaRPr lang="ru-RU" sz="2000" b="1"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8"/>
                  </a:ext>
                </a:extLst>
              </a:tr>
              <a:tr h="392543">
                <a:tc>
                  <a:txBody>
                    <a:bodyPr/>
                    <a:lstStyle/>
                    <a:p>
                      <a:pPr indent="0" algn="just">
                        <a:lnSpc>
                          <a:spcPct val="115000"/>
                        </a:lnSpc>
                        <a:spcAft>
                          <a:spcPts val="0"/>
                        </a:spcAft>
                      </a:pPr>
                      <a:r>
                        <a:rPr lang="ru-RU" sz="2000" b="1" dirty="0">
                          <a:solidFill>
                            <a:schemeClr val="tx1"/>
                          </a:solidFill>
                          <a:latin typeface="Times New Roman"/>
                          <a:ea typeface="Times New Roman"/>
                          <a:cs typeface="Times New Roman"/>
                        </a:rPr>
                        <a:t>          </a:t>
                      </a:r>
                      <a:r>
                        <a:rPr lang="ru-RU" sz="2000" b="1" dirty="0" smtClean="0">
                          <a:solidFill>
                            <a:schemeClr val="tx1"/>
                          </a:solidFill>
                          <a:latin typeface="Times New Roman"/>
                          <a:ea typeface="Times New Roman"/>
                          <a:cs typeface="Times New Roman"/>
                        </a:rPr>
                        <a:t>  охвачено </a:t>
                      </a:r>
                      <a:r>
                        <a:rPr lang="ru-RU" sz="2000" b="1" dirty="0">
                          <a:solidFill>
                            <a:schemeClr val="tx1"/>
                          </a:solidFill>
                          <a:latin typeface="Times New Roman"/>
                          <a:ea typeface="Times New Roman"/>
                          <a:cs typeface="Times New Roman"/>
                        </a:rPr>
                        <a:t>человек</a:t>
                      </a:r>
                      <a:endParaRPr lang="ru-RU" sz="2000" b="1"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15000"/>
                        </a:lnSpc>
                        <a:spcAft>
                          <a:spcPts val="0"/>
                        </a:spcAft>
                      </a:pPr>
                      <a:r>
                        <a:rPr lang="ru-RU" sz="2000" b="1" dirty="0">
                          <a:solidFill>
                            <a:schemeClr val="tx1"/>
                          </a:solidFill>
                          <a:latin typeface="Times New Roman"/>
                          <a:ea typeface="Times New Roman"/>
                          <a:cs typeface="Times New Roman"/>
                        </a:rPr>
                        <a:t>30236</a:t>
                      </a:r>
                      <a:endParaRPr lang="ru-RU" sz="2000" b="1"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9"/>
                  </a:ext>
                </a:extLst>
              </a:tr>
            </a:tbl>
          </a:graphicData>
        </a:graphic>
      </p:graphicFrame>
      <p:sp>
        <p:nvSpPr>
          <p:cNvPr id="3" name="Прямоугольник 2"/>
          <p:cNvSpPr/>
          <p:nvPr/>
        </p:nvSpPr>
        <p:spPr>
          <a:xfrm>
            <a:off x="357158" y="214290"/>
            <a:ext cx="8501122" cy="1107996"/>
          </a:xfrm>
          <a:prstGeom prst="rect">
            <a:avLst/>
          </a:prstGeom>
        </p:spPr>
        <p:txBody>
          <a:bodyPr wrap="square">
            <a:spAutoFit/>
          </a:bodyPr>
          <a:lstStyle/>
          <a:p>
            <a:pPr algn="ctr"/>
            <a:r>
              <a:rPr lang="ru-RU" sz="2200" b="1" dirty="0" smtClean="0">
                <a:solidFill>
                  <a:srgbClr val="0000FF"/>
                </a:solidFill>
              </a:rPr>
              <a:t>Основные показатели работы учреждений здравоохранения г. Минска по вопросам развития добровольного безвозмездного донорства крови в 2020 г.</a:t>
            </a:r>
            <a:endParaRPr lang="ru-RU" sz="2200" b="1" dirty="0">
              <a:solidFill>
                <a:srgbClr val="0000FF"/>
              </a:solidFill>
            </a:endParaRPr>
          </a:p>
        </p:txBody>
      </p:sp>
    </p:spTree>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6" y="642918"/>
          <a:ext cx="8215370" cy="1878252"/>
        </p:xfrm>
        <a:graphic>
          <a:graphicData uri="http://schemas.openxmlformats.org/drawingml/2006/table">
            <a:tbl>
              <a:tblPr/>
              <a:tblGrid>
                <a:gridCol w="6357982">
                  <a:extLst>
                    <a:ext uri="{9D8B030D-6E8A-4147-A177-3AD203B41FA5}">
                      <a16:colId xmlns:a16="http://schemas.microsoft.com/office/drawing/2014/main" val="20000"/>
                    </a:ext>
                  </a:extLst>
                </a:gridCol>
                <a:gridCol w="1857388">
                  <a:extLst>
                    <a:ext uri="{9D8B030D-6E8A-4147-A177-3AD203B41FA5}">
                      <a16:colId xmlns:a16="http://schemas.microsoft.com/office/drawing/2014/main" val="20001"/>
                    </a:ext>
                  </a:extLst>
                </a:gridCol>
              </a:tblGrid>
              <a:tr h="214313">
                <a:tc gridSpan="2">
                  <a:txBody>
                    <a:bodyPr/>
                    <a:lstStyle/>
                    <a:p>
                      <a:pPr indent="0" algn="just">
                        <a:lnSpc>
                          <a:spcPct val="115000"/>
                        </a:lnSpc>
                        <a:spcAft>
                          <a:spcPts val="0"/>
                        </a:spcAft>
                      </a:pPr>
                      <a:r>
                        <a:rPr lang="ru-RU" sz="2400" b="1" dirty="0" smtClean="0">
                          <a:solidFill>
                            <a:schemeClr val="bg1"/>
                          </a:solidFill>
                          <a:latin typeface="Times New Roman"/>
                          <a:ea typeface="Times New Roman"/>
                          <a:cs typeface="Times New Roman"/>
                        </a:rPr>
                        <a:t> 2. Обучение </a:t>
                      </a:r>
                      <a:r>
                        <a:rPr lang="ru-RU" sz="2400" b="1" dirty="0">
                          <a:solidFill>
                            <a:schemeClr val="bg1"/>
                          </a:solidFill>
                          <a:latin typeface="Times New Roman"/>
                          <a:ea typeface="Times New Roman"/>
                          <a:cs typeface="Times New Roman"/>
                        </a:rPr>
                        <a:t>специалистов</a:t>
                      </a:r>
                      <a:endParaRPr lang="ru-RU" sz="2400" b="1" dirty="0">
                        <a:solidFill>
                          <a:schemeClr val="bg1"/>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hMerge="1">
                  <a:txBody>
                    <a:bodyPr/>
                    <a:lstStyle/>
                    <a:p>
                      <a:endParaRPr lang="ru-RU"/>
                    </a:p>
                  </a:txBody>
                  <a:tcPr/>
                </a:tc>
                <a:extLst>
                  <a:ext uri="{0D108BD9-81ED-4DB2-BD59-A6C34878D82A}">
                    <a16:rowId xmlns:a16="http://schemas.microsoft.com/office/drawing/2014/main" val="10000"/>
                  </a:ext>
                </a:extLst>
              </a:tr>
              <a:tr h="345158">
                <a:tc>
                  <a:txBody>
                    <a:bodyPr/>
                    <a:lstStyle/>
                    <a:p>
                      <a:pPr indent="450215" algn="just">
                        <a:lnSpc>
                          <a:spcPct val="115000"/>
                        </a:lnSpc>
                        <a:spcAft>
                          <a:spcPts val="0"/>
                        </a:spcAft>
                      </a:pPr>
                      <a:r>
                        <a:rPr lang="ru-RU" sz="2000" b="1" dirty="0">
                          <a:solidFill>
                            <a:srgbClr val="0000FF"/>
                          </a:solidFill>
                          <a:latin typeface="Times New Roman"/>
                          <a:ea typeface="Times New Roman"/>
                          <a:cs typeface="Times New Roman"/>
                        </a:rPr>
                        <a:t>Конференции, количество всего: </a:t>
                      </a:r>
                      <a:endParaRPr lang="ru-RU" sz="2000" b="1"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15000"/>
                        </a:lnSpc>
                        <a:spcAft>
                          <a:spcPts val="0"/>
                        </a:spcAft>
                      </a:pPr>
                      <a:r>
                        <a:rPr lang="ru-RU" sz="2000" b="1" dirty="0">
                          <a:latin typeface="Times New Roman"/>
                          <a:ea typeface="Times New Roman"/>
                          <a:cs typeface="Times New Roman"/>
                        </a:rPr>
                        <a:t>7</a:t>
                      </a:r>
                      <a:endParaRPr lang="ru-RU" sz="20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1"/>
                  </a:ext>
                </a:extLst>
              </a:tr>
              <a:tr h="282290">
                <a:tc>
                  <a:txBody>
                    <a:bodyPr/>
                    <a:lstStyle/>
                    <a:p>
                      <a:pPr indent="450215" algn="just">
                        <a:lnSpc>
                          <a:spcPct val="115000"/>
                        </a:lnSpc>
                        <a:spcAft>
                          <a:spcPts val="0"/>
                        </a:spcAft>
                      </a:pPr>
                      <a:r>
                        <a:rPr lang="ru-RU" sz="2000" dirty="0">
                          <a:latin typeface="Times New Roman"/>
                          <a:ea typeface="Times New Roman"/>
                          <a:cs typeface="Times New Roman"/>
                        </a:rPr>
                        <a:t>           охвачено человек </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15000"/>
                        </a:lnSpc>
                        <a:spcAft>
                          <a:spcPts val="0"/>
                        </a:spcAft>
                      </a:pPr>
                      <a:r>
                        <a:rPr lang="ru-RU" sz="2000" b="1" dirty="0">
                          <a:latin typeface="Times New Roman"/>
                          <a:ea typeface="Times New Roman"/>
                          <a:cs typeface="Times New Roman"/>
                        </a:rPr>
                        <a:t>439</a:t>
                      </a:r>
                      <a:endParaRPr lang="ru-RU" sz="20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2"/>
                  </a:ext>
                </a:extLst>
              </a:tr>
              <a:tr h="285752">
                <a:tc>
                  <a:txBody>
                    <a:bodyPr/>
                    <a:lstStyle/>
                    <a:p>
                      <a:pPr indent="450215" algn="just">
                        <a:lnSpc>
                          <a:spcPct val="115000"/>
                        </a:lnSpc>
                        <a:spcAft>
                          <a:spcPts val="0"/>
                        </a:spcAft>
                      </a:pPr>
                      <a:r>
                        <a:rPr lang="ru-RU" sz="2000" b="1" dirty="0">
                          <a:solidFill>
                            <a:srgbClr val="0000FF"/>
                          </a:solidFill>
                          <a:latin typeface="Times New Roman"/>
                          <a:ea typeface="Times New Roman"/>
                          <a:cs typeface="Times New Roman"/>
                        </a:rPr>
                        <a:t>Семинары, количество всего:</a:t>
                      </a:r>
                      <a:endParaRPr lang="ru-RU" sz="2000" b="1" dirty="0">
                        <a:solidFill>
                          <a:srgbClr val="0000FF"/>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15000"/>
                        </a:lnSpc>
                        <a:spcAft>
                          <a:spcPts val="0"/>
                        </a:spcAft>
                      </a:pPr>
                      <a:r>
                        <a:rPr lang="ru-RU" sz="2000" b="1" dirty="0">
                          <a:latin typeface="Times New Roman"/>
                          <a:ea typeface="Times New Roman"/>
                          <a:cs typeface="Times New Roman"/>
                        </a:rPr>
                        <a:t>24</a:t>
                      </a:r>
                      <a:endParaRPr lang="ru-RU" sz="20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3"/>
                  </a:ext>
                </a:extLst>
              </a:tr>
              <a:tr h="406068">
                <a:tc>
                  <a:txBody>
                    <a:bodyPr/>
                    <a:lstStyle/>
                    <a:p>
                      <a:pPr indent="450215" algn="just">
                        <a:lnSpc>
                          <a:spcPct val="115000"/>
                        </a:lnSpc>
                        <a:spcAft>
                          <a:spcPts val="0"/>
                        </a:spcAft>
                      </a:pPr>
                      <a:r>
                        <a:rPr lang="ru-RU" sz="2000" dirty="0">
                          <a:latin typeface="Times New Roman"/>
                          <a:ea typeface="Times New Roman"/>
                          <a:cs typeface="Times New Roman"/>
                        </a:rPr>
                        <a:t>           охвачено человек</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15000"/>
                        </a:lnSpc>
                        <a:spcAft>
                          <a:spcPts val="0"/>
                        </a:spcAft>
                      </a:pPr>
                      <a:r>
                        <a:rPr lang="ru-RU" sz="2000" b="1" dirty="0">
                          <a:latin typeface="Times New Roman"/>
                          <a:ea typeface="Times New Roman"/>
                          <a:cs typeface="Times New Roman"/>
                        </a:rPr>
                        <a:t>1207</a:t>
                      </a:r>
                      <a:endParaRPr lang="ru-RU" sz="20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4"/>
                  </a:ext>
                </a:extLst>
              </a:tr>
            </a:tbl>
          </a:graphicData>
        </a:graphic>
      </p:graphicFrame>
      <p:graphicFrame>
        <p:nvGraphicFramePr>
          <p:cNvPr id="3" name="Таблица 2"/>
          <p:cNvGraphicFramePr>
            <a:graphicFrameLocks noGrp="1"/>
          </p:cNvGraphicFramePr>
          <p:nvPr/>
        </p:nvGraphicFramePr>
        <p:xfrm>
          <a:off x="428596" y="2428865"/>
          <a:ext cx="8215370" cy="3908704"/>
        </p:xfrm>
        <a:graphic>
          <a:graphicData uri="http://schemas.openxmlformats.org/drawingml/2006/table">
            <a:tbl>
              <a:tblPr/>
              <a:tblGrid>
                <a:gridCol w="6332250">
                  <a:extLst>
                    <a:ext uri="{9D8B030D-6E8A-4147-A177-3AD203B41FA5}">
                      <a16:colId xmlns:a16="http://schemas.microsoft.com/office/drawing/2014/main" val="20000"/>
                    </a:ext>
                  </a:extLst>
                </a:gridCol>
                <a:gridCol w="1883120">
                  <a:extLst>
                    <a:ext uri="{9D8B030D-6E8A-4147-A177-3AD203B41FA5}">
                      <a16:colId xmlns:a16="http://schemas.microsoft.com/office/drawing/2014/main" val="20001"/>
                    </a:ext>
                  </a:extLst>
                </a:gridCol>
              </a:tblGrid>
              <a:tr h="348020">
                <a:tc gridSpan="2">
                  <a:txBody>
                    <a:bodyPr/>
                    <a:lstStyle/>
                    <a:p>
                      <a:pPr indent="450215" algn="just">
                        <a:lnSpc>
                          <a:spcPct val="115000"/>
                        </a:lnSpc>
                        <a:spcAft>
                          <a:spcPts val="0"/>
                        </a:spcAft>
                      </a:pPr>
                      <a:r>
                        <a:rPr lang="ru-RU" sz="2000" b="1" dirty="0" smtClean="0">
                          <a:solidFill>
                            <a:srgbClr val="0000FF"/>
                          </a:solidFill>
                          <a:latin typeface="Times New Roman" pitchFamily="18" charset="0"/>
                          <a:ea typeface="Times New Roman"/>
                          <a:cs typeface="Times New Roman" pitchFamily="18" charset="0"/>
                        </a:rPr>
                        <a:t>Оценка </a:t>
                      </a:r>
                      <a:r>
                        <a:rPr lang="ru-RU" sz="2000" b="1" dirty="0">
                          <a:solidFill>
                            <a:srgbClr val="0000FF"/>
                          </a:solidFill>
                          <a:latin typeface="Times New Roman" pitchFamily="18" charset="0"/>
                          <a:ea typeface="Times New Roman"/>
                          <a:cs typeface="Times New Roman" pitchFamily="18" charset="0"/>
                        </a:rPr>
                        <a:t>эффективности работы</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ru-RU"/>
                    </a:p>
                  </a:txBody>
                  <a:tcPr/>
                </a:tc>
                <a:extLst>
                  <a:ext uri="{0D108BD9-81ED-4DB2-BD59-A6C34878D82A}">
                    <a16:rowId xmlns:a16="http://schemas.microsoft.com/office/drawing/2014/main" val="10000"/>
                  </a:ext>
                </a:extLst>
              </a:tr>
              <a:tr h="348020">
                <a:tc>
                  <a:txBody>
                    <a:bodyPr/>
                    <a:lstStyle/>
                    <a:p>
                      <a:pPr indent="450215" algn="just">
                        <a:lnSpc>
                          <a:spcPct val="115000"/>
                        </a:lnSpc>
                        <a:spcAft>
                          <a:spcPts val="0"/>
                        </a:spcAft>
                      </a:pPr>
                      <a:r>
                        <a:rPr lang="ru-RU" sz="2000" b="1" dirty="0">
                          <a:solidFill>
                            <a:srgbClr val="0000FF"/>
                          </a:solidFill>
                          <a:latin typeface="Times New Roman" pitchFamily="18" charset="0"/>
                          <a:ea typeface="Times New Roman"/>
                          <a:cs typeface="Times New Roman" pitchFamily="18" charset="0"/>
                        </a:rPr>
                        <a:t>Социологические опросы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00000"/>
                        </a:lnSpc>
                      </a:pPr>
                      <a:endParaRPr lang="ru-RU" sz="2000" dirty="0">
                        <a:latin typeface="Times New Roman" pitchFamily="18" charset="0"/>
                        <a:ea typeface="Times New Roma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1"/>
                  </a:ext>
                </a:extLst>
              </a:tr>
              <a:tr h="348020">
                <a:tc>
                  <a:txBody>
                    <a:bodyPr/>
                    <a:lstStyle/>
                    <a:p>
                      <a:pPr indent="450215" algn="just">
                        <a:lnSpc>
                          <a:spcPct val="115000"/>
                        </a:lnSpc>
                        <a:spcAft>
                          <a:spcPts val="0"/>
                        </a:spcAft>
                      </a:pPr>
                      <a:r>
                        <a:rPr lang="ru-RU" sz="2000" dirty="0">
                          <a:latin typeface="Times New Roman" pitchFamily="18" charset="0"/>
                          <a:ea typeface="Times New Roman"/>
                          <a:cs typeface="Times New Roman" pitchFamily="18" charset="0"/>
                        </a:rPr>
                        <a:t>           количество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00000"/>
                        </a:lnSpc>
                        <a:spcAft>
                          <a:spcPts val="0"/>
                        </a:spcAft>
                      </a:pPr>
                      <a:r>
                        <a:rPr lang="ru-RU" sz="2000" b="1" dirty="0">
                          <a:latin typeface="Times New Roman" pitchFamily="18" charset="0"/>
                          <a:ea typeface="Times New Roman"/>
                          <a:cs typeface="Times New Roman" pitchFamily="18" charset="0"/>
                        </a:rPr>
                        <a:t>11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2"/>
                  </a:ext>
                </a:extLst>
              </a:tr>
              <a:tr h="348020">
                <a:tc>
                  <a:txBody>
                    <a:bodyPr/>
                    <a:lstStyle/>
                    <a:p>
                      <a:pPr indent="450215" algn="just">
                        <a:lnSpc>
                          <a:spcPct val="115000"/>
                        </a:lnSpc>
                        <a:spcAft>
                          <a:spcPts val="0"/>
                        </a:spcAft>
                      </a:pPr>
                      <a:r>
                        <a:rPr lang="ru-RU" sz="2000" dirty="0">
                          <a:latin typeface="Times New Roman" pitchFamily="18" charset="0"/>
                          <a:ea typeface="Times New Roman"/>
                          <a:cs typeface="Times New Roman" pitchFamily="18" charset="0"/>
                        </a:rPr>
                        <a:t>           охвачено человек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00000"/>
                        </a:lnSpc>
                        <a:spcAft>
                          <a:spcPts val="0"/>
                        </a:spcAft>
                      </a:pPr>
                      <a:r>
                        <a:rPr lang="ru-RU" sz="2000" b="1" dirty="0">
                          <a:latin typeface="Times New Roman" pitchFamily="18" charset="0"/>
                          <a:ea typeface="Times New Roman"/>
                          <a:cs typeface="Times New Roman" pitchFamily="18" charset="0"/>
                        </a:rPr>
                        <a:t>436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3"/>
                  </a:ext>
                </a:extLst>
              </a:tr>
              <a:tr h="348020">
                <a:tc>
                  <a:txBody>
                    <a:bodyPr/>
                    <a:lstStyle/>
                    <a:p>
                      <a:pPr indent="450215" algn="just">
                        <a:lnSpc>
                          <a:spcPct val="115000"/>
                        </a:lnSpc>
                        <a:spcAft>
                          <a:spcPts val="0"/>
                        </a:spcAft>
                      </a:pPr>
                      <a:r>
                        <a:rPr lang="ru-RU" sz="2000" b="1" dirty="0">
                          <a:solidFill>
                            <a:srgbClr val="0000FF"/>
                          </a:solidFill>
                          <a:latin typeface="Times New Roman" pitchFamily="18" charset="0"/>
                          <a:ea typeface="Times New Roman"/>
                          <a:cs typeface="Times New Roman" pitchFamily="18" charset="0"/>
                        </a:rPr>
                        <a:t>Анкетирование: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00000"/>
                        </a:lnSpc>
                      </a:pPr>
                      <a:endParaRPr lang="ru-RU" sz="2000" b="1" dirty="0">
                        <a:latin typeface="Times New Roman" pitchFamily="18" charset="0"/>
                        <a:ea typeface="Times New Roma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4"/>
                  </a:ext>
                </a:extLst>
              </a:tr>
              <a:tr h="348020">
                <a:tc>
                  <a:txBody>
                    <a:bodyPr/>
                    <a:lstStyle/>
                    <a:p>
                      <a:pPr indent="450215" algn="just">
                        <a:lnSpc>
                          <a:spcPct val="115000"/>
                        </a:lnSpc>
                        <a:spcAft>
                          <a:spcPts val="0"/>
                        </a:spcAft>
                      </a:pPr>
                      <a:r>
                        <a:rPr lang="ru-RU" sz="2000" dirty="0">
                          <a:latin typeface="Times New Roman" pitchFamily="18" charset="0"/>
                          <a:ea typeface="Times New Roman"/>
                          <a:cs typeface="Times New Roman" pitchFamily="18" charset="0"/>
                        </a:rPr>
                        <a:t>           количество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00000"/>
                        </a:lnSpc>
                        <a:spcAft>
                          <a:spcPts val="0"/>
                        </a:spcAft>
                      </a:pPr>
                      <a:r>
                        <a:rPr lang="ru-RU" sz="2000" b="1" dirty="0">
                          <a:latin typeface="Times New Roman" pitchFamily="18" charset="0"/>
                          <a:ea typeface="Times New Roman"/>
                          <a:cs typeface="Times New Roman" pitchFamily="18" charset="0"/>
                        </a:rPr>
                        <a:t>50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5"/>
                  </a:ext>
                </a:extLst>
              </a:tr>
              <a:tr h="348020">
                <a:tc>
                  <a:txBody>
                    <a:bodyPr/>
                    <a:lstStyle/>
                    <a:p>
                      <a:pPr indent="450215" algn="just">
                        <a:lnSpc>
                          <a:spcPct val="115000"/>
                        </a:lnSpc>
                        <a:spcAft>
                          <a:spcPts val="0"/>
                        </a:spcAft>
                      </a:pPr>
                      <a:r>
                        <a:rPr lang="ru-RU" sz="2000" dirty="0">
                          <a:latin typeface="Times New Roman" pitchFamily="18" charset="0"/>
                          <a:ea typeface="Times New Roman"/>
                          <a:cs typeface="Times New Roman" pitchFamily="18" charset="0"/>
                        </a:rPr>
                        <a:t>          </a:t>
                      </a:r>
                      <a:r>
                        <a:rPr lang="ru-RU" sz="2000" dirty="0" smtClean="0">
                          <a:latin typeface="Times New Roman" pitchFamily="18" charset="0"/>
                          <a:ea typeface="Times New Roman"/>
                          <a:cs typeface="Times New Roman" pitchFamily="18" charset="0"/>
                        </a:rPr>
                        <a:t> охвачено  </a:t>
                      </a:r>
                      <a:r>
                        <a:rPr lang="ru-RU" sz="2000" dirty="0">
                          <a:latin typeface="Times New Roman" pitchFamily="18" charset="0"/>
                          <a:ea typeface="Times New Roman"/>
                          <a:cs typeface="Times New Roman" pitchFamily="18" charset="0"/>
                        </a:rPr>
                        <a:t>человек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00000"/>
                        </a:lnSpc>
                        <a:spcAft>
                          <a:spcPts val="0"/>
                        </a:spcAft>
                      </a:pPr>
                      <a:r>
                        <a:rPr lang="ru-RU" sz="2000" b="1" dirty="0">
                          <a:latin typeface="Times New Roman" pitchFamily="18" charset="0"/>
                          <a:ea typeface="Times New Roman"/>
                          <a:cs typeface="Times New Roman" pitchFamily="18" charset="0"/>
                        </a:rPr>
                        <a:t>1911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6"/>
                  </a:ext>
                </a:extLst>
              </a:tr>
              <a:tr h="754024">
                <a:tc gridSpan="2">
                  <a:txBody>
                    <a:bodyPr/>
                    <a:lstStyle/>
                    <a:p>
                      <a:pPr indent="0" algn="l">
                        <a:lnSpc>
                          <a:spcPct val="100000"/>
                        </a:lnSpc>
                        <a:spcAft>
                          <a:spcPts val="0"/>
                        </a:spcAft>
                      </a:pPr>
                      <a:r>
                        <a:rPr lang="ru-RU" sz="2400" b="1" i="0" dirty="0" smtClean="0">
                          <a:solidFill>
                            <a:schemeClr val="bg1"/>
                          </a:solidFill>
                          <a:latin typeface="Times New Roman" pitchFamily="18" charset="0"/>
                          <a:ea typeface="Times New Roman"/>
                          <a:cs typeface="Times New Roman" pitchFamily="18" charset="0"/>
                        </a:rPr>
                        <a:t> 3. Количество </a:t>
                      </a:r>
                      <a:r>
                        <a:rPr lang="ru-RU" sz="2400" b="1" i="0" dirty="0">
                          <a:solidFill>
                            <a:schemeClr val="bg1"/>
                          </a:solidFill>
                          <a:latin typeface="Times New Roman" pitchFamily="18" charset="0"/>
                          <a:ea typeface="Times New Roman"/>
                          <a:cs typeface="Times New Roman" pitchFamily="18" charset="0"/>
                        </a:rPr>
                        <a:t>волонтерских групп, </a:t>
                      </a:r>
                      <a:r>
                        <a:rPr lang="ru-RU" sz="2400" b="1" i="0" dirty="0" smtClean="0">
                          <a:solidFill>
                            <a:schemeClr val="bg1"/>
                          </a:solidFill>
                          <a:latin typeface="Times New Roman" pitchFamily="18" charset="0"/>
                          <a:ea typeface="Times New Roman"/>
                          <a:cs typeface="Times New Roman" pitchFamily="18" charset="0"/>
                        </a:rPr>
                        <a:t> </a:t>
                      </a:r>
                    </a:p>
                    <a:p>
                      <a:pPr indent="0" algn="l">
                        <a:lnSpc>
                          <a:spcPct val="100000"/>
                        </a:lnSpc>
                        <a:spcAft>
                          <a:spcPts val="0"/>
                        </a:spcAft>
                      </a:pPr>
                      <a:r>
                        <a:rPr lang="ru-RU" sz="2400" b="1" i="0" dirty="0" smtClean="0">
                          <a:solidFill>
                            <a:schemeClr val="bg1"/>
                          </a:solidFill>
                          <a:latin typeface="Times New Roman" pitchFamily="18" charset="0"/>
                          <a:ea typeface="Times New Roman"/>
                          <a:cs typeface="Times New Roman" pitchFamily="18" charset="0"/>
                        </a:rPr>
                        <a:t> действующих </a:t>
                      </a:r>
                      <a:r>
                        <a:rPr lang="ru-RU" sz="2400" b="1" i="0" dirty="0">
                          <a:solidFill>
                            <a:schemeClr val="bg1"/>
                          </a:solidFill>
                          <a:latin typeface="Times New Roman" pitchFamily="18" charset="0"/>
                          <a:ea typeface="Times New Roman"/>
                          <a:cs typeface="Times New Roman" pitchFamily="18" charset="0"/>
                        </a:rPr>
                        <a:t>на постоянной основе: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hMerge="1">
                  <a:txBody>
                    <a:bodyPr/>
                    <a:lstStyle/>
                    <a:p>
                      <a:pPr indent="0" algn="ctr">
                        <a:lnSpc>
                          <a:spcPct val="100000"/>
                        </a:lnSpc>
                      </a:pPr>
                      <a:endParaRPr lang="ru-RU" sz="2000" dirty="0">
                        <a:solidFill>
                          <a:schemeClr val="bg1"/>
                        </a:solidFill>
                        <a:latin typeface="Times New Roman" pitchFamily="18" charset="0"/>
                        <a:ea typeface="Times New Roma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extLst>
                  <a:ext uri="{0D108BD9-81ED-4DB2-BD59-A6C34878D82A}">
                    <a16:rowId xmlns:a16="http://schemas.microsoft.com/office/drawing/2014/main" val="10007"/>
                  </a:ext>
                </a:extLst>
              </a:tr>
              <a:tr h="348020">
                <a:tc>
                  <a:txBody>
                    <a:bodyPr/>
                    <a:lstStyle/>
                    <a:p>
                      <a:pPr indent="450215" algn="just">
                        <a:lnSpc>
                          <a:spcPct val="115000"/>
                        </a:lnSpc>
                        <a:spcAft>
                          <a:spcPts val="0"/>
                        </a:spcAft>
                      </a:pPr>
                      <a:r>
                        <a:rPr lang="ru-RU" sz="2000" dirty="0">
                          <a:latin typeface="Times New Roman" pitchFamily="18" charset="0"/>
                          <a:ea typeface="Times New Roman"/>
                          <a:cs typeface="Times New Roman" pitchFamily="18" charset="0"/>
                        </a:rPr>
                        <a:t>         количество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00000"/>
                        </a:lnSpc>
                        <a:spcAft>
                          <a:spcPts val="0"/>
                        </a:spcAft>
                      </a:pPr>
                      <a:r>
                        <a:rPr lang="ru-RU" sz="2000" b="1" dirty="0">
                          <a:latin typeface="Times New Roman" pitchFamily="18" charset="0"/>
                          <a:ea typeface="Times New Roman"/>
                          <a:cs typeface="Times New Roman" pitchFamily="18" charset="0"/>
                        </a:rPr>
                        <a:t>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8"/>
                  </a:ext>
                </a:extLst>
              </a:tr>
              <a:tr h="348020">
                <a:tc>
                  <a:txBody>
                    <a:bodyPr/>
                    <a:lstStyle/>
                    <a:p>
                      <a:pPr indent="450215" algn="just">
                        <a:lnSpc>
                          <a:spcPct val="115000"/>
                        </a:lnSpc>
                        <a:spcAft>
                          <a:spcPts val="0"/>
                        </a:spcAft>
                      </a:pPr>
                      <a:r>
                        <a:rPr lang="ru-RU" sz="2000" dirty="0">
                          <a:latin typeface="Times New Roman" pitchFamily="18" charset="0"/>
                          <a:ea typeface="Times New Roman"/>
                          <a:cs typeface="Times New Roman" pitchFamily="18" charset="0"/>
                        </a:rPr>
                        <a:t>         задействовано человек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indent="0" algn="ctr">
                        <a:lnSpc>
                          <a:spcPct val="100000"/>
                        </a:lnSpc>
                        <a:spcAft>
                          <a:spcPts val="0"/>
                        </a:spcAft>
                      </a:pPr>
                      <a:r>
                        <a:rPr lang="ru-RU" sz="2000" b="1" dirty="0">
                          <a:latin typeface="Times New Roman" pitchFamily="18" charset="0"/>
                          <a:ea typeface="Times New Roman"/>
                          <a:cs typeface="Times New Roman" pitchFamily="18" charset="0"/>
                        </a:rPr>
                        <a:t>122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0009"/>
                  </a:ext>
                </a:extLst>
              </a:tr>
            </a:tbl>
          </a:graphicData>
        </a:graphic>
      </p:graphicFrame>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belta.by/uploads/lotus/news/2021/000022_9ECC8E3531CF4104432586B00034BA85_967755.jpg"/>
          <p:cNvPicPr>
            <a:picLocks noChangeAspect="1" noChangeArrowheads="1"/>
          </p:cNvPicPr>
          <p:nvPr/>
        </p:nvPicPr>
        <p:blipFill>
          <a:blip r:embed="rId2"/>
          <a:srcRect/>
          <a:stretch>
            <a:fillRect/>
          </a:stretch>
        </p:blipFill>
        <p:spPr bwMode="auto">
          <a:xfrm>
            <a:off x="214283" y="0"/>
            <a:ext cx="8215370" cy="4589276"/>
          </a:xfrm>
          <a:prstGeom prst="rect">
            <a:avLst/>
          </a:prstGeom>
          <a:noFill/>
        </p:spPr>
      </p:pic>
      <p:sp>
        <p:nvSpPr>
          <p:cNvPr id="3" name="Прямоугольник 2"/>
          <p:cNvSpPr/>
          <p:nvPr/>
        </p:nvSpPr>
        <p:spPr>
          <a:xfrm>
            <a:off x="214282" y="4857760"/>
            <a:ext cx="8643998" cy="1569660"/>
          </a:xfrm>
          <a:prstGeom prst="rect">
            <a:avLst/>
          </a:prstGeom>
        </p:spPr>
        <p:txBody>
          <a:bodyPr wrap="square">
            <a:spAutoFit/>
          </a:bodyPr>
          <a:lstStyle/>
          <a:p>
            <a:pPr algn="ctr"/>
            <a:r>
              <a:rPr lang="ru-RU" sz="2400" dirty="0" smtClean="0">
                <a:solidFill>
                  <a:srgbClr val="0000FF"/>
                </a:solidFill>
              </a:rPr>
              <a:t>С 2021 года предложен новый социальный проект по донорству крови «Добро Донорство Жизнь», цель которого  </a:t>
            </a:r>
            <a:r>
              <a:rPr lang="ru-RU" sz="2400" b="1" dirty="0" smtClean="0">
                <a:solidFill>
                  <a:srgbClr val="CC0000"/>
                </a:solidFill>
              </a:rPr>
              <a:t>стимулировать вступление социально активных людей в ряды волонтеров донорского движения.</a:t>
            </a:r>
          </a:p>
        </p:txBody>
      </p:sp>
    </p:spTree>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786058"/>
            <a:ext cx="8215370" cy="3416320"/>
          </a:xfrm>
          <a:prstGeom prst="rect">
            <a:avLst/>
          </a:prstGeom>
        </p:spPr>
        <p:txBody>
          <a:bodyPr wrap="square">
            <a:spAutoFit/>
          </a:bodyPr>
          <a:lstStyle/>
          <a:p>
            <a:endParaRPr lang="ru-RU" dirty="0" smtClean="0"/>
          </a:p>
          <a:p>
            <a:r>
              <a:rPr lang="ru-RU" sz="2400" b="1" dirty="0" smtClean="0">
                <a:solidFill>
                  <a:srgbClr val="FF0000"/>
                </a:solidFill>
              </a:rPr>
              <a:t>Добро.</a:t>
            </a:r>
            <a:r>
              <a:rPr lang="ru-RU" b="1" dirty="0" smtClean="0"/>
              <a:t> </a:t>
            </a:r>
            <a:r>
              <a:rPr lang="ru-RU" dirty="0" smtClean="0"/>
              <a:t>Участник донорского движения обладает высокой социальной ответственностью и гражданской позицией, желает сделать мир лучше. В донорском движении участвует по моральным соображениям.</a:t>
            </a:r>
          </a:p>
          <a:p>
            <a:endParaRPr lang="ru-RU" dirty="0" smtClean="0"/>
          </a:p>
          <a:p>
            <a:r>
              <a:rPr lang="ru-RU" sz="2400" b="1" dirty="0" smtClean="0">
                <a:solidFill>
                  <a:srgbClr val="FF0000"/>
                </a:solidFill>
              </a:rPr>
              <a:t>Донорство</a:t>
            </a:r>
            <a:r>
              <a:rPr lang="ru-RU" b="1" dirty="0" smtClean="0"/>
              <a:t>. </a:t>
            </a:r>
            <a:r>
              <a:rPr lang="ru-RU" dirty="0" smtClean="0"/>
              <a:t>Участник донорского движения инициативный, умеет принимать решения. Своей активностью способствует популяризации идей донорства не на словах, а на деле.</a:t>
            </a:r>
          </a:p>
          <a:p>
            <a:endParaRPr lang="ru-RU" dirty="0" smtClean="0"/>
          </a:p>
          <a:p>
            <a:r>
              <a:rPr lang="ru-RU" sz="2400" b="1" dirty="0" smtClean="0">
                <a:solidFill>
                  <a:srgbClr val="FF0000"/>
                </a:solidFill>
              </a:rPr>
              <a:t>Жизнь</a:t>
            </a:r>
            <a:r>
              <a:rPr lang="ru-RU" b="1" dirty="0" smtClean="0"/>
              <a:t>. </a:t>
            </a:r>
            <a:r>
              <a:rPr lang="ru-RU" dirty="0" smtClean="0"/>
              <a:t>Увеличение количества доноров как  итоговый результат деятельности волонтера и донора - спасение жизней пациентов.</a:t>
            </a:r>
          </a:p>
        </p:txBody>
      </p:sp>
      <p:sp>
        <p:nvSpPr>
          <p:cNvPr id="3" name="TextBox 2"/>
          <p:cNvSpPr txBox="1"/>
          <p:nvPr/>
        </p:nvSpPr>
        <p:spPr>
          <a:xfrm>
            <a:off x="357158" y="428604"/>
            <a:ext cx="8143932" cy="2893100"/>
          </a:xfrm>
          <a:prstGeom prst="rect">
            <a:avLst/>
          </a:prstGeom>
          <a:noFill/>
        </p:spPr>
        <p:txBody>
          <a:bodyPr wrap="square" rtlCol="0">
            <a:spAutoFit/>
          </a:bodyPr>
          <a:lstStyle/>
          <a:p>
            <a:r>
              <a:rPr lang="ru-RU" sz="2800" b="1" dirty="0" err="1" smtClean="0">
                <a:solidFill>
                  <a:srgbClr val="FF0000"/>
                </a:solidFill>
              </a:rPr>
              <a:t>Рекрутинг</a:t>
            </a:r>
            <a:r>
              <a:rPr lang="ru-RU" sz="2800" b="1" dirty="0" smtClean="0">
                <a:solidFill>
                  <a:srgbClr val="FF0000"/>
                </a:solidFill>
              </a:rPr>
              <a:t> доноров </a:t>
            </a:r>
          </a:p>
          <a:p>
            <a:pPr algn="just"/>
            <a:r>
              <a:rPr lang="ru-RU" sz="2200" dirty="0" smtClean="0">
                <a:solidFill>
                  <a:srgbClr val="0000FF"/>
                </a:solidFill>
              </a:rPr>
              <a:t>в значительной степени зависит не только от эффективных форм и методов пропаганды донорства специалистами службы крови, но и от вовлечения активных групп общества. Поэтому проект ориентирован не только на развитие донорства крови, ее компонентов, но и на организацию </a:t>
            </a:r>
            <a:r>
              <a:rPr lang="ru-RU" sz="2200" dirty="0" err="1" smtClean="0">
                <a:solidFill>
                  <a:srgbClr val="0000FF"/>
                </a:solidFill>
              </a:rPr>
              <a:t>волонтерства</a:t>
            </a:r>
            <a:r>
              <a:rPr lang="ru-RU" sz="2200" dirty="0" smtClean="0">
                <a:solidFill>
                  <a:srgbClr val="0000FF"/>
                </a:solidFill>
              </a:rPr>
              <a:t>.</a:t>
            </a:r>
          </a:p>
          <a:p>
            <a:pPr algn="ctr"/>
            <a:endParaRPr lang="ru-RU" sz="2200" dirty="0"/>
          </a:p>
        </p:txBody>
      </p:sp>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minsknews.by/wp-content/uploads/2017/11/1O9A2986.jpg"/>
          <p:cNvPicPr/>
          <p:nvPr/>
        </p:nvPicPr>
        <p:blipFill>
          <a:blip r:embed="rId2" cstate="print"/>
          <a:srcRect/>
          <a:stretch>
            <a:fillRect/>
          </a:stretch>
        </p:blipFill>
        <p:spPr bwMode="auto">
          <a:xfrm>
            <a:off x="0" y="142852"/>
            <a:ext cx="4214810" cy="2643206"/>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5000628" y="4143380"/>
            <a:ext cx="3857652" cy="2572245"/>
          </a:xfrm>
          <a:prstGeom prst="rect">
            <a:avLst/>
          </a:prstGeom>
          <a:noFill/>
          <a:ln w="9525">
            <a:noFill/>
            <a:miter lim="800000"/>
            <a:headEnd/>
            <a:tailEnd/>
          </a:ln>
          <a:effectLst/>
        </p:spPr>
      </p:pic>
      <p:sp>
        <p:nvSpPr>
          <p:cNvPr id="10" name="Скругленная прямоугольная выноска 9"/>
          <p:cNvSpPr/>
          <p:nvPr/>
        </p:nvSpPr>
        <p:spPr>
          <a:xfrm>
            <a:off x="4357686" y="214290"/>
            <a:ext cx="4572032" cy="2071702"/>
          </a:xfrm>
          <a:prstGeom prst="wedgeRoundRectCallout">
            <a:avLst>
              <a:gd name="adj1" fmla="val -20611"/>
              <a:gd name="adj2" fmla="val 57431"/>
              <a:gd name="adj3" fmla="val 16667"/>
            </a:avLst>
          </a:prstGeom>
          <a:solidFill>
            <a:srgbClr val="CCCCFF">
              <a:alpha val="62353"/>
            </a:srgbClr>
          </a:solidFill>
          <a:ln>
            <a:noFill/>
          </a:ln>
          <a:scene3d>
            <a:camera prst="orthographicFront"/>
            <a:lightRig rig="soft" dir="t"/>
          </a:scene3d>
          <a:sp3d prstMaterial="plastic">
            <a:bevelT w="0" h="0" prst="softRoun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6600FF"/>
                </a:solidFill>
                <a:latin typeface="Century Gothic" pitchFamily="34" charset="0"/>
              </a:rPr>
              <a:t> </a:t>
            </a:r>
            <a:r>
              <a:rPr lang="ru-RU" b="1" i="1" dirty="0" smtClean="0">
                <a:solidFill>
                  <a:schemeClr val="tx1"/>
                </a:solidFill>
                <a:latin typeface="Century Gothic" pitchFamily="34" charset="0"/>
              </a:rPr>
              <a:t>В отделении долгосрочного хранения и </a:t>
            </a:r>
            <a:r>
              <a:rPr lang="ru-RU" b="1" i="1" dirty="0" err="1" smtClean="0">
                <a:solidFill>
                  <a:schemeClr val="tx1"/>
                </a:solidFill>
                <a:latin typeface="Century Gothic" pitchFamily="34" charset="0"/>
              </a:rPr>
              <a:t>карантинизации</a:t>
            </a:r>
            <a:r>
              <a:rPr lang="ru-RU" b="1" i="1" dirty="0" smtClean="0">
                <a:solidFill>
                  <a:schemeClr val="tx1"/>
                </a:solidFill>
                <a:latin typeface="Century Gothic" pitchFamily="34" charset="0"/>
              </a:rPr>
              <a:t> продуктов крови на</a:t>
            </a:r>
            <a:br>
              <a:rPr lang="ru-RU" b="1" i="1" dirty="0" smtClean="0">
                <a:solidFill>
                  <a:schemeClr val="tx1"/>
                </a:solidFill>
                <a:latin typeface="Century Gothic" pitchFamily="34" charset="0"/>
              </a:rPr>
            </a:br>
            <a:r>
              <a:rPr lang="ru-RU" b="1" i="1" dirty="0" smtClean="0">
                <a:solidFill>
                  <a:schemeClr val="tx1"/>
                </a:solidFill>
                <a:latin typeface="Century Gothic" pitchFamily="34" charset="0"/>
              </a:rPr>
              <a:t> 6-месячном карантинном хранении находится  </a:t>
            </a:r>
          </a:p>
          <a:p>
            <a:pPr algn="ctr"/>
            <a:r>
              <a:rPr lang="en-US" b="1" i="1" dirty="0" smtClean="0">
                <a:solidFill>
                  <a:schemeClr val="tx1"/>
                </a:solidFill>
                <a:latin typeface="Century Gothic" pitchFamily="34" charset="0"/>
              </a:rPr>
              <a:t>9</a:t>
            </a:r>
            <a:r>
              <a:rPr lang="ru-RU" b="1" i="1" dirty="0" smtClean="0">
                <a:solidFill>
                  <a:schemeClr val="tx1"/>
                </a:solidFill>
                <a:latin typeface="Century Gothic" pitchFamily="34" charset="0"/>
              </a:rPr>
              <a:t>,5 тонн плазмы.</a:t>
            </a:r>
            <a:endParaRPr lang="ru-RU" b="1" dirty="0">
              <a:solidFill>
                <a:schemeClr val="tx1"/>
              </a:solidFill>
              <a:latin typeface="Verdana "/>
            </a:endParaRPr>
          </a:p>
        </p:txBody>
      </p:sp>
      <p:sp>
        <p:nvSpPr>
          <p:cNvPr id="11" name="Скругленная прямоугольная выноска 10"/>
          <p:cNvSpPr/>
          <p:nvPr/>
        </p:nvSpPr>
        <p:spPr>
          <a:xfrm>
            <a:off x="4714876" y="2571744"/>
            <a:ext cx="4143404" cy="1285884"/>
          </a:xfrm>
          <a:prstGeom prst="wedgeRoundRectCallout">
            <a:avLst>
              <a:gd name="adj1" fmla="val -20611"/>
              <a:gd name="adj2" fmla="val 57431"/>
              <a:gd name="adj3" fmla="val 16667"/>
            </a:avLst>
          </a:prstGeom>
          <a:solidFill>
            <a:srgbClr val="FFCCFF">
              <a:alpha val="62353"/>
            </a:srgbClr>
          </a:solidFill>
          <a:ln>
            <a:noFill/>
          </a:ln>
          <a:scene3d>
            <a:camera prst="orthographicFront"/>
            <a:lightRig rig="soft" dir="t"/>
          </a:scene3d>
          <a:sp3d prstMaterial="plastic">
            <a:bevelT w="0" h="0" prst="softRoun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1"/>
                </a:solidFill>
                <a:latin typeface="Century Gothic" pitchFamily="34" charset="0"/>
              </a:rPr>
              <a:t>В учреждения здравоохранения Минска в 2020 году</a:t>
            </a:r>
          </a:p>
          <a:p>
            <a:pPr algn="ctr"/>
            <a:r>
              <a:rPr lang="ru-RU" b="1" i="1" dirty="0" smtClean="0">
                <a:solidFill>
                  <a:schemeClr val="tx1"/>
                </a:solidFill>
                <a:latin typeface="Century Gothic" pitchFamily="34" charset="0"/>
              </a:rPr>
              <a:t> было выдано</a:t>
            </a:r>
          </a:p>
          <a:p>
            <a:pPr algn="ctr"/>
            <a:r>
              <a:rPr lang="ru-RU" b="1" i="1" dirty="0" smtClean="0">
                <a:solidFill>
                  <a:schemeClr val="tx1"/>
                </a:solidFill>
                <a:latin typeface="Century Gothic" pitchFamily="34" charset="0"/>
              </a:rPr>
              <a:t> более 9 тонн плазмы</a:t>
            </a:r>
            <a:endParaRPr lang="ru-RU" b="1" i="1" dirty="0">
              <a:solidFill>
                <a:schemeClr val="tx1"/>
              </a:solidFill>
              <a:latin typeface="Century Gothic" pitchFamily="34" charset="0"/>
            </a:endParaRPr>
          </a:p>
        </p:txBody>
      </p:sp>
      <p:sp>
        <p:nvSpPr>
          <p:cNvPr id="12" name="Овальная выноска 11"/>
          <p:cNvSpPr/>
          <p:nvPr/>
        </p:nvSpPr>
        <p:spPr>
          <a:xfrm>
            <a:off x="214282" y="3071810"/>
            <a:ext cx="3929090" cy="3286148"/>
          </a:xfrm>
          <a:prstGeom prst="wedgeEllipseCallout">
            <a:avLst>
              <a:gd name="adj1" fmla="val -17867"/>
              <a:gd name="adj2" fmla="val 51691"/>
            </a:avLst>
          </a:prstGeom>
          <a:solidFill>
            <a:srgbClr val="3333CC">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3000" b="1" i="1" dirty="0" smtClean="0">
                <a:solidFill>
                  <a:schemeClr val="bg1"/>
                </a:solidFill>
                <a:latin typeface="Century Gothic" pitchFamily="34" charset="0"/>
              </a:rPr>
              <a:t>В 20</a:t>
            </a:r>
            <a:r>
              <a:rPr lang="en-US" sz="3000" b="1" i="1" dirty="0" smtClean="0">
                <a:solidFill>
                  <a:schemeClr val="bg1"/>
                </a:solidFill>
                <a:latin typeface="Century Gothic" pitchFamily="34" charset="0"/>
              </a:rPr>
              <a:t>20</a:t>
            </a:r>
            <a:r>
              <a:rPr lang="ru-RU" sz="3000" b="1" i="1" dirty="0" smtClean="0">
                <a:solidFill>
                  <a:schemeClr val="bg1"/>
                </a:solidFill>
                <a:latin typeface="Century Gothic" pitchFamily="34" charset="0"/>
              </a:rPr>
              <a:t> году </a:t>
            </a:r>
            <a:r>
              <a:rPr lang="ru-RU" sz="2000" b="1" i="1" dirty="0" smtClean="0">
                <a:solidFill>
                  <a:schemeClr val="bg1"/>
                </a:solidFill>
                <a:latin typeface="Century Gothic" pitchFamily="34" charset="0"/>
              </a:rPr>
              <a:t>было заморожено при температуре от </a:t>
            </a:r>
            <a:r>
              <a:rPr lang="ru-RU" sz="2400" dirty="0" smtClean="0">
                <a:solidFill>
                  <a:schemeClr val="bg1"/>
                </a:solidFill>
              </a:rPr>
              <a:t>-80</a:t>
            </a:r>
            <a:r>
              <a:rPr lang="ru-RU" sz="2400" baseline="30000" dirty="0" smtClean="0">
                <a:solidFill>
                  <a:schemeClr val="bg1"/>
                </a:solidFill>
              </a:rPr>
              <a:t>0</a:t>
            </a:r>
            <a:r>
              <a:rPr lang="ru-RU" sz="2400" dirty="0" smtClean="0">
                <a:solidFill>
                  <a:schemeClr val="bg1"/>
                </a:solidFill>
              </a:rPr>
              <a:t>С до -190</a:t>
            </a:r>
            <a:r>
              <a:rPr lang="ru-RU" sz="2400" baseline="30000" dirty="0" smtClean="0">
                <a:solidFill>
                  <a:schemeClr val="bg1"/>
                </a:solidFill>
              </a:rPr>
              <a:t>0</a:t>
            </a:r>
            <a:r>
              <a:rPr lang="ru-RU" sz="2400" dirty="0" smtClean="0">
                <a:solidFill>
                  <a:schemeClr val="bg1"/>
                </a:solidFill>
              </a:rPr>
              <a:t>С</a:t>
            </a:r>
          </a:p>
          <a:p>
            <a:pPr algn="ctr">
              <a:lnSpc>
                <a:spcPct val="90000"/>
              </a:lnSpc>
            </a:pPr>
            <a:r>
              <a:rPr lang="en-US" sz="3000" b="1" i="1" dirty="0" smtClean="0">
                <a:solidFill>
                  <a:schemeClr val="bg1"/>
                </a:solidFill>
                <a:latin typeface="Century Gothic" pitchFamily="34" charset="0"/>
              </a:rPr>
              <a:t>65</a:t>
            </a:r>
            <a:r>
              <a:rPr lang="ru-RU" sz="3000" b="1" i="1" dirty="0" smtClean="0">
                <a:solidFill>
                  <a:schemeClr val="bg1"/>
                </a:solidFill>
                <a:latin typeface="Century Gothic" pitchFamily="34" charset="0"/>
              </a:rPr>
              <a:t> доз </a:t>
            </a:r>
            <a:r>
              <a:rPr lang="ru-RU" sz="2200" b="1" i="1" dirty="0" smtClean="0">
                <a:solidFill>
                  <a:schemeClr val="bg1"/>
                </a:solidFill>
                <a:latin typeface="Century Gothic" pitchFamily="34" charset="0"/>
              </a:rPr>
              <a:t>эритроцитов редких групп крови</a:t>
            </a:r>
            <a:endParaRPr lang="ru-RU" sz="2200" b="1" i="1" dirty="0">
              <a:solidFill>
                <a:schemeClr val="bg1"/>
              </a:solidFill>
              <a:latin typeface="Century Gothic" pitchFamily="34" charset="0"/>
            </a:endParaRPr>
          </a:p>
        </p:txBody>
      </p:sp>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285720" y="357166"/>
            <a:ext cx="8143932" cy="857256"/>
          </a:xfrm>
        </p:spPr>
        <p:txBody>
          <a:bodyPr>
            <a:normAutofit fontScale="90000"/>
          </a:bodyPr>
          <a:lstStyle/>
          <a:p>
            <a:pPr algn="l">
              <a:lnSpc>
                <a:spcPct val="90000"/>
              </a:lnSpc>
            </a:pPr>
            <a:r>
              <a:rPr lang="ru-RU" altLang="ru-RU" sz="3900" b="1" i="1" dirty="0" smtClean="0">
                <a:solidFill>
                  <a:srgbClr val="6600FF"/>
                </a:solidFill>
                <a:latin typeface="Century Gothic" panose="020B0502020202020204" pitchFamily="34" charset="0"/>
                <a:cs typeface="Arial" panose="020B0604020202020204" pitchFamily="34" charset="0"/>
              </a:rPr>
              <a:t>Перелито компонентов крови</a:t>
            </a:r>
            <a:r>
              <a:rPr lang="ru-RU" altLang="ru-RU" sz="3100" b="1" i="1" dirty="0" smtClean="0">
                <a:latin typeface="Century Gothic" panose="020B0502020202020204" pitchFamily="34" charset="0"/>
                <a:cs typeface="Arial" panose="020B0604020202020204" pitchFamily="34" charset="0"/>
              </a:rPr>
              <a:t/>
            </a:r>
            <a:br>
              <a:rPr lang="ru-RU" altLang="ru-RU" sz="3100" b="1" i="1" dirty="0" smtClean="0">
                <a:latin typeface="Century Gothic" panose="020B0502020202020204" pitchFamily="34" charset="0"/>
                <a:cs typeface="Arial" panose="020B0604020202020204" pitchFamily="34" charset="0"/>
              </a:rPr>
            </a:br>
            <a:r>
              <a:rPr lang="ru-RU" altLang="ru-RU" sz="3100" b="1" i="1" dirty="0" smtClean="0">
                <a:latin typeface="Century Gothic" panose="020B0502020202020204" pitchFamily="34" charset="0"/>
                <a:cs typeface="Arial" panose="020B0604020202020204" pitchFamily="34" charset="0"/>
              </a:rPr>
              <a:t>в организациях здравоохранения г.Минска</a:t>
            </a:r>
            <a:br>
              <a:rPr lang="ru-RU" altLang="ru-RU" sz="3100" b="1" i="1" dirty="0" smtClean="0">
                <a:latin typeface="Century Gothic" panose="020B0502020202020204" pitchFamily="34" charset="0"/>
                <a:cs typeface="Arial" panose="020B0604020202020204" pitchFamily="34" charset="0"/>
              </a:rPr>
            </a:br>
            <a:r>
              <a:rPr lang="ru-RU" altLang="ru-RU" sz="3900" b="1" i="1" dirty="0" smtClean="0">
                <a:solidFill>
                  <a:srgbClr val="6600FF"/>
                </a:solidFill>
                <a:latin typeface="Century Gothic" panose="020B0502020202020204" pitchFamily="34" charset="0"/>
                <a:cs typeface="Arial" panose="020B0604020202020204" pitchFamily="34" charset="0"/>
              </a:rPr>
              <a:t>в 2020 году </a:t>
            </a:r>
            <a:r>
              <a:rPr lang="ru-RU" altLang="ru-RU" sz="3900" b="1" i="1" dirty="0" smtClean="0">
                <a:latin typeface="Century Gothic" panose="020B0502020202020204" pitchFamily="34" charset="0"/>
                <a:cs typeface="Arial" panose="020B0604020202020204" pitchFamily="34" charset="0"/>
              </a:rPr>
              <a:t>(2019 году)</a:t>
            </a:r>
            <a:endParaRPr lang="ru-RU" altLang="ru-RU" sz="3900" i="1" dirty="0" smtClean="0"/>
          </a:p>
        </p:txBody>
      </p:sp>
      <p:sp>
        <p:nvSpPr>
          <p:cNvPr id="10" name="Блок-схема: альтернативный процесс 9"/>
          <p:cNvSpPr/>
          <p:nvPr/>
        </p:nvSpPr>
        <p:spPr>
          <a:xfrm>
            <a:off x="285720" y="2500306"/>
            <a:ext cx="5357850" cy="1000132"/>
          </a:xfrm>
          <a:prstGeom prst="flowChartAlternateProcess">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500" b="1" i="1" dirty="0" err="1" smtClean="0">
                <a:latin typeface="Century Gothic" pitchFamily="34" charset="0"/>
              </a:rPr>
              <a:t>эритроцитных</a:t>
            </a:r>
            <a:r>
              <a:rPr lang="ru-RU" sz="2500" b="1" i="1" dirty="0" smtClean="0">
                <a:latin typeface="Century Gothic" pitchFamily="34" charset="0"/>
              </a:rPr>
              <a:t> компонентов  – </a:t>
            </a:r>
            <a:r>
              <a:rPr lang="ru-RU" sz="3500" b="1" i="1" dirty="0" smtClean="0">
                <a:latin typeface="Century Gothic" pitchFamily="34" charset="0"/>
              </a:rPr>
              <a:t>11720 </a:t>
            </a:r>
            <a:r>
              <a:rPr lang="ru-RU" sz="2500" b="1" i="1" dirty="0" smtClean="0">
                <a:latin typeface="Century Gothic" pitchFamily="34" charset="0"/>
              </a:rPr>
              <a:t>литров  </a:t>
            </a:r>
            <a:r>
              <a:rPr lang="ru-RU" sz="3500" b="1" i="1" dirty="0" smtClean="0">
                <a:latin typeface="Century Gothic" pitchFamily="34" charset="0"/>
              </a:rPr>
              <a:t>(11548 л )</a:t>
            </a:r>
            <a:endParaRPr lang="ru-RU" sz="3500" b="1" i="1" dirty="0">
              <a:latin typeface="Century Gothic" pitchFamily="34" charset="0"/>
            </a:endParaRPr>
          </a:p>
        </p:txBody>
      </p:sp>
      <p:sp>
        <p:nvSpPr>
          <p:cNvPr id="11" name="Блок-схема: альтернативный процесс 10"/>
          <p:cNvSpPr/>
          <p:nvPr/>
        </p:nvSpPr>
        <p:spPr>
          <a:xfrm>
            <a:off x="1285852" y="3857628"/>
            <a:ext cx="5929354" cy="1000132"/>
          </a:xfrm>
          <a:prstGeom prst="flowChartAlternateProcess">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500" b="1" i="1" dirty="0" smtClean="0">
                <a:solidFill>
                  <a:schemeClr val="bg1"/>
                </a:solidFill>
                <a:latin typeface="Century Gothic" pitchFamily="34" charset="0"/>
              </a:rPr>
              <a:t>компонентов плазмы </a:t>
            </a:r>
          </a:p>
          <a:p>
            <a:r>
              <a:rPr lang="ru-RU" sz="3500" b="1" i="1" dirty="0" smtClean="0">
                <a:solidFill>
                  <a:schemeClr val="bg1"/>
                </a:solidFill>
                <a:latin typeface="Century Gothic" pitchFamily="34" charset="0"/>
              </a:rPr>
              <a:t>–</a:t>
            </a:r>
            <a:r>
              <a:rPr lang="ru-RU" sz="3500" b="1" i="1" dirty="0" smtClean="0">
                <a:solidFill>
                  <a:schemeClr val="tx1"/>
                </a:solidFill>
                <a:latin typeface="Century Gothic" pitchFamily="34" charset="0"/>
              </a:rPr>
              <a:t> </a:t>
            </a:r>
            <a:r>
              <a:rPr lang="ru-RU" sz="3500" b="1" i="1" dirty="0" smtClean="0">
                <a:solidFill>
                  <a:schemeClr val="bg1"/>
                </a:solidFill>
                <a:latin typeface="Century Gothic" pitchFamily="34" charset="0"/>
              </a:rPr>
              <a:t>8520 </a:t>
            </a:r>
            <a:r>
              <a:rPr lang="ru-RU" sz="2500" b="1" i="1" dirty="0" smtClean="0">
                <a:latin typeface="Century Gothic" pitchFamily="34" charset="0"/>
              </a:rPr>
              <a:t>литров </a:t>
            </a:r>
            <a:r>
              <a:rPr lang="ru-RU" sz="3600" b="1" i="1" dirty="0" smtClean="0">
                <a:latin typeface="Century Gothic" pitchFamily="34" charset="0"/>
              </a:rPr>
              <a:t>(</a:t>
            </a:r>
            <a:r>
              <a:rPr lang="ru-RU" sz="3500" b="1" i="1" dirty="0" smtClean="0">
                <a:solidFill>
                  <a:schemeClr val="bg1"/>
                </a:solidFill>
                <a:latin typeface="Century Gothic" pitchFamily="34" charset="0"/>
              </a:rPr>
              <a:t>9270 л) </a:t>
            </a:r>
            <a:endParaRPr lang="ru-RU" sz="3500" b="1" i="1" dirty="0">
              <a:solidFill>
                <a:schemeClr val="bg1"/>
              </a:solidFill>
              <a:latin typeface="Century Gothic" pitchFamily="34" charset="0"/>
            </a:endParaRPr>
          </a:p>
        </p:txBody>
      </p:sp>
      <p:sp>
        <p:nvSpPr>
          <p:cNvPr id="12" name="Блок-схема: альтернативный процесс 11"/>
          <p:cNvSpPr/>
          <p:nvPr/>
        </p:nvSpPr>
        <p:spPr>
          <a:xfrm>
            <a:off x="3714744" y="5286388"/>
            <a:ext cx="5214974" cy="1214446"/>
          </a:xfrm>
          <a:prstGeom prst="flowChartAlternateProcess">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500" b="1" i="1" dirty="0" err="1" smtClean="0">
                <a:solidFill>
                  <a:schemeClr val="tx1"/>
                </a:solidFill>
                <a:latin typeface="Century Gothic" pitchFamily="34" charset="0"/>
              </a:rPr>
              <a:t>тромбоцитных</a:t>
            </a:r>
            <a:r>
              <a:rPr lang="ru-RU" sz="2500" b="1" i="1" dirty="0" smtClean="0">
                <a:solidFill>
                  <a:schemeClr val="tx1"/>
                </a:solidFill>
                <a:latin typeface="Century Gothic" pitchFamily="34" charset="0"/>
              </a:rPr>
              <a:t> компонентов </a:t>
            </a:r>
            <a:r>
              <a:rPr lang="ru-RU" b="1" i="1" dirty="0" smtClean="0">
                <a:solidFill>
                  <a:schemeClr val="tx1"/>
                </a:solidFill>
                <a:latin typeface="Century Gothic" pitchFamily="34" charset="0"/>
              </a:rPr>
              <a:t> </a:t>
            </a:r>
            <a:r>
              <a:rPr lang="ru-RU" sz="3500" b="1" i="1" dirty="0" smtClean="0">
                <a:solidFill>
                  <a:schemeClr val="tx1"/>
                </a:solidFill>
                <a:latin typeface="Century Gothic" pitchFamily="34" charset="0"/>
              </a:rPr>
              <a:t>– 44852 </a:t>
            </a:r>
            <a:r>
              <a:rPr lang="ru-RU" sz="2500" b="1" i="1" dirty="0" smtClean="0">
                <a:solidFill>
                  <a:schemeClr val="tx1"/>
                </a:solidFill>
                <a:latin typeface="Century Gothic" pitchFamily="34" charset="0"/>
              </a:rPr>
              <a:t>дозы</a:t>
            </a:r>
            <a:r>
              <a:rPr lang="ru-RU" sz="3500" b="1" i="1" dirty="0" smtClean="0">
                <a:solidFill>
                  <a:schemeClr val="tx1"/>
                </a:solidFill>
                <a:latin typeface="Century Gothic" pitchFamily="34" charset="0"/>
              </a:rPr>
              <a:t> (35408 </a:t>
            </a:r>
            <a:r>
              <a:rPr lang="ru-RU" sz="2500" b="1" i="1" dirty="0" smtClean="0">
                <a:solidFill>
                  <a:schemeClr val="tx1"/>
                </a:solidFill>
                <a:latin typeface="Century Gothic" pitchFamily="34" charset="0"/>
              </a:rPr>
              <a:t>доз)</a:t>
            </a:r>
            <a:endParaRPr lang="ru-RU" sz="3500" b="1" i="1" dirty="0">
              <a:solidFill>
                <a:schemeClr val="tx1"/>
              </a:solidFill>
              <a:latin typeface="Century Gothic" pitchFamily="34" charset="0"/>
            </a:endParaRPr>
          </a:p>
        </p:txBody>
      </p:sp>
      <p:sp>
        <p:nvSpPr>
          <p:cNvPr id="17" name="Стрелка вниз 16"/>
          <p:cNvSpPr/>
          <p:nvPr/>
        </p:nvSpPr>
        <p:spPr>
          <a:xfrm>
            <a:off x="4143372" y="1571612"/>
            <a:ext cx="428628" cy="857256"/>
          </a:xfrm>
          <a:prstGeom prst="downArrow">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7858148" y="1571612"/>
            <a:ext cx="428628" cy="3571900"/>
          </a:xfrm>
          <a:prstGeom prst="downArrow">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6000760" y="1571612"/>
            <a:ext cx="428628" cy="2214578"/>
          </a:xfrm>
          <a:prstGeom prst="downArrow">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2" descr="http://www.labbench.com/learning/cardio2/images/BlVesTun.gif"/>
          <p:cNvPicPr>
            <a:picLocks noChangeAspect="1" noChangeArrowheads="1" noCrop="1"/>
          </p:cNvPicPr>
          <p:nvPr/>
        </p:nvPicPr>
        <p:blipFill>
          <a:blip r:embed="rId2"/>
          <a:srcRect/>
          <a:stretch>
            <a:fillRect/>
          </a:stretch>
        </p:blipFill>
        <p:spPr bwMode="auto">
          <a:xfrm>
            <a:off x="214282" y="4929198"/>
            <a:ext cx="3571868" cy="1637107"/>
          </a:xfrm>
          <a:prstGeom prst="rect">
            <a:avLst/>
          </a:prstGeom>
          <a:noFill/>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4348" y="857232"/>
            <a:ext cx="8034116" cy="5500726"/>
          </a:xfrm>
        </p:spPr>
        <p:txBody>
          <a:bodyPr/>
          <a:lstStyle/>
          <a:p>
            <a:pPr marL="0" indent="0" algn="ctr">
              <a:buNone/>
            </a:pPr>
            <a:r>
              <a:rPr lang="ru-RU" dirty="0" smtClean="0">
                <a:solidFill>
                  <a:srgbClr val="0000FF"/>
                </a:solidFill>
                <a:latin typeface="Times New Roman" pitchFamily="18" charset="0"/>
                <a:cs typeface="Times New Roman" pitchFamily="18" charset="0"/>
              </a:rPr>
              <a:t>      В связи со сложившейся эпидемиологической обстановкой по </a:t>
            </a:r>
            <a:r>
              <a:rPr lang="en-US" dirty="0" smtClean="0">
                <a:solidFill>
                  <a:srgbClr val="0000FF"/>
                </a:solidFill>
                <a:latin typeface="Times New Roman" pitchFamily="18" charset="0"/>
                <a:cs typeface="Times New Roman" pitchFamily="18" charset="0"/>
              </a:rPr>
              <a:t>COVID</a:t>
            </a:r>
            <a:r>
              <a:rPr lang="ru-RU" dirty="0" smtClean="0">
                <a:solidFill>
                  <a:srgbClr val="0000FF"/>
                </a:solidFill>
                <a:latin typeface="Times New Roman" pitchFamily="18" charset="0"/>
                <a:cs typeface="Times New Roman" pitchFamily="18" charset="0"/>
              </a:rPr>
              <a:t>-19 за 2020 год амбулаторно-поликлинические и больничные учреждения здравоохранения г.Минска не имели возможности в полном объеме выполнить задания по комплектованию безвозмездных доноров в соответствии с утвержденным планом </a:t>
            </a:r>
            <a:r>
              <a:rPr lang="ru-RU" dirty="0" err="1" smtClean="0">
                <a:solidFill>
                  <a:srgbClr val="0000FF"/>
                </a:solidFill>
                <a:latin typeface="Times New Roman" pitchFamily="18" charset="0"/>
                <a:cs typeface="Times New Roman" pitchFamily="18" charset="0"/>
              </a:rPr>
              <a:t>рекрутирования</a:t>
            </a:r>
            <a:r>
              <a:rPr lang="ru-RU" dirty="0" smtClean="0">
                <a:solidFill>
                  <a:srgbClr val="0000FF"/>
                </a:solidFill>
                <a:latin typeface="Times New Roman" pitchFamily="18" charset="0"/>
                <a:cs typeface="Times New Roman" pitchFamily="18" charset="0"/>
              </a:rPr>
              <a:t> безвозмездных доноров крови и ее компонентов</a:t>
            </a:r>
            <a:r>
              <a:rPr lang="ru-RU" dirty="0" smtClean="0">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1118912189"/>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76461272"/>
              </p:ext>
            </p:extLst>
          </p:nvPr>
        </p:nvGraphicFramePr>
        <p:xfrm>
          <a:off x="179514" y="260647"/>
          <a:ext cx="8856983" cy="6543726"/>
        </p:xfrm>
        <a:graphic>
          <a:graphicData uri="http://schemas.openxmlformats.org/drawingml/2006/table">
            <a:tbl>
              <a:tblPr firstRow="1" firstCol="1" bandRow="1">
                <a:tableStyleId>{5C22544A-7EE6-4342-B048-85BDC9FD1C3A}</a:tableStyleId>
              </a:tblPr>
              <a:tblGrid>
                <a:gridCol w="463396">
                  <a:extLst>
                    <a:ext uri="{9D8B030D-6E8A-4147-A177-3AD203B41FA5}">
                      <a16:colId xmlns:a16="http://schemas.microsoft.com/office/drawing/2014/main" val="537188376"/>
                    </a:ext>
                  </a:extLst>
                </a:gridCol>
                <a:gridCol w="1714512">
                  <a:extLst>
                    <a:ext uri="{9D8B030D-6E8A-4147-A177-3AD203B41FA5}">
                      <a16:colId xmlns:a16="http://schemas.microsoft.com/office/drawing/2014/main" val="3326153461"/>
                    </a:ext>
                  </a:extLst>
                </a:gridCol>
                <a:gridCol w="1318269">
                  <a:extLst>
                    <a:ext uri="{9D8B030D-6E8A-4147-A177-3AD203B41FA5}">
                      <a16:colId xmlns:a16="http://schemas.microsoft.com/office/drawing/2014/main" val="3859481001"/>
                    </a:ext>
                  </a:extLst>
                </a:gridCol>
                <a:gridCol w="2486171">
                  <a:extLst>
                    <a:ext uri="{9D8B030D-6E8A-4147-A177-3AD203B41FA5}">
                      <a16:colId xmlns:a16="http://schemas.microsoft.com/office/drawing/2014/main" val="4149616398"/>
                    </a:ext>
                  </a:extLst>
                </a:gridCol>
                <a:gridCol w="2874635">
                  <a:extLst>
                    <a:ext uri="{9D8B030D-6E8A-4147-A177-3AD203B41FA5}">
                      <a16:colId xmlns:a16="http://schemas.microsoft.com/office/drawing/2014/main" val="1587546981"/>
                    </a:ext>
                  </a:extLst>
                </a:gridCol>
              </a:tblGrid>
              <a:tr h="295120">
                <a:tc rowSpan="3">
                  <a:txBody>
                    <a:bodyPr/>
                    <a:lstStyle/>
                    <a:p>
                      <a:pPr algn="ctr">
                        <a:lnSpc>
                          <a:spcPct val="115000"/>
                        </a:lnSpc>
                        <a:spcAft>
                          <a:spcPts val="0"/>
                        </a:spcAft>
                      </a:pPr>
                      <a:r>
                        <a:rPr lang="ru-RU" sz="1600" dirty="0">
                          <a:effectLst/>
                        </a:rPr>
                        <a:t>№</a:t>
                      </a:r>
                    </a:p>
                    <a:p>
                      <a:pPr algn="ctr">
                        <a:lnSpc>
                          <a:spcPct val="115000"/>
                        </a:lnSpc>
                        <a:spcAft>
                          <a:spcPts val="0"/>
                        </a:spcAft>
                      </a:pPr>
                      <a:r>
                        <a:rPr lang="ru-RU" sz="1600" dirty="0">
                          <a:effectLst/>
                        </a:rPr>
                        <a:t>п/п</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nchor="ctr">
                    <a:lnB w="12700" cap="flat" cmpd="sng" algn="ctr">
                      <a:solidFill>
                        <a:schemeClr val="tx1"/>
                      </a:solidFill>
                      <a:prstDash val="solid"/>
                      <a:round/>
                      <a:headEnd type="none" w="med" len="med"/>
                      <a:tailEnd type="none" w="med" len="med"/>
                    </a:lnB>
                    <a:solidFill>
                      <a:srgbClr val="0000FF"/>
                    </a:solidFill>
                  </a:tcPr>
                </a:tc>
                <a:tc rowSpan="3">
                  <a:txBody>
                    <a:bodyPr/>
                    <a:lstStyle/>
                    <a:p>
                      <a:pPr algn="ctr">
                        <a:lnSpc>
                          <a:spcPct val="115000"/>
                        </a:lnSpc>
                        <a:spcAft>
                          <a:spcPts val="0"/>
                        </a:spcAft>
                      </a:pPr>
                      <a:r>
                        <a:rPr lang="ru-RU" sz="1600" dirty="0">
                          <a:effectLst/>
                        </a:rPr>
                        <a:t>Учреждения здравоохранения</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00FF"/>
                    </a:solidFill>
                  </a:tcPr>
                </a:tc>
                <a:tc gridSpan="3">
                  <a:txBody>
                    <a:bodyPr/>
                    <a:lstStyle/>
                    <a:p>
                      <a:pPr algn="ctr">
                        <a:lnSpc>
                          <a:spcPct val="115000"/>
                        </a:lnSpc>
                        <a:spcAft>
                          <a:spcPts val="0"/>
                        </a:spcAft>
                      </a:pPr>
                      <a:r>
                        <a:rPr lang="ru-RU" sz="1600" b="1" dirty="0" err="1">
                          <a:solidFill>
                            <a:schemeClr val="bg1"/>
                          </a:solidFill>
                          <a:effectLst/>
                        </a:rPr>
                        <a:t>Рекрутирование</a:t>
                      </a:r>
                      <a:r>
                        <a:rPr lang="ru-RU" sz="1600" b="1" dirty="0">
                          <a:solidFill>
                            <a:schemeClr val="bg1"/>
                          </a:solidFill>
                          <a:effectLst/>
                        </a:rPr>
                        <a:t> доноров крови</a:t>
                      </a:r>
                      <a:endParaRPr lang="ru-RU"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00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83865156"/>
                  </a:ext>
                </a:extLst>
              </a:tr>
              <a:tr h="284373">
                <a:tc vMerge="1">
                  <a:txBody>
                    <a:bodyPr/>
                    <a:lstStyle/>
                    <a:p>
                      <a:endParaRPr lang="ru-RU"/>
                    </a:p>
                  </a:txBody>
                  <a:tcPr/>
                </a:tc>
                <a:tc vMerge="1">
                  <a:txBody>
                    <a:bodyPr/>
                    <a:lstStyle/>
                    <a:p>
                      <a:endParaRPr lang="ru-RU"/>
                    </a:p>
                  </a:txBody>
                  <a:tcPr/>
                </a:tc>
                <a:tc rowSpan="2">
                  <a:txBody>
                    <a:bodyPr/>
                    <a:lstStyle/>
                    <a:p>
                      <a:pPr algn="ctr">
                        <a:lnSpc>
                          <a:spcPct val="115000"/>
                        </a:lnSpc>
                        <a:spcAft>
                          <a:spcPts val="0"/>
                        </a:spcAft>
                      </a:pPr>
                      <a:r>
                        <a:rPr lang="ru-RU" sz="1600" b="1" dirty="0">
                          <a:solidFill>
                            <a:schemeClr val="bg1"/>
                          </a:solidFill>
                          <a:effectLst/>
                        </a:rPr>
                        <a:t>Годовой план</a:t>
                      </a:r>
                      <a:endParaRPr lang="ru-RU"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00FF"/>
                    </a:solidFill>
                  </a:tcPr>
                </a:tc>
                <a:tc gridSpan="2">
                  <a:txBody>
                    <a:bodyPr/>
                    <a:lstStyle/>
                    <a:p>
                      <a:pPr algn="ctr">
                        <a:lnSpc>
                          <a:spcPct val="115000"/>
                        </a:lnSpc>
                        <a:spcAft>
                          <a:spcPts val="0"/>
                        </a:spcAft>
                      </a:pPr>
                      <a:r>
                        <a:rPr lang="ru-RU" sz="1600" b="1" dirty="0">
                          <a:solidFill>
                            <a:schemeClr val="bg1"/>
                          </a:solidFill>
                          <a:effectLst/>
                        </a:rPr>
                        <a:t>Фактически</a:t>
                      </a:r>
                      <a:endParaRPr lang="ru-RU"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T w="12700" cap="flat" cmpd="sng" algn="ctr">
                      <a:solidFill>
                        <a:schemeClr val="bg1"/>
                      </a:solidFill>
                      <a:prstDash val="solid"/>
                      <a:round/>
                      <a:headEnd type="none" w="med" len="med"/>
                      <a:tailEnd type="none" w="med" len="med"/>
                    </a:lnT>
                    <a:solidFill>
                      <a:srgbClr val="0000FF"/>
                    </a:solidFill>
                  </a:tcPr>
                </a:tc>
                <a:tc hMerge="1">
                  <a:txBody>
                    <a:bodyPr/>
                    <a:lstStyle/>
                    <a:p>
                      <a:endParaRPr lang="ru-RU"/>
                    </a:p>
                  </a:txBody>
                  <a:tcPr/>
                </a:tc>
                <a:extLst>
                  <a:ext uri="{0D108BD9-81ED-4DB2-BD59-A6C34878D82A}">
                    <a16:rowId xmlns:a16="http://schemas.microsoft.com/office/drawing/2014/main" val="2935149223"/>
                  </a:ext>
                </a:extLst>
              </a:tr>
              <a:tr h="18616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600" b="1" dirty="0">
                          <a:solidFill>
                            <a:schemeClr val="bg1"/>
                          </a:solidFill>
                          <a:effectLst/>
                        </a:rPr>
                        <a:t>сдали</a:t>
                      </a:r>
                      <a:endParaRPr lang="ru-RU"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nchor="ctr">
                    <a:solidFill>
                      <a:srgbClr val="0000FF"/>
                    </a:solidFill>
                  </a:tcPr>
                </a:tc>
                <a:tc>
                  <a:txBody>
                    <a:bodyPr/>
                    <a:lstStyle/>
                    <a:p>
                      <a:pPr algn="ctr">
                        <a:lnSpc>
                          <a:spcPct val="115000"/>
                        </a:lnSpc>
                        <a:spcAft>
                          <a:spcPts val="0"/>
                        </a:spcAft>
                      </a:pPr>
                      <a:r>
                        <a:rPr lang="ru-RU" sz="1600" b="1" dirty="0">
                          <a:solidFill>
                            <a:schemeClr val="bg1"/>
                          </a:solidFill>
                          <a:effectLst/>
                        </a:rPr>
                        <a:t>% выполнения годового плана</a:t>
                      </a:r>
                      <a:endParaRPr lang="ru-RU"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nchor="ctr">
                    <a:solidFill>
                      <a:srgbClr val="0000FF"/>
                    </a:solidFill>
                  </a:tcPr>
                </a:tc>
                <a:extLst>
                  <a:ext uri="{0D108BD9-81ED-4DB2-BD59-A6C34878D82A}">
                    <a16:rowId xmlns:a16="http://schemas.microsoft.com/office/drawing/2014/main" val="635718582"/>
                  </a:ext>
                </a:extLst>
              </a:tr>
              <a:tr h="284373">
                <a:tc>
                  <a:txBody>
                    <a:bodyPr/>
                    <a:lstStyle/>
                    <a:p>
                      <a:pPr algn="ctr">
                        <a:lnSpc>
                          <a:spcPct val="115000"/>
                        </a:lnSpc>
                        <a:spcAft>
                          <a:spcPts val="0"/>
                        </a:spcAft>
                      </a:pPr>
                      <a:r>
                        <a:rPr lang="ru-RU" sz="1100" dirty="0">
                          <a:solidFill>
                            <a:schemeClr val="tx1"/>
                          </a:solidFill>
                          <a:effectLst/>
                        </a:rPr>
                        <a:t>1.</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effectLst/>
                        </a:rPr>
                        <a:t>1-я ГКБ</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ru-RU" sz="1600" dirty="0">
                          <a:effectLst/>
                        </a:rPr>
                        <a:t>60</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45</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75,0</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4084928176"/>
                  </a:ext>
                </a:extLst>
              </a:tr>
              <a:tr h="284373">
                <a:tc>
                  <a:txBody>
                    <a:bodyPr/>
                    <a:lstStyle/>
                    <a:p>
                      <a:pPr algn="ctr">
                        <a:lnSpc>
                          <a:spcPct val="115000"/>
                        </a:lnSpc>
                        <a:spcAft>
                          <a:spcPts val="0"/>
                        </a:spcAft>
                      </a:pPr>
                      <a:r>
                        <a:rPr lang="ru-RU" sz="1100" dirty="0">
                          <a:solidFill>
                            <a:schemeClr val="tx1"/>
                          </a:solidFill>
                          <a:effectLst/>
                        </a:rPr>
                        <a:t>2.</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effectLst/>
                        </a:rPr>
                        <a:t>2-я ГКБ</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dirty="0">
                          <a:effectLst/>
                        </a:rPr>
                        <a:t>35</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15</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42,9</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3697391723"/>
                  </a:ext>
                </a:extLst>
              </a:tr>
              <a:tr h="284373">
                <a:tc>
                  <a:txBody>
                    <a:bodyPr/>
                    <a:lstStyle/>
                    <a:p>
                      <a:pPr algn="ctr">
                        <a:lnSpc>
                          <a:spcPct val="115000"/>
                        </a:lnSpc>
                        <a:spcAft>
                          <a:spcPts val="0"/>
                        </a:spcAft>
                      </a:pPr>
                      <a:r>
                        <a:rPr lang="ru-RU" sz="1100" dirty="0">
                          <a:solidFill>
                            <a:schemeClr val="tx1"/>
                          </a:solidFill>
                          <a:effectLst/>
                        </a:rPr>
                        <a:t>3.</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effectLst/>
                        </a:rPr>
                        <a:t>3-я ГКБ</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35</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17</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48,6</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3909300307"/>
                  </a:ext>
                </a:extLst>
              </a:tr>
              <a:tr h="284373">
                <a:tc>
                  <a:txBody>
                    <a:bodyPr/>
                    <a:lstStyle/>
                    <a:p>
                      <a:pPr algn="ctr">
                        <a:lnSpc>
                          <a:spcPct val="115000"/>
                        </a:lnSpc>
                        <a:spcAft>
                          <a:spcPts val="0"/>
                        </a:spcAft>
                      </a:pPr>
                      <a:r>
                        <a:rPr lang="ru-RU" sz="1100" dirty="0">
                          <a:solidFill>
                            <a:schemeClr val="tx1"/>
                          </a:solidFill>
                          <a:effectLst/>
                        </a:rPr>
                        <a:t>4. </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solidFill>
                            <a:srgbClr val="FF0000"/>
                          </a:solidFill>
                          <a:effectLst/>
                        </a:rPr>
                        <a:t>4-я ГКБ</a:t>
                      </a:r>
                      <a:endParaRPr lang="ru-RU"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50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0</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solidFill>
                            <a:srgbClr val="FF0000"/>
                          </a:solidFill>
                          <a:effectLst/>
                        </a:rPr>
                        <a:t>0</a:t>
                      </a:r>
                      <a:endParaRPr lang="ru-RU"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3851165215"/>
                  </a:ext>
                </a:extLst>
              </a:tr>
              <a:tr h="284373">
                <a:tc>
                  <a:txBody>
                    <a:bodyPr/>
                    <a:lstStyle/>
                    <a:p>
                      <a:pPr algn="ctr">
                        <a:lnSpc>
                          <a:spcPct val="115000"/>
                        </a:lnSpc>
                        <a:spcAft>
                          <a:spcPts val="0"/>
                        </a:spcAft>
                      </a:pPr>
                      <a:r>
                        <a:rPr lang="ru-RU" sz="1100" dirty="0">
                          <a:solidFill>
                            <a:schemeClr val="tx1"/>
                          </a:solidFill>
                          <a:effectLst/>
                        </a:rPr>
                        <a:t>5.</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effectLst/>
                        </a:rPr>
                        <a:t>5-я ГКБ</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60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18</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30,0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850751827"/>
                  </a:ext>
                </a:extLst>
              </a:tr>
              <a:tr h="284373">
                <a:tc>
                  <a:txBody>
                    <a:bodyPr/>
                    <a:lstStyle/>
                    <a:p>
                      <a:pPr algn="ctr">
                        <a:lnSpc>
                          <a:spcPct val="115000"/>
                        </a:lnSpc>
                        <a:spcAft>
                          <a:spcPts val="0"/>
                        </a:spcAft>
                      </a:pPr>
                      <a:r>
                        <a:rPr lang="ru-RU" sz="1100" dirty="0">
                          <a:solidFill>
                            <a:schemeClr val="tx1"/>
                          </a:solidFill>
                          <a:effectLst/>
                        </a:rPr>
                        <a:t>6.</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effectLst/>
                        </a:rPr>
                        <a:t>6-я ГКБ</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80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27</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33,8</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546310930"/>
                  </a:ext>
                </a:extLst>
              </a:tr>
              <a:tr h="284373">
                <a:tc>
                  <a:txBody>
                    <a:bodyPr/>
                    <a:lstStyle/>
                    <a:p>
                      <a:pPr algn="ctr">
                        <a:lnSpc>
                          <a:spcPct val="115000"/>
                        </a:lnSpc>
                        <a:spcAft>
                          <a:spcPts val="0"/>
                        </a:spcAft>
                      </a:pPr>
                      <a:r>
                        <a:rPr lang="ru-RU" sz="1100" dirty="0">
                          <a:solidFill>
                            <a:schemeClr val="tx1"/>
                          </a:solidFill>
                          <a:effectLst/>
                        </a:rPr>
                        <a:t>7.</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b="1" dirty="0">
                          <a:effectLst/>
                        </a:rPr>
                        <a:t>МНПЦ </a:t>
                      </a:r>
                      <a:r>
                        <a:rPr lang="ru-RU" sz="1600" b="1" dirty="0" err="1">
                          <a:effectLst/>
                        </a:rPr>
                        <a:t>ХТиГ</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80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153</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b="1" dirty="0">
                          <a:effectLst/>
                        </a:rPr>
                        <a:t>191,3</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2416663740"/>
                  </a:ext>
                </a:extLst>
              </a:tr>
              <a:tr h="284373">
                <a:tc>
                  <a:txBody>
                    <a:bodyPr/>
                    <a:lstStyle/>
                    <a:p>
                      <a:pPr algn="ctr">
                        <a:lnSpc>
                          <a:spcPct val="115000"/>
                        </a:lnSpc>
                        <a:spcAft>
                          <a:spcPts val="0"/>
                        </a:spcAft>
                      </a:pPr>
                      <a:r>
                        <a:rPr lang="ru-RU" sz="1100" dirty="0">
                          <a:solidFill>
                            <a:schemeClr val="tx1"/>
                          </a:solidFill>
                          <a:effectLst/>
                        </a:rPr>
                        <a:t>8.</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effectLst/>
                        </a:rPr>
                        <a:t>10-я ГКБ</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60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22</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36,7</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1639280814"/>
                  </a:ext>
                </a:extLst>
              </a:tr>
              <a:tr h="280730">
                <a:tc>
                  <a:txBody>
                    <a:bodyPr/>
                    <a:lstStyle/>
                    <a:p>
                      <a:pPr algn="ctr">
                        <a:lnSpc>
                          <a:spcPct val="115000"/>
                        </a:lnSpc>
                        <a:spcAft>
                          <a:spcPts val="0"/>
                        </a:spcAft>
                      </a:pPr>
                      <a:r>
                        <a:rPr lang="ru-RU" sz="1100" dirty="0">
                          <a:solidFill>
                            <a:schemeClr val="tx1"/>
                          </a:solidFill>
                          <a:effectLst/>
                        </a:rPr>
                        <a:t>9.</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effectLst/>
                        </a:rPr>
                        <a:t>11-я ГКБ</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30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5</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16,7</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1060570624"/>
                  </a:ext>
                </a:extLst>
              </a:tr>
              <a:tr h="284373">
                <a:tc>
                  <a:txBody>
                    <a:bodyPr/>
                    <a:lstStyle/>
                    <a:p>
                      <a:pPr algn="ctr">
                        <a:lnSpc>
                          <a:spcPct val="115000"/>
                        </a:lnSpc>
                        <a:spcAft>
                          <a:spcPts val="0"/>
                        </a:spcAft>
                      </a:pPr>
                      <a:r>
                        <a:rPr lang="ru-RU" sz="1100" dirty="0">
                          <a:solidFill>
                            <a:schemeClr val="tx1"/>
                          </a:solidFill>
                          <a:effectLst/>
                        </a:rPr>
                        <a:t>10.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b="1" dirty="0">
                          <a:effectLst/>
                        </a:rPr>
                        <a:t>ГКБ СМП</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80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85</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b="1" dirty="0">
                          <a:effectLst/>
                        </a:rPr>
                        <a:t>106,3</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3326819805"/>
                  </a:ext>
                </a:extLst>
              </a:tr>
              <a:tr h="284373">
                <a:tc>
                  <a:txBody>
                    <a:bodyPr/>
                    <a:lstStyle/>
                    <a:p>
                      <a:pPr algn="ctr">
                        <a:lnSpc>
                          <a:spcPct val="115000"/>
                        </a:lnSpc>
                        <a:spcAft>
                          <a:spcPts val="0"/>
                        </a:spcAft>
                      </a:pPr>
                      <a:r>
                        <a:rPr lang="ru-RU" sz="1100" dirty="0">
                          <a:solidFill>
                            <a:schemeClr val="tx1"/>
                          </a:solidFill>
                          <a:effectLst/>
                        </a:rPr>
                        <a:t>11.</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effectLst/>
                        </a:rPr>
                        <a:t>ГГБ</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30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7</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23,3</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553683518"/>
                  </a:ext>
                </a:extLst>
              </a:tr>
              <a:tr h="284373">
                <a:tc>
                  <a:txBody>
                    <a:bodyPr/>
                    <a:lstStyle/>
                    <a:p>
                      <a:pPr algn="ctr">
                        <a:lnSpc>
                          <a:spcPct val="115000"/>
                        </a:lnSpc>
                        <a:spcAft>
                          <a:spcPts val="0"/>
                        </a:spcAft>
                      </a:pPr>
                      <a:r>
                        <a:rPr lang="ru-RU" sz="1100" dirty="0">
                          <a:solidFill>
                            <a:schemeClr val="tx1"/>
                          </a:solidFill>
                          <a:effectLst/>
                        </a:rPr>
                        <a:t>12.</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solidFill>
                            <a:srgbClr val="FF0000"/>
                          </a:solidFill>
                          <a:effectLst/>
                        </a:rPr>
                        <a:t>ГКРД №2</a:t>
                      </a:r>
                      <a:endParaRPr lang="ru-RU"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30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1</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solidFill>
                            <a:srgbClr val="FF0000"/>
                          </a:solidFill>
                          <a:effectLst/>
                        </a:rPr>
                        <a:t>3,3</a:t>
                      </a:r>
                      <a:endParaRPr lang="ru-RU"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1062042328"/>
                  </a:ext>
                </a:extLst>
              </a:tr>
              <a:tr h="284373">
                <a:tc>
                  <a:txBody>
                    <a:bodyPr/>
                    <a:lstStyle/>
                    <a:p>
                      <a:pPr algn="ctr">
                        <a:lnSpc>
                          <a:spcPct val="115000"/>
                        </a:lnSpc>
                        <a:spcAft>
                          <a:spcPts val="0"/>
                        </a:spcAft>
                      </a:pPr>
                      <a:r>
                        <a:rPr lang="ru-RU" sz="1100" dirty="0">
                          <a:solidFill>
                            <a:schemeClr val="tx1"/>
                          </a:solidFill>
                          <a:effectLst/>
                        </a:rPr>
                        <a:t>13.</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solidFill>
                            <a:srgbClr val="FF0000"/>
                          </a:solidFill>
                          <a:effectLst/>
                        </a:rPr>
                        <a:t>ГКИБ</a:t>
                      </a:r>
                      <a:endParaRPr lang="ru-RU"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15</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solidFill>
                            <a:srgbClr val="FF0000"/>
                          </a:solidFill>
                          <a:effectLst/>
                        </a:rPr>
                        <a:t>0</a:t>
                      </a:r>
                      <a:endParaRPr lang="ru-RU"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4117222250"/>
                  </a:ext>
                </a:extLst>
              </a:tr>
              <a:tr h="284373">
                <a:tc>
                  <a:txBody>
                    <a:bodyPr/>
                    <a:lstStyle/>
                    <a:p>
                      <a:pPr algn="ctr">
                        <a:lnSpc>
                          <a:spcPct val="115000"/>
                        </a:lnSpc>
                        <a:spcAft>
                          <a:spcPts val="0"/>
                        </a:spcAft>
                      </a:pPr>
                      <a:r>
                        <a:rPr lang="ru-RU" sz="1100" dirty="0">
                          <a:solidFill>
                            <a:schemeClr val="tx1"/>
                          </a:solidFill>
                          <a:effectLst/>
                        </a:rPr>
                        <a:t>14.</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solidFill>
                            <a:srgbClr val="FF0000"/>
                          </a:solidFill>
                          <a:effectLst/>
                        </a:rPr>
                        <a:t>МГКОД</a:t>
                      </a:r>
                      <a:endParaRPr lang="ru-RU"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60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6</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solidFill>
                            <a:srgbClr val="FF0000"/>
                          </a:solidFill>
                          <a:effectLst/>
                        </a:rPr>
                        <a:t>10,0</a:t>
                      </a:r>
                      <a:endParaRPr lang="ru-RU"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41500147"/>
                  </a:ext>
                </a:extLst>
              </a:tr>
              <a:tr h="284373">
                <a:tc>
                  <a:txBody>
                    <a:bodyPr/>
                    <a:lstStyle/>
                    <a:p>
                      <a:pPr algn="ctr">
                        <a:lnSpc>
                          <a:spcPct val="115000"/>
                        </a:lnSpc>
                        <a:spcAft>
                          <a:spcPts val="0"/>
                        </a:spcAft>
                      </a:pPr>
                      <a:r>
                        <a:rPr lang="ru-RU" sz="1100" dirty="0">
                          <a:solidFill>
                            <a:schemeClr val="tx1"/>
                          </a:solidFill>
                          <a:effectLst/>
                        </a:rPr>
                        <a:t>15.</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effectLst/>
                        </a:rPr>
                        <a:t>2-я ГДКБ</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25</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23</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92,0</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2240250047"/>
                  </a:ext>
                </a:extLst>
              </a:tr>
              <a:tr h="284373">
                <a:tc>
                  <a:txBody>
                    <a:bodyPr/>
                    <a:lstStyle/>
                    <a:p>
                      <a:pPr algn="ctr">
                        <a:lnSpc>
                          <a:spcPct val="115000"/>
                        </a:lnSpc>
                        <a:spcAft>
                          <a:spcPts val="0"/>
                        </a:spcAft>
                      </a:pPr>
                      <a:r>
                        <a:rPr lang="ru-RU" sz="1100" dirty="0">
                          <a:solidFill>
                            <a:schemeClr val="tx1"/>
                          </a:solidFill>
                          <a:effectLst/>
                        </a:rPr>
                        <a:t>16.</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b="1" dirty="0">
                          <a:solidFill>
                            <a:schemeClr val="tx1"/>
                          </a:solidFill>
                          <a:effectLst/>
                        </a:rPr>
                        <a:t>3-я ГДКБ</a:t>
                      </a:r>
                      <a:endParaRPr lang="ru-RU"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30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32</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b="1" dirty="0">
                          <a:effectLst/>
                        </a:rPr>
                        <a:t>106,7</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3641063991"/>
                  </a:ext>
                </a:extLst>
              </a:tr>
              <a:tr h="284373">
                <a:tc>
                  <a:txBody>
                    <a:bodyPr/>
                    <a:lstStyle/>
                    <a:p>
                      <a:pPr algn="ctr">
                        <a:lnSpc>
                          <a:spcPct val="115000"/>
                        </a:lnSpc>
                        <a:spcAft>
                          <a:spcPts val="0"/>
                        </a:spcAft>
                      </a:pPr>
                      <a:r>
                        <a:rPr lang="ru-RU" sz="1100" dirty="0">
                          <a:solidFill>
                            <a:schemeClr val="tx1"/>
                          </a:solidFill>
                          <a:effectLst/>
                        </a:rPr>
                        <a:t>17.</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effectLst/>
                        </a:rPr>
                        <a:t>4-я ГДКБ</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30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1</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33,3</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2798220465"/>
                  </a:ext>
                </a:extLst>
              </a:tr>
              <a:tr h="284373">
                <a:tc>
                  <a:txBody>
                    <a:bodyPr/>
                    <a:lstStyle/>
                    <a:p>
                      <a:pPr algn="ctr">
                        <a:lnSpc>
                          <a:spcPct val="115000"/>
                        </a:lnSpc>
                        <a:spcAft>
                          <a:spcPts val="0"/>
                        </a:spcAft>
                      </a:pPr>
                      <a:r>
                        <a:rPr lang="ru-RU" sz="1100" dirty="0">
                          <a:solidFill>
                            <a:schemeClr val="tx1"/>
                          </a:solidFill>
                          <a:effectLst/>
                        </a:rPr>
                        <a:t>18.</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dirty="0">
                          <a:effectLst/>
                        </a:rPr>
                        <a:t>ГДИКБ</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a:effectLst/>
                        </a:rPr>
                        <a:t>25</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9</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effectLst/>
                        </a:rPr>
                        <a:t>36,0</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2491118085"/>
                  </a:ext>
                </a:extLst>
              </a:tr>
              <a:tr h="284373">
                <a:tc>
                  <a:txBody>
                    <a:bodyPr/>
                    <a:lstStyle/>
                    <a:p>
                      <a:pPr algn="ctr">
                        <a:lnSpc>
                          <a:spcPct val="115000"/>
                        </a:lnSpc>
                        <a:spcAft>
                          <a:spcPts val="0"/>
                        </a:spcAft>
                      </a:pPr>
                      <a:r>
                        <a:rPr lang="ru-RU" sz="1100" dirty="0">
                          <a:solidFill>
                            <a:schemeClr val="tx1"/>
                          </a:solidFill>
                          <a:effectLst/>
                        </a:rPr>
                        <a:t>19.</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ru-RU" sz="1600" b="1" dirty="0">
                          <a:solidFill>
                            <a:srgbClr val="FF0000"/>
                          </a:solidFill>
                          <a:effectLst/>
                        </a:rPr>
                        <a:t>ГКНД</a:t>
                      </a:r>
                      <a:endParaRPr lang="ru-RU"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ru-RU" sz="1600" dirty="0">
                          <a:effectLst/>
                        </a:rPr>
                        <a:t>10</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a:effectLst/>
                        </a:rPr>
                        <a:t>2</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tc>
                  <a:txBody>
                    <a:bodyPr/>
                    <a:lstStyle/>
                    <a:p>
                      <a:pPr algn="ctr">
                        <a:lnSpc>
                          <a:spcPct val="115000"/>
                        </a:lnSpc>
                        <a:spcAft>
                          <a:spcPts val="0"/>
                        </a:spcAft>
                      </a:pPr>
                      <a:r>
                        <a:rPr lang="ru-RU" sz="1600" dirty="0">
                          <a:solidFill>
                            <a:srgbClr val="FF0000"/>
                          </a:solidFill>
                          <a:effectLst/>
                        </a:rPr>
                        <a:t>20,0</a:t>
                      </a:r>
                      <a:endParaRPr lang="ru-RU"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tc>
                <a:extLst>
                  <a:ext uri="{0D108BD9-81ED-4DB2-BD59-A6C34878D82A}">
                    <a16:rowId xmlns:a16="http://schemas.microsoft.com/office/drawing/2014/main" val="3755008834"/>
                  </a:ext>
                </a:extLst>
              </a:tr>
              <a:tr h="284373">
                <a:tc>
                  <a:txBody>
                    <a:bodyPr/>
                    <a:lstStyle/>
                    <a:p>
                      <a:pPr algn="ctr">
                        <a:lnSpc>
                          <a:spcPct val="115000"/>
                        </a:lnSpc>
                        <a:spcAft>
                          <a:spcPts val="0"/>
                        </a:spcAft>
                      </a:pPr>
                      <a:r>
                        <a:rPr lang="ru-RU" sz="1100" dirty="0">
                          <a:solidFill>
                            <a:schemeClr val="tx1"/>
                          </a:solidFill>
                          <a:effectLst/>
                        </a:rPr>
                        <a:t> </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lnSpc>
                          <a:spcPct val="115000"/>
                        </a:lnSpc>
                        <a:spcAft>
                          <a:spcPts val="0"/>
                        </a:spcAft>
                      </a:pPr>
                      <a:r>
                        <a:rPr lang="ru-RU" sz="1600" b="1" dirty="0" smtClean="0">
                          <a:solidFill>
                            <a:schemeClr val="bg1"/>
                          </a:solidFill>
                          <a:effectLst/>
                        </a:rPr>
                        <a:t>          Итого:</a:t>
                      </a:r>
                      <a:endParaRPr lang="ru-RU"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lnL w="12700" cap="flat" cmpd="sng" algn="ctr">
                      <a:solidFill>
                        <a:schemeClr val="tx1"/>
                      </a:solidFill>
                      <a:prstDash val="solid"/>
                      <a:round/>
                      <a:headEnd type="none" w="med" len="med"/>
                      <a:tailEnd type="none" w="med" len="med"/>
                    </a:lnL>
                    <a:solidFill>
                      <a:srgbClr val="0000FF"/>
                    </a:solidFill>
                  </a:tcPr>
                </a:tc>
                <a:tc>
                  <a:txBody>
                    <a:bodyPr/>
                    <a:lstStyle/>
                    <a:p>
                      <a:pPr algn="ctr">
                        <a:lnSpc>
                          <a:spcPct val="115000"/>
                        </a:lnSpc>
                        <a:spcAft>
                          <a:spcPts val="0"/>
                        </a:spcAft>
                      </a:pPr>
                      <a:r>
                        <a:rPr lang="ru-RU" sz="1600" b="1" dirty="0">
                          <a:solidFill>
                            <a:schemeClr val="bg1"/>
                          </a:solidFill>
                          <a:effectLst/>
                        </a:rPr>
                        <a:t>825</a:t>
                      </a:r>
                      <a:endParaRPr lang="ru-RU"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solidFill>
                      <a:srgbClr val="0000FF"/>
                    </a:solidFill>
                  </a:tcPr>
                </a:tc>
                <a:tc>
                  <a:txBody>
                    <a:bodyPr/>
                    <a:lstStyle/>
                    <a:p>
                      <a:pPr algn="ctr">
                        <a:lnSpc>
                          <a:spcPct val="115000"/>
                        </a:lnSpc>
                        <a:spcAft>
                          <a:spcPts val="0"/>
                        </a:spcAft>
                      </a:pPr>
                      <a:r>
                        <a:rPr lang="ru-RU" sz="1600" b="1" dirty="0">
                          <a:solidFill>
                            <a:schemeClr val="bg1"/>
                          </a:solidFill>
                          <a:effectLst/>
                        </a:rPr>
                        <a:t>468</a:t>
                      </a:r>
                      <a:endParaRPr lang="ru-RU"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solidFill>
                      <a:srgbClr val="0000FF"/>
                    </a:solidFill>
                  </a:tcPr>
                </a:tc>
                <a:tc>
                  <a:txBody>
                    <a:bodyPr/>
                    <a:lstStyle/>
                    <a:p>
                      <a:pPr algn="ctr">
                        <a:lnSpc>
                          <a:spcPct val="115000"/>
                        </a:lnSpc>
                        <a:spcAft>
                          <a:spcPts val="0"/>
                        </a:spcAft>
                      </a:pPr>
                      <a:r>
                        <a:rPr lang="ru-RU" sz="1600" b="1" dirty="0">
                          <a:solidFill>
                            <a:schemeClr val="bg1"/>
                          </a:solidFill>
                          <a:effectLst/>
                        </a:rPr>
                        <a:t>56,7</a:t>
                      </a:r>
                      <a:endParaRPr lang="ru-RU"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626" marR="52626" marT="0" marB="0">
                    <a:solidFill>
                      <a:srgbClr val="0000FF"/>
                    </a:solidFill>
                  </a:tcPr>
                </a:tc>
                <a:extLst>
                  <a:ext uri="{0D108BD9-81ED-4DB2-BD59-A6C34878D82A}">
                    <a16:rowId xmlns:a16="http://schemas.microsoft.com/office/drawing/2014/main" val="1947630836"/>
                  </a:ext>
                </a:extLst>
              </a:tr>
            </a:tbl>
          </a:graphicData>
        </a:graphic>
      </p:graphicFrame>
    </p:spTree>
    <p:extLst>
      <p:ext uri="{BB962C8B-B14F-4D97-AF65-F5344CB8AC3E}">
        <p14:creationId xmlns:p14="http://schemas.microsoft.com/office/powerpoint/2010/main" val="629201121"/>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507288" cy="1584176"/>
          </a:xfrm>
        </p:spPr>
        <p:txBody>
          <a:bodyPr/>
          <a:lstStyle/>
          <a:p>
            <a:r>
              <a:rPr lang="ru-RU" sz="2400" b="1" dirty="0">
                <a:solidFill>
                  <a:srgbClr val="0000FF"/>
                </a:solidFill>
                <a:latin typeface="Arial" pitchFamily="34" charset="0"/>
                <a:cs typeface="Arial" pitchFamily="34" charset="0"/>
              </a:rPr>
              <a:t>Выполнение </a:t>
            </a:r>
            <a:r>
              <a:rPr lang="ru-RU" sz="2400" b="1" dirty="0" smtClean="0">
                <a:solidFill>
                  <a:srgbClr val="0000FF"/>
                </a:solidFill>
                <a:latin typeface="Arial" pitchFamily="34" charset="0"/>
                <a:cs typeface="Arial" pitchFamily="34" charset="0"/>
              </a:rPr>
              <a:t>прогнозных показателей по </a:t>
            </a:r>
            <a:r>
              <a:rPr lang="ru-RU" sz="2400" b="1" dirty="0" err="1">
                <a:solidFill>
                  <a:srgbClr val="0000FF"/>
                </a:solidFill>
                <a:latin typeface="Arial" pitchFamily="34" charset="0"/>
                <a:cs typeface="Arial" pitchFamily="34" charset="0"/>
              </a:rPr>
              <a:t>рекрутированию</a:t>
            </a:r>
            <a:r>
              <a:rPr lang="ru-RU" sz="2400" b="1" dirty="0">
                <a:solidFill>
                  <a:srgbClr val="0000FF"/>
                </a:solidFill>
                <a:latin typeface="Arial" pitchFamily="34" charset="0"/>
                <a:cs typeface="Arial" pitchFamily="34" charset="0"/>
              </a:rPr>
              <a:t> безвозмездных доноров крови и ее компонентов учреждениями здравоохранения по административным районам г</a:t>
            </a:r>
            <a:r>
              <a:rPr lang="ru-RU" sz="2400" b="1" dirty="0" smtClean="0">
                <a:solidFill>
                  <a:srgbClr val="0000FF"/>
                </a:solidFill>
                <a:latin typeface="Arial" pitchFamily="34" charset="0"/>
                <a:cs typeface="Arial" pitchFamily="34" charset="0"/>
              </a:rPr>
              <a:t>. Минска за </a:t>
            </a:r>
            <a:r>
              <a:rPr lang="ru-RU" sz="2400" b="1" dirty="0">
                <a:solidFill>
                  <a:srgbClr val="0000FF"/>
                </a:solidFill>
                <a:latin typeface="Arial" pitchFamily="34" charset="0"/>
                <a:cs typeface="Arial" pitchFamily="34" charset="0"/>
              </a:rPr>
              <a:t>2020 год</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7875942"/>
              </p:ext>
            </p:extLst>
          </p:nvPr>
        </p:nvGraphicFramePr>
        <p:xfrm>
          <a:off x="142844" y="1857367"/>
          <a:ext cx="8784977" cy="4897683"/>
        </p:xfrm>
        <a:graphic>
          <a:graphicData uri="http://schemas.openxmlformats.org/drawingml/2006/table">
            <a:tbl>
              <a:tblPr firstRow="1" firstCol="1" bandRow="1">
                <a:tableStyleId>{5C22544A-7EE6-4342-B048-85BDC9FD1C3A}</a:tableStyleId>
              </a:tblPr>
              <a:tblGrid>
                <a:gridCol w="642942">
                  <a:extLst>
                    <a:ext uri="{9D8B030D-6E8A-4147-A177-3AD203B41FA5}">
                      <a16:colId xmlns:a16="http://schemas.microsoft.com/office/drawing/2014/main" val="208072030"/>
                    </a:ext>
                  </a:extLst>
                </a:gridCol>
                <a:gridCol w="2842007">
                  <a:extLst>
                    <a:ext uri="{9D8B030D-6E8A-4147-A177-3AD203B41FA5}">
                      <a16:colId xmlns:a16="http://schemas.microsoft.com/office/drawing/2014/main" val="103892009"/>
                    </a:ext>
                  </a:extLst>
                </a:gridCol>
                <a:gridCol w="1742475">
                  <a:extLst>
                    <a:ext uri="{9D8B030D-6E8A-4147-A177-3AD203B41FA5}">
                      <a16:colId xmlns:a16="http://schemas.microsoft.com/office/drawing/2014/main" val="2441102144"/>
                    </a:ext>
                  </a:extLst>
                </a:gridCol>
                <a:gridCol w="1524665">
                  <a:extLst>
                    <a:ext uri="{9D8B030D-6E8A-4147-A177-3AD203B41FA5}">
                      <a16:colId xmlns:a16="http://schemas.microsoft.com/office/drawing/2014/main" val="1509872424"/>
                    </a:ext>
                  </a:extLst>
                </a:gridCol>
                <a:gridCol w="2032888">
                  <a:extLst>
                    <a:ext uri="{9D8B030D-6E8A-4147-A177-3AD203B41FA5}">
                      <a16:colId xmlns:a16="http://schemas.microsoft.com/office/drawing/2014/main" val="963479215"/>
                    </a:ext>
                  </a:extLst>
                </a:gridCol>
              </a:tblGrid>
              <a:tr h="727748">
                <a:tc rowSpan="2">
                  <a:txBody>
                    <a:bodyPr/>
                    <a:lstStyle/>
                    <a:p>
                      <a:pPr algn="ctr">
                        <a:lnSpc>
                          <a:spcPct val="115000"/>
                        </a:lnSpc>
                        <a:spcAft>
                          <a:spcPts val="0"/>
                        </a:spcAft>
                      </a:pPr>
                      <a:r>
                        <a:rPr lang="ru-RU" sz="2000" dirty="0">
                          <a:effectLst/>
                          <a:latin typeface="Arial" pitchFamily="34" charset="0"/>
                          <a:cs typeface="Arial" pitchFamily="34" charset="0"/>
                        </a:rPr>
                        <a:t>№</a:t>
                      </a:r>
                    </a:p>
                    <a:p>
                      <a:pPr algn="ctr">
                        <a:lnSpc>
                          <a:spcPct val="115000"/>
                        </a:lnSpc>
                        <a:spcAft>
                          <a:spcPts val="0"/>
                        </a:spcAft>
                      </a:pPr>
                      <a:r>
                        <a:rPr lang="ru-RU" sz="2000" dirty="0">
                          <a:effectLst/>
                          <a:latin typeface="Arial" pitchFamily="34" charset="0"/>
                          <a:cs typeface="Arial" pitchFamily="34" charset="0"/>
                        </a:rPr>
                        <a:t>п/п</a:t>
                      </a:r>
                      <a:endParaRPr lang="ru-RU" sz="2000" dirty="0">
                        <a:effectLst/>
                        <a:latin typeface="Arial" pitchFamily="34" charset="0"/>
                        <a:ea typeface="Times New Roman" panose="02020603050405020304" pitchFamily="18" charset="0"/>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0000FF"/>
                    </a:solidFill>
                  </a:tcPr>
                </a:tc>
                <a:tc rowSpan="2">
                  <a:txBody>
                    <a:bodyPr/>
                    <a:lstStyle/>
                    <a:p>
                      <a:pPr algn="ctr">
                        <a:lnSpc>
                          <a:spcPct val="115000"/>
                        </a:lnSpc>
                        <a:spcAft>
                          <a:spcPts val="0"/>
                        </a:spcAft>
                      </a:pPr>
                      <a:r>
                        <a:rPr lang="ru-RU" sz="2000" dirty="0" smtClean="0">
                          <a:effectLst/>
                          <a:latin typeface="Arial" pitchFamily="34" charset="0"/>
                          <a:cs typeface="Arial" pitchFamily="34" charset="0"/>
                        </a:rPr>
                        <a:t>Районы</a:t>
                      </a:r>
                      <a:endParaRPr lang="ru-RU" sz="2000" dirty="0">
                        <a:effectLst/>
                        <a:latin typeface="Arial" pitchFamily="34" charset="0"/>
                        <a:ea typeface="Times New Roman" panose="02020603050405020304" pitchFamily="18" charset="0"/>
                        <a:cs typeface="Arial" pitchFamily="34" charset="0"/>
                      </a:endParaRP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00FF"/>
                    </a:solidFill>
                  </a:tcPr>
                </a:tc>
                <a:tc gridSpan="3">
                  <a:txBody>
                    <a:bodyPr/>
                    <a:lstStyle/>
                    <a:p>
                      <a:pPr algn="ctr">
                        <a:lnSpc>
                          <a:spcPct val="115000"/>
                        </a:lnSpc>
                        <a:spcAft>
                          <a:spcPts val="0"/>
                        </a:spcAft>
                      </a:pPr>
                      <a:r>
                        <a:rPr lang="ru-RU" sz="2000" dirty="0" err="1">
                          <a:effectLst/>
                          <a:latin typeface="Arial" pitchFamily="34" charset="0"/>
                          <a:cs typeface="Arial" pitchFamily="34" charset="0"/>
                        </a:rPr>
                        <a:t>Рекрутирование</a:t>
                      </a:r>
                      <a:r>
                        <a:rPr lang="ru-RU" sz="2000" dirty="0">
                          <a:effectLst/>
                          <a:latin typeface="Arial" pitchFamily="34" charset="0"/>
                          <a:cs typeface="Arial" pitchFamily="34" charset="0"/>
                        </a:rPr>
                        <a:t> безвозмездных доноров крови</a:t>
                      </a:r>
                      <a:endParaRPr lang="ru-RU" sz="2000" dirty="0">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00FF"/>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977093984"/>
                  </a:ext>
                </a:extLst>
              </a:tr>
              <a:tr h="37908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2000" b="1" dirty="0">
                          <a:solidFill>
                            <a:schemeClr val="bg1"/>
                          </a:solidFill>
                          <a:effectLst/>
                          <a:latin typeface="Arial" pitchFamily="34" charset="0"/>
                          <a:cs typeface="Arial" pitchFamily="34" charset="0"/>
                        </a:rPr>
                        <a:t>План</a:t>
                      </a:r>
                      <a:endParaRPr lang="ru-RU" sz="2000" b="1" dirty="0">
                        <a:solidFill>
                          <a:schemeClr val="bg1"/>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lnSpc>
                          <a:spcPct val="115000"/>
                        </a:lnSpc>
                        <a:spcAft>
                          <a:spcPts val="0"/>
                        </a:spcAft>
                      </a:pPr>
                      <a:r>
                        <a:rPr lang="ru-RU" sz="2000" b="1" dirty="0">
                          <a:solidFill>
                            <a:schemeClr val="bg1"/>
                          </a:solidFill>
                          <a:effectLst/>
                          <a:latin typeface="Arial" pitchFamily="34" charset="0"/>
                          <a:cs typeface="Arial" pitchFamily="34" charset="0"/>
                        </a:rPr>
                        <a:t>Факт</a:t>
                      </a:r>
                      <a:endParaRPr lang="ru-RU" sz="2000" b="1" dirty="0">
                        <a:solidFill>
                          <a:schemeClr val="bg1"/>
                        </a:solidFill>
                        <a:effectLst/>
                        <a:latin typeface="Arial" pitchFamily="34" charset="0"/>
                        <a:ea typeface="Times New Roman" panose="02020603050405020304" pitchFamily="18" charset="0"/>
                        <a:cs typeface="Arial"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lnSpc>
                          <a:spcPct val="115000"/>
                        </a:lnSpc>
                        <a:spcAft>
                          <a:spcPts val="0"/>
                        </a:spcAft>
                      </a:pPr>
                      <a:r>
                        <a:rPr lang="ru-RU" sz="2000" b="1" dirty="0">
                          <a:solidFill>
                            <a:schemeClr val="bg1"/>
                          </a:solidFill>
                          <a:effectLst/>
                          <a:latin typeface="Arial" pitchFamily="34" charset="0"/>
                          <a:cs typeface="Arial" pitchFamily="34" charset="0"/>
                        </a:rPr>
                        <a:t>% выполнения</a:t>
                      </a:r>
                      <a:endParaRPr lang="ru-RU" sz="2000" b="1" dirty="0">
                        <a:solidFill>
                          <a:schemeClr val="bg1"/>
                        </a:solidFill>
                        <a:effectLst/>
                        <a:latin typeface="Arial" pitchFamily="34" charset="0"/>
                        <a:ea typeface="Times New Roman" panose="02020603050405020304" pitchFamily="18" charset="0"/>
                        <a:cs typeface="Arial"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2778886593"/>
                  </a:ext>
                </a:extLst>
              </a:tr>
              <a:tr h="379085">
                <a:tc>
                  <a:txBody>
                    <a:bodyPr/>
                    <a:lstStyle/>
                    <a:p>
                      <a:pPr algn="ctr">
                        <a:lnSpc>
                          <a:spcPct val="115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1.</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2000" b="1" dirty="0">
                          <a:solidFill>
                            <a:srgbClr val="0000FF"/>
                          </a:solidFill>
                          <a:effectLst/>
                          <a:latin typeface="Times New Roman" panose="02020603050405020304" pitchFamily="18" charset="0"/>
                          <a:cs typeface="Times New Roman" panose="02020603050405020304" pitchFamily="18" charset="0"/>
                        </a:rPr>
                        <a:t>Центральный</a:t>
                      </a:r>
                      <a:endParaRPr lang="ru-RU"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71</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panose="02020603050405020304" pitchFamily="18" charset="0"/>
                          <a:cs typeface="Times New Roman" panose="02020603050405020304" pitchFamily="18" charset="0"/>
                        </a:rPr>
                        <a:t>29</a:t>
                      </a:r>
                      <a:endParaRPr lang="ru-RU"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40,9</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1741355"/>
                  </a:ext>
                </a:extLst>
              </a:tr>
              <a:tr h="379085">
                <a:tc>
                  <a:txBody>
                    <a:bodyPr/>
                    <a:lstStyle/>
                    <a:p>
                      <a:pPr algn="ctr">
                        <a:lnSpc>
                          <a:spcPct val="115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2.</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2000" b="1" dirty="0" err="1">
                          <a:solidFill>
                            <a:srgbClr val="0000FF"/>
                          </a:solidFill>
                          <a:effectLst/>
                          <a:latin typeface="Times New Roman" panose="02020603050405020304" pitchFamily="18" charset="0"/>
                          <a:cs typeface="Times New Roman" panose="02020603050405020304" pitchFamily="18" charset="0"/>
                        </a:rPr>
                        <a:t>Фрунзенский</a:t>
                      </a:r>
                      <a:endParaRPr lang="ru-RU"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142</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panose="02020603050405020304" pitchFamily="18" charset="0"/>
                          <a:cs typeface="Times New Roman" panose="02020603050405020304" pitchFamily="18" charset="0"/>
                        </a:rPr>
                        <a:t>46</a:t>
                      </a:r>
                      <a:endParaRPr lang="ru-RU"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panose="02020603050405020304" pitchFamily="18" charset="0"/>
                          <a:cs typeface="Times New Roman" panose="02020603050405020304" pitchFamily="18" charset="0"/>
                        </a:rPr>
                        <a:t>32,4</a:t>
                      </a:r>
                      <a:endParaRPr lang="ru-RU"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049107"/>
                  </a:ext>
                </a:extLst>
              </a:tr>
              <a:tr h="379085">
                <a:tc>
                  <a:txBody>
                    <a:bodyPr/>
                    <a:lstStyle/>
                    <a:p>
                      <a:pPr algn="ctr">
                        <a:lnSpc>
                          <a:spcPct val="115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3.</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2000" b="1" dirty="0">
                          <a:solidFill>
                            <a:srgbClr val="0000FF"/>
                          </a:solidFill>
                          <a:effectLst/>
                          <a:latin typeface="Times New Roman" panose="02020603050405020304" pitchFamily="18" charset="0"/>
                          <a:cs typeface="Times New Roman" panose="02020603050405020304" pitchFamily="18" charset="0"/>
                        </a:rPr>
                        <a:t>Ленинский</a:t>
                      </a:r>
                      <a:endParaRPr lang="ru-RU"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126</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panose="02020603050405020304" pitchFamily="18" charset="0"/>
                          <a:cs typeface="Times New Roman" panose="02020603050405020304" pitchFamily="18" charset="0"/>
                        </a:rPr>
                        <a:t>53</a:t>
                      </a:r>
                      <a:endParaRPr lang="ru-RU"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panose="02020603050405020304" pitchFamily="18" charset="0"/>
                          <a:cs typeface="Times New Roman" panose="02020603050405020304" pitchFamily="18" charset="0"/>
                        </a:rPr>
                        <a:t>42,1</a:t>
                      </a:r>
                      <a:endParaRPr lang="ru-RU"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0006588"/>
                  </a:ext>
                </a:extLst>
              </a:tr>
              <a:tr h="379085">
                <a:tc>
                  <a:txBody>
                    <a:bodyPr/>
                    <a:lstStyle/>
                    <a:p>
                      <a:pPr algn="ctr">
                        <a:lnSpc>
                          <a:spcPct val="115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4.</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2000" b="1" dirty="0">
                          <a:solidFill>
                            <a:srgbClr val="0000FF"/>
                          </a:solidFill>
                          <a:effectLst/>
                          <a:latin typeface="Times New Roman" panose="02020603050405020304" pitchFamily="18" charset="0"/>
                          <a:cs typeface="Times New Roman" panose="02020603050405020304" pitchFamily="18" charset="0"/>
                        </a:rPr>
                        <a:t>Партизанский</a:t>
                      </a:r>
                      <a:endParaRPr lang="ru-RU"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203</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51</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panose="02020603050405020304" pitchFamily="18" charset="0"/>
                          <a:cs typeface="Times New Roman" panose="02020603050405020304" pitchFamily="18" charset="0"/>
                        </a:rPr>
                        <a:t>25,1</a:t>
                      </a:r>
                      <a:endParaRPr lang="ru-RU"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173028"/>
                  </a:ext>
                </a:extLst>
              </a:tr>
              <a:tr h="379085">
                <a:tc>
                  <a:txBody>
                    <a:bodyPr/>
                    <a:lstStyle/>
                    <a:p>
                      <a:pPr algn="ctr">
                        <a:lnSpc>
                          <a:spcPct val="115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5.</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2000" b="1" dirty="0">
                          <a:solidFill>
                            <a:srgbClr val="0000FF"/>
                          </a:solidFill>
                          <a:effectLst/>
                          <a:latin typeface="Times New Roman" panose="02020603050405020304" pitchFamily="18" charset="0"/>
                          <a:cs typeface="Times New Roman" panose="02020603050405020304" pitchFamily="18" charset="0"/>
                        </a:rPr>
                        <a:t>Первомайский </a:t>
                      </a:r>
                      <a:endParaRPr lang="ru-RU"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168</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66</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panose="02020603050405020304" pitchFamily="18" charset="0"/>
                          <a:cs typeface="Times New Roman" panose="02020603050405020304" pitchFamily="18" charset="0"/>
                        </a:rPr>
                        <a:t>39,3</a:t>
                      </a:r>
                      <a:endParaRPr lang="ru-RU"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90922"/>
                  </a:ext>
                </a:extLst>
              </a:tr>
              <a:tr h="379085">
                <a:tc>
                  <a:txBody>
                    <a:bodyPr/>
                    <a:lstStyle/>
                    <a:p>
                      <a:pPr algn="ctr">
                        <a:lnSpc>
                          <a:spcPct val="115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6.</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2000" b="1" dirty="0">
                          <a:solidFill>
                            <a:srgbClr val="0000FF"/>
                          </a:solidFill>
                          <a:effectLst/>
                          <a:latin typeface="Times New Roman" panose="02020603050405020304" pitchFamily="18" charset="0"/>
                          <a:cs typeface="Times New Roman" panose="02020603050405020304" pitchFamily="18" charset="0"/>
                        </a:rPr>
                        <a:t>Заводской</a:t>
                      </a:r>
                      <a:endParaRPr lang="ru-RU"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214</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56</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panose="02020603050405020304" pitchFamily="18" charset="0"/>
                          <a:cs typeface="Times New Roman" panose="02020603050405020304" pitchFamily="18" charset="0"/>
                        </a:rPr>
                        <a:t>26,2</a:t>
                      </a:r>
                      <a:endParaRPr lang="ru-RU"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037985"/>
                  </a:ext>
                </a:extLst>
              </a:tr>
              <a:tr h="379085">
                <a:tc>
                  <a:txBody>
                    <a:bodyPr/>
                    <a:lstStyle/>
                    <a:p>
                      <a:pPr algn="ctr">
                        <a:lnSpc>
                          <a:spcPct val="115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7.</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2000" b="1" dirty="0">
                          <a:solidFill>
                            <a:srgbClr val="0000FF"/>
                          </a:solidFill>
                          <a:effectLst/>
                          <a:latin typeface="Times New Roman" panose="02020603050405020304" pitchFamily="18" charset="0"/>
                          <a:cs typeface="Times New Roman" panose="02020603050405020304" pitchFamily="18" charset="0"/>
                        </a:rPr>
                        <a:t>Советский</a:t>
                      </a:r>
                      <a:endParaRPr lang="ru-RU"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53</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4</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panose="02020603050405020304" pitchFamily="18" charset="0"/>
                          <a:cs typeface="Times New Roman" panose="02020603050405020304" pitchFamily="18" charset="0"/>
                        </a:rPr>
                        <a:t>7,6</a:t>
                      </a:r>
                      <a:endParaRPr lang="ru-RU"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270013"/>
                  </a:ext>
                </a:extLst>
              </a:tr>
              <a:tr h="379085">
                <a:tc>
                  <a:txBody>
                    <a:bodyPr/>
                    <a:lstStyle/>
                    <a:p>
                      <a:pPr algn="ctr">
                        <a:lnSpc>
                          <a:spcPct val="115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8.</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2000" b="1" dirty="0">
                          <a:solidFill>
                            <a:srgbClr val="0000FF"/>
                          </a:solidFill>
                          <a:effectLst/>
                          <a:latin typeface="Times New Roman" panose="02020603050405020304" pitchFamily="18" charset="0"/>
                          <a:cs typeface="Times New Roman" panose="02020603050405020304" pitchFamily="18" charset="0"/>
                        </a:rPr>
                        <a:t>Московский</a:t>
                      </a:r>
                      <a:endParaRPr lang="ru-RU"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229</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181</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panose="02020603050405020304" pitchFamily="18" charset="0"/>
                          <a:cs typeface="Times New Roman" panose="02020603050405020304" pitchFamily="18" charset="0"/>
                        </a:rPr>
                        <a:t>79,0</a:t>
                      </a:r>
                      <a:endParaRPr lang="ru-RU"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9313948"/>
                  </a:ext>
                </a:extLst>
              </a:tr>
              <a:tr h="379085">
                <a:tc>
                  <a:txBody>
                    <a:bodyPr/>
                    <a:lstStyle/>
                    <a:p>
                      <a:pPr algn="ctr">
                        <a:lnSpc>
                          <a:spcPct val="115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9.</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2000" b="1" dirty="0">
                          <a:solidFill>
                            <a:srgbClr val="0000FF"/>
                          </a:solidFill>
                          <a:effectLst/>
                          <a:latin typeface="Times New Roman" panose="02020603050405020304" pitchFamily="18" charset="0"/>
                          <a:cs typeface="Times New Roman" panose="02020603050405020304" pitchFamily="18" charset="0"/>
                        </a:rPr>
                        <a:t>Октябрьский</a:t>
                      </a:r>
                      <a:endParaRPr lang="ru-RU"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241</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132</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b="1">
                          <a:effectLst/>
                          <a:latin typeface="Times New Roman" panose="02020603050405020304" pitchFamily="18" charset="0"/>
                          <a:cs typeface="Times New Roman" panose="02020603050405020304" pitchFamily="18" charset="0"/>
                        </a:rPr>
                        <a:t>54,8</a:t>
                      </a:r>
                      <a:endParaRPr lang="ru-RU"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2711149"/>
                  </a:ext>
                </a:extLst>
              </a:tr>
              <a:tr h="379085">
                <a:tc>
                  <a:txBody>
                    <a:bodyPr/>
                    <a:lstStyle/>
                    <a:p>
                      <a:pPr algn="ctr">
                        <a:lnSpc>
                          <a:spcPct val="115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 </a:t>
                      </a:r>
                      <a:endPar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ru-RU" sz="2000" b="1" dirty="0" smtClean="0">
                          <a:solidFill>
                            <a:srgbClr val="0000FF"/>
                          </a:solidFill>
                          <a:effectLst/>
                          <a:latin typeface="Times New Roman" panose="02020603050405020304" pitchFamily="18" charset="0"/>
                          <a:cs typeface="Times New Roman" panose="02020603050405020304" pitchFamily="18" charset="0"/>
                        </a:rPr>
                        <a:t>                              Итого: </a:t>
                      </a:r>
                      <a:endParaRPr lang="ru-RU" sz="2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1 447</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746</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lnSpc>
                          <a:spcPct val="115000"/>
                        </a:lnSpc>
                        <a:spcAft>
                          <a:spcPts val="0"/>
                        </a:spcAft>
                      </a:pPr>
                      <a:r>
                        <a:rPr lang="ru-RU" sz="2000" b="1" dirty="0">
                          <a:effectLst/>
                          <a:latin typeface="Times New Roman" panose="02020603050405020304" pitchFamily="18" charset="0"/>
                          <a:cs typeface="Times New Roman" panose="02020603050405020304" pitchFamily="18" charset="0"/>
                        </a:rPr>
                        <a:t>51,6</a:t>
                      </a: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extLst>
                  <a:ext uri="{0D108BD9-81ED-4DB2-BD59-A6C34878D82A}">
                    <a16:rowId xmlns:a16="http://schemas.microsoft.com/office/drawing/2014/main" val="1153603452"/>
                  </a:ext>
                </a:extLst>
              </a:tr>
            </a:tbl>
          </a:graphicData>
        </a:graphic>
      </p:graphicFrame>
    </p:spTree>
    <p:extLst>
      <p:ext uri="{BB962C8B-B14F-4D97-AF65-F5344CB8AC3E}">
        <p14:creationId xmlns:p14="http://schemas.microsoft.com/office/powerpoint/2010/main" val="1946137943"/>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8784976" cy="1228998"/>
          </a:xfrm>
        </p:spPr>
        <p:txBody>
          <a:bodyPr/>
          <a:lstStyle/>
          <a:p>
            <a:r>
              <a:rPr lang="ru-RU" sz="3200" b="1" dirty="0">
                <a:solidFill>
                  <a:srgbClr val="0000FF"/>
                </a:solidFill>
                <a:latin typeface="Times New Roman" pitchFamily="18" charset="0"/>
                <a:cs typeface="Times New Roman" pitchFamily="18" charset="0"/>
              </a:rPr>
              <a:t>Лозунг Всемирного дня донора крови </a:t>
            </a:r>
            <a:r>
              <a:rPr lang="ru-RU" sz="3200" b="1" dirty="0" smtClean="0">
                <a:solidFill>
                  <a:srgbClr val="0000FF"/>
                </a:solidFill>
                <a:latin typeface="Times New Roman" pitchFamily="18" charset="0"/>
                <a:cs typeface="Times New Roman" pitchFamily="18" charset="0"/>
              </a:rPr>
              <a:t/>
            </a:r>
            <a:br>
              <a:rPr lang="ru-RU" sz="3200" b="1" dirty="0" smtClean="0">
                <a:solidFill>
                  <a:srgbClr val="0000FF"/>
                </a:solidFill>
                <a:latin typeface="Times New Roman" pitchFamily="18" charset="0"/>
                <a:cs typeface="Times New Roman" pitchFamily="18" charset="0"/>
              </a:rPr>
            </a:br>
            <a:r>
              <a:rPr lang="ru-RU" sz="3200" b="1" dirty="0" smtClean="0">
                <a:solidFill>
                  <a:srgbClr val="0000FF"/>
                </a:solidFill>
                <a:latin typeface="Times New Roman" pitchFamily="18" charset="0"/>
                <a:cs typeface="Times New Roman" pitchFamily="18" charset="0"/>
              </a:rPr>
              <a:t>2021 года</a:t>
            </a:r>
            <a:r>
              <a:rPr lang="ru-RU" sz="3200" dirty="0"/>
              <a:t/>
            </a:r>
            <a:br>
              <a:rPr lang="ru-RU" sz="3200" dirty="0"/>
            </a:br>
            <a:endParaRPr lang="ru-RU" sz="3200" dirty="0"/>
          </a:p>
        </p:txBody>
      </p:sp>
      <p:sp>
        <p:nvSpPr>
          <p:cNvPr id="3" name="Объект 2"/>
          <p:cNvSpPr>
            <a:spLocks noGrp="1"/>
          </p:cNvSpPr>
          <p:nvPr>
            <p:ph idx="1"/>
          </p:nvPr>
        </p:nvSpPr>
        <p:spPr>
          <a:xfrm>
            <a:off x="428596" y="1714488"/>
            <a:ext cx="8136904" cy="4660570"/>
          </a:xfrm>
        </p:spPr>
        <p:txBody>
          <a:bodyPr/>
          <a:lstStyle/>
          <a:p>
            <a:pPr marL="0" indent="0" algn="ctr">
              <a:spcBef>
                <a:spcPts val="0"/>
              </a:spcBef>
              <a:buNone/>
            </a:pPr>
            <a:r>
              <a:rPr lang="ru-RU" b="1" dirty="0" smtClean="0">
                <a:solidFill>
                  <a:srgbClr val="FF0000"/>
                </a:solidFill>
                <a:latin typeface="Times New Roman" panose="02020603050405020304" pitchFamily="18" charset="0"/>
                <a:cs typeface="Times New Roman" panose="02020603050405020304" pitchFamily="18" charset="0"/>
              </a:rPr>
              <a:t>«</a:t>
            </a:r>
            <a:r>
              <a:rPr lang="ru-RU" b="1" dirty="0">
                <a:solidFill>
                  <a:srgbClr val="FF0000"/>
                </a:solidFill>
                <a:latin typeface="Times New Roman" panose="02020603050405020304" pitchFamily="18" charset="0"/>
                <a:cs typeface="Times New Roman" panose="02020603050405020304" pitchFamily="18" charset="0"/>
              </a:rPr>
              <a:t>Сдавайте кровь, пусть в мире </a:t>
            </a:r>
            <a:endParaRPr lang="ru-RU" b="1" dirty="0" smtClean="0">
              <a:solidFill>
                <a:srgbClr val="FF0000"/>
              </a:solidFill>
              <a:latin typeface="Times New Roman" panose="02020603050405020304" pitchFamily="18" charset="0"/>
              <a:cs typeface="Times New Roman" panose="02020603050405020304" pitchFamily="18" charset="0"/>
            </a:endParaRPr>
          </a:p>
          <a:p>
            <a:pPr marL="0" indent="0" algn="ctr">
              <a:spcBef>
                <a:spcPts val="0"/>
              </a:spcBef>
              <a:buNone/>
            </a:pPr>
            <a:r>
              <a:rPr lang="ru-RU" b="1" dirty="0" smtClean="0">
                <a:solidFill>
                  <a:srgbClr val="FF0000"/>
                </a:solidFill>
                <a:latin typeface="Times New Roman" panose="02020603050405020304" pitchFamily="18" charset="0"/>
                <a:cs typeface="Times New Roman" panose="02020603050405020304" pitchFamily="18" charset="0"/>
              </a:rPr>
              <a:t>пульсирует </a:t>
            </a:r>
            <a:r>
              <a:rPr lang="ru-RU" b="1" dirty="0">
                <a:solidFill>
                  <a:srgbClr val="FF0000"/>
                </a:solidFill>
                <a:latin typeface="Times New Roman" panose="02020603050405020304" pitchFamily="18" charset="0"/>
                <a:cs typeface="Times New Roman" panose="02020603050405020304" pitchFamily="18" charset="0"/>
              </a:rPr>
              <a:t>жизнь». </a:t>
            </a:r>
            <a:endParaRPr lang="ru-RU"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ru-RU" sz="2800" dirty="0" smtClean="0">
                <a:latin typeface="Times New Roman" panose="02020603050405020304" pitchFamily="18" charset="0"/>
                <a:cs typeface="Times New Roman" panose="02020603050405020304" pitchFamily="18" charset="0"/>
              </a:rPr>
              <a:t>       Лозунг </a:t>
            </a:r>
            <a:r>
              <a:rPr lang="ru-RU" sz="2800" dirty="0">
                <a:latin typeface="Times New Roman" panose="02020603050405020304" pitchFamily="18" charset="0"/>
                <a:cs typeface="Times New Roman" panose="02020603050405020304" pitchFamily="18" charset="0"/>
              </a:rPr>
              <a:t>передает важный вклад доноров крови в то, чтобы в мире сохранялась жизнь, в спасение жизни одних и улучшение качества жизни других. </a:t>
            </a:r>
            <a:r>
              <a:rPr lang="ru-RU" sz="2800" dirty="0" smtClean="0">
                <a:latin typeface="Times New Roman" panose="02020603050405020304" pitchFamily="18" charset="0"/>
                <a:cs typeface="Times New Roman" panose="02020603050405020304" pitchFamily="18" charset="0"/>
              </a:rPr>
              <a:t>     Он </a:t>
            </a:r>
            <a:r>
              <a:rPr lang="ru-RU" sz="2800" dirty="0">
                <a:latin typeface="Times New Roman" panose="02020603050405020304" pitchFamily="18" charset="0"/>
                <a:cs typeface="Times New Roman" panose="02020603050405020304" pitchFamily="18" charset="0"/>
              </a:rPr>
              <a:t>подкрепляет глобальный призыв к тому, </a:t>
            </a:r>
            <a:r>
              <a:rPr lang="ru-RU" sz="2800" dirty="0" smtClean="0">
                <a:latin typeface="Times New Roman" panose="02020603050405020304" pitchFamily="18" charset="0"/>
                <a:cs typeface="Times New Roman" panose="02020603050405020304" pitchFamily="18" charset="0"/>
              </a:rPr>
              <a:t>чтобы больше </a:t>
            </a:r>
            <a:r>
              <a:rPr lang="ru-RU" sz="2800" dirty="0">
                <a:latin typeface="Times New Roman" panose="02020603050405020304" pitchFamily="18" charset="0"/>
                <a:cs typeface="Times New Roman" panose="02020603050405020304" pitchFamily="18" charset="0"/>
              </a:rPr>
              <a:t>людей во всем мире регулярно сдавали кровь и тем самым вносили вклад в улучшение здоровья.</a:t>
            </a:r>
          </a:p>
          <a:p>
            <a:endParaRPr lang="ru-RU" dirty="0"/>
          </a:p>
        </p:txBody>
      </p:sp>
    </p:spTree>
    <p:extLst>
      <p:ext uri="{BB962C8B-B14F-4D97-AF65-F5344CB8AC3E}">
        <p14:creationId xmlns:p14="http://schemas.microsoft.com/office/powerpoint/2010/main" val="2170225392"/>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4000" dirty="0" smtClean="0">
                <a:solidFill>
                  <a:srgbClr val="0000FF"/>
                </a:solidFill>
                <a:latin typeface="Arial" pitchFamily="34" charset="0"/>
                <a:cs typeface="Arial" pitchFamily="34" charset="0"/>
              </a:rPr>
              <a:t>Заготовка </a:t>
            </a:r>
            <a:br>
              <a:rPr lang="ru-RU" sz="4000" dirty="0" smtClean="0">
                <a:solidFill>
                  <a:srgbClr val="0000FF"/>
                </a:solidFill>
                <a:latin typeface="Arial" pitchFamily="34" charset="0"/>
                <a:cs typeface="Arial" pitchFamily="34" charset="0"/>
              </a:rPr>
            </a:br>
            <a:r>
              <a:rPr lang="ru-RU" sz="4000" dirty="0" err="1" smtClean="0">
                <a:solidFill>
                  <a:srgbClr val="0000FF"/>
                </a:solidFill>
                <a:latin typeface="Arial" pitchFamily="34" charset="0"/>
                <a:cs typeface="Arial" pitchFamily="34" charset="0"/>
              </a:rPr>
              <a:t>антиковидной</a:t>
            </a:r>
            <a:r>
              <a:rPr lang="ru-RU" sz="4000" dirty="0" smtClean="0">
                <a:solidFill>
                  <a:srgbClr val="0000FF"/>
                </a:solidFill>
                <a:latin typeface="Arial" pitchFamily="34" charset="0"/>
                <a:cs typeface="Arial" pitchFamily="34" charset="0"/>
              </a:rPr>
              <a:t> плазмы</a:t>
            </a:r>
            <a:endParaRPr lang="ru-RU" sz="4000" dirty="0">
              <a:solidFill>
                <a:srgbClr val="0000FF"/>
              </a:solidFill>
              <a:latin typeface="Arial" pitchFamily="34" charset="0"/>
              <a:cs typeface="Arial" pitchFamily="34" charset="0"/>
            </a:endParaRPr>
          </a:p>
        </p:txBody>
      </p:sp>
      <p:sp>
        <p:nvSpPr>
          <p:cNvPr id="6" name="Скругленная прямоугольная выноска 5"/>
          <p:cNvSpPr/>
          <p:nvPr/>
        </p:nvSpPr>
        <p:spPr>
          <a:xfrm>
            <a:off x="142844" y="2428868"/>
            <a:ext cx="3929090" cy="3643338"/>
          </a:xfrm>
          <a:prstGeom prst="wedgeRoundRectCallout">
            <a:avLst>
              <a:gd name="adj1" fmla="val -20107"/>
              <a:gd name="adj2" fmla="val 55969"/>
              <a:gd name="adj3" fmla="val 16667"/>
            </a:avLst>
          </a:prstGeom>
          <a:solidFill>
            <a:srgbClr val="CC99FF">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rgbClr val="9933FF"/>
                </a:solidFill>
                <a:latin typeface="Arial" pitchFamily="34" charset="0"/>
                <a:cs typeface="Arial" pitchFamily="34" charset="0"/>
              </a:rPr>
              <a:t>ВОЗ рекомендует переливание иммунной </a:t>
            </a:r>
            <a:r>
              <a:rPr lang="ru-RU" sz="2200" b="1" dirty="0" err="1" smtClean="0">
                <a:solidFill>
                  <a:srgbClr val="9933FF"/>
                </a:solidFill>
                <a:latin typeface="Arial" pitchFamily="34" charset="0"/>
                <a:cs typeface="Arial" pitchFamily="34" charset="0"/>
              </a:rPr>
              <a:t>антиковидной</a:t>
            </a:r>
            <a:r>
              <a:rPr lang="ru-RU" sz="2200" b="1" dirty="0" smtClean="0">
                <a:solidFill>
                  <a:srgbClr val="9933FF"/>
                </a:solidFill>
                <a:latin typeface="Arial" pitchFamily="34" charset="0"/>
                <a:cs typeface="Arial" pitchFamily="34" charset="0"/>
              </a:rPr>
              <a:t> плазмы, полученной от </a:t>
            </a:r>
            <a:r>
              <a:rPr lang="ru-RU" sz="2200" b="1" dirty="0" err="1" smtClean="0">
                <a:solidFill>
                  <a:srgbClr val="9933FF"/>
                </a:solidFill>
                <a:latin typeface="Arial" pitchFamily="34" charset="0"/>
                <a:cs typeface="Arial" pitchFamily="34" charset="0"/>
              </a:rPr>
              <a:t>реконвалесцентов</a:t>
            </a:r>
            <a:r>
              <a:rPr lang="ru-RU" sz="2200" b="1" dirty="0" smtClean="0">
                <a:solidFill>
                  <a:srgbClr val="9933FF"/>
                </a:solidFill>
                <a:latin typeface="Arial" pitchFamily="34" charset="0"/>
                <a:cs typeface="Arial" pitchFamily="34" charset="0"/>
              </a:rPr>
              <a:t>, в качестве лечебного средства при тяжелом течении заболевания</a:t>
            </a:r>
            <a:endParaRPr lang="ru-RU" sz="2200" b="1" dirty="0">
              <a:solidFill>
                <a:srgbClr val="9933FF"/>
              </a:solidFill>
              <a:latin typeface="Verdana "/>
            </a:endParaRPr>
          </a:p>
        </p:txBody>
      </p:sp>
      <p:sp>
        <p:nvSpPr>
          <p:cNvPr id="8" name="Скругленная прямоугольная выноска 7"/>
          <p:cNvSpPr/>
          <p:nvPr/>
        </p:nvSpPr>
        <p:spPr>
          <a:xfrm>
            <a:off x="4357686" y="2714620"/>
            <a:ext cx="4572032" cy="3571900"/>
          </a:xfrm>
          <a:prstGeom prst="wedgeRoundRectCallout">
            <a:avLst>
              <a:gd name="adj1" fmla="val -20308"/>
              <a:gd name="adj2" fmla="val 60410"/>
              <a:gd name="adj3" fmla="val 16667"/>
            </a:avLst>
          </a:prstGeom>
          <a:solidFill>
            <a:srgbClr val="FFFF99">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ru-RU" sz="2300" dirty="0" smtClean="0">
                <a:solidFill>
                  <a:srgbClr val="FF0000"/>
                </a:solidFill>
                <a:latin typeface="Arial" pitchFamily="34" charset="0"/>
                <a:cs typeface="Arial" pitchFamily="34" charset="0"/>
              </a:rPr>
              <a:t>Службой крови республики суммарно получено в 2020 г. более 4-х тонн такой плазмы. </a:t>
            </a:r>
          </a:p>
          <a:p>
            <a:pPr algn="ctr">
              <a:buNone/>
            </a:pPr>
            <a:r>
              <a:rPr lang="ru-RU" sz="2300" dirty="0" smtClean="0">
                <a:solidFill>
                  <a:srgbClr val="FF0000"/>
                </a:solidFill>
                <a:latin typeface="Arial" pitchFamily="34" charset="0"/>
                <a:cs typeface="Arial" pitchFamily="34" charset="0"/>
              </a:rPr>
              <a:t>      С мая 2021 г. начата заготовка </a:t>
            </a:r>
            <a:r>
              <a:rPr lang="ru-RU" sz="2300" dirty="0" err="1" smtClean="0">
                <a:solidFill>
                  <a:srgbClr val="FF0000"/>
                </a:solidFill>
                <a:latin typeface="Arial" pitchFamily="34" charset="0"/>
                <a:cs typeface="Arial" pitchFamily="34" charset="0"/>
              </a:rPr>
              <a:t>антиковидной</a:t>
            </a:r>
            <a:r>
              <a:rPr lang="ru-RU" sz="2300" dirty="0" smtClean="0">
                <a:solidFill>
                  <a:srgbClr val="FF0000"/>
                </a:solidFill>
                <a:latin typeface="Arial" pitchFamily="34" charset="0"/>
                <a:cs typeface="Arial" pitchFamily="34" charset="0"/>
              </a:rPr>
              <a:t> плазмы от вакцинированных доноров.</a:t>
            </a:r>
          </a:p>
        </p:txBody>
      </p:sp>
      <p:pic>
        <p:nvPicPr>
          <p:cNvPr id="5" name="Рисунок 4" descr="http://itd0.mycdn.me/image?id=909344482058&amp;t=20&amp;plc=MOBILE&amp;tkn=*oJioPsEPgQqCt9qOnewD5TZL2XA"/>
          <p:cNvPicPr/>
          <p:nvPr/>
        </p:nvPicPr>
        <p:blipFill>
          <a:blip r:embed="rId2" cstate="print"/>
          <a:srcRect/>
          <a:stretch>
            <a:fillRect/>
          </a:stretch>
        </p:blipFill>
        <p:spPr bwMode="auto">
          <a:xfrm>
            <a:off x="6215074" y="285728"/>
            <a:ext cx="2928926" cy="2286016"/>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7715272" cy="857256"/>
          </a:xfrm>
        </p:spPr>
        <p:txBody>
          <a:bodyPr>
            <a:noAutofit/>
          </a:bodyPr>
          <a:lstStyle/>
          <a:p>
            <a:pPr algn="l">
              <a:lnSpc>
                <a:spcPct val="90000"/>
              </a:lnSpc>
            </a:pPr>
            <a:r>
              <a:rPr lang="ru-RU" sz="2300" b="1" dirty="0" smtClean="0">
                <a:solidFill>
                  <a:srgbClr val="D60093"/>
                </a:solidFill>
                <a:latin typeface="Century Gothic" pitchFamily="34" charset="0"/>
              </a:rPr>
              <a:t>Показатели работы ГЦТ по обследованию  на наличие антител, антигена к </a:t>
            </a:r>
            <a:r>
              <a:rPr lang="en-US" sz="2300" b="1" dirty="0" smtClean="0">
                <a:solidFill>
                  <a:srgbClr val="D60093"/>
                </a:solidFill>
                <a:latin typeface="Century Gothic" pitchFamily="34" charset="0"/>
              </a:rPr>
              <a:t>SARS-CoV-2</a:t>
            </a:r>
            <a:r>
              <a:rPr lang="ru-RU" sz="2300" b="1" dirty="0" smtClean="0">
                <a:solidFill>
                  <a:srgbClr val="D60093"/>
                </a:solidFill>
                <a:latin typeface="Century Gothic" pitchFamily="34" charset="0"/>
              </a:rPr>
              <a:t> и по заготовке иммунной </a:t>
            </a:r>
            <a:r>
              <a:rPr lang="ru-RU" sz="2300" b="1" dirty="0" err="1" smtClean="0">
                <a:solidFill>
                  <a:srgbClr val="D60093"/>
                </a:solidFill>
                <a:latin typeface="Century Gothic" pitchFamily="34" charset="0"/>
              </a:rPr>
              <a:t>антиковидной</a:t>
            </a:r>
            <a:r>
              <a:rPr lang="ru-RU" sz="2300" b="1" dirty="0" smtClean="0">
                <a:solidFill>
                  <a:srgbClr val="D60093"/>
                </a:solidFill>
                <a:latin typeface="Century Gothic" pitchFamily="34" charset="0"/>
              </a:rPr>
              <a:t> плазмы  </a:t>
            </a:r>
            <a:endParaRPr lang="ru-RU" sz="2300" b="1" dirty="0">
              <a:solidFill>
                <a:srgbClr val="D60093"/>
              </a:solidFill>
              <a:latin typeface="Century Gothic" pitchFamily="34"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2230458640"/>
              </p:ext>
            </p:extLst>
          </p:nvPr>
        </p:nvGraphicFramePr>
        <p:xfrm>
          <a:off x="0" y="1201592"/>
          <a:ext cx="9144000" cy="5608660"/>
        </p:xfrm>
        <a:graphic>
          <a:graphicData uri="http://schemas.openxmlformats.org/drawingml/2006/table">
            <a:tbl>
              <a:tblPr firstRow="1" bandRow="1">
                <a:tableStyleId>{5C22544A-7EE6-4342-B048-85BDC9FD1C3A}</a:tableStyleId>
              </a:tblPr>
              <a:tblGrid>
                <a:gridCol w="6929454">
                  <a:extLst>
                    <a:ext uri="{9D8B030D-6E8A-4147-A177-3AD203B41FA5}">
                      <a16:colId xmlns:a16="http://schemas.microsoft.com/office/drawing/2014/main" val="20000"/>
                    </a:ext>
                  </a:extLst>
                </a:gridCol>
                <a:gridCol w="2214546">
                  <a:extLst>
                    <a:ext uri="{9D8B030D-6E8A-4147-A177-3AD203B41FA5}">
                      <a16:colId xmlns:a16="http://schemas.microsoft.com/office/drawing/2014/main" val="20001"/>
                    </a:ext>
                  </a:extLst>
                </a:gridCol>
              </a:tblGrid>
              <a:tr h="427840">
                <a:tc>
                  <a:txBody>
                    <a:bodyPr/>
                    <a:lstStyle/>
                    <a:p>
                      <a:pPr algn="ctr"/>
                      <a:r>
                        <a:rPr lang="ru-RU" dirty="0" smtClean="0">
                          <a:latin typeface="Century Gothic" pitchFamily="34" charset="0"/>
                        </a:rPr>
                        <a:t>Наименование показателя </a:t>
                      </a:r>
                    </a:p>
                  </a:txBody>
                  <a:tcPr anchor="ctr"/>
                </a:tc>
                <a:tc>
                  <a:txBody>
                    <a:bodyPr/>
                    <a:lstStyle/>
                    <a:p>
                      <a:pPr algn="ctr"/>
                      <a:r>
                        <a:rPr lang="ru-RU" dirty="0" smtClean="0">
                          <a:latin typeface="Century Gothic" pitchFamily="34" charset="0"/>
                        </a:rPr>
                        <a:t>Количество</a:t>
                      </a:r>
                      <a:endParaRPr lang="ru-RU" dirty="0">
                        <a:latin typeface="Century Gothic" pitchFamily="34" charset="0"/>
                      </a:endParaRPr>
                    </a:p>
                  </a:txBody>
                  <a:tcPr anchor="ctr"/>
                </a:tc>
                <a:extLst>
                  <a:ext uri="{0D108BD9-81ED-4DB2-BD59-A6C34878D82A}">
                    <a16:rowId xmlns:a16="http://schemas.microsoft.com/office/drawing/2014/main" val="10000"/>
                  </a:ext>
                </a:extLst>
              </a:tr>
              <a:tr h="603564">
                <a:tc>
                  <a:txBody>
                    <a:bodyPr/>
                    <a:lstStyle/>
                    <a:p>
                      <a:pPr algn="l">
                        <a:lnSpc>
                          <a:spcPct val="90000"/>
                        </a:lnSpc>
                      </a:pPr>
                      <a:r>
                        <a:rPr lang="ru-RU" b="1" i="0" dirty="0" smtClean="0">
                          <a:latin typeface="Century Gothic" pitchFamily="34" charset="0"/>
                        </a:rPr>
                        <a:t>Число лиц, обследованных на наличие иммунных антител </a:t>
                      </a:r>
                      <a:r>
                        <a:rPr lang="en-US" b="1" i="0" dirty="0" smtClean="0">
                          <a:latin typeface="Century Gothic" pitchFamily="34" charset="0"/>
                        </a:rPr>
                        <a:t>SARS-CoV-2 </a:t>
                      </a:r>
                      <a:r>
                        <a:rPr lang="ru-RU" b="1" i="0" dirty="0" smtClean="0">
                          <a:latin typeface="Century Gothic" pitchFamily="34" charset="0"/>
                        </a:rPr>
                        <a:t>полуколичественным методом ИФА,</a:t>
                      </a:r>
                      <a:endParaRPr lang="ru-RU" b="1" i="0" dirty="0">
                        <a:latin typeface="Century Gothic" pitchFamily="34" charset="0"/>
                      </a:endParaRPr>
                    </a:p>
                  </a:txBody>
                  <a:tcPr/>
                </a:tc>
                <a:tc>
                  <a:txBody>
                    <a:bodyPr/>
                    <a:lstStyle/>
                    <a:p>
                      <a:pPr algn="ctr"/>
                      <a:r>
                        <a:rPr lang="ru-RU" sz="2200" b="1" dirty="0" smtClean="0">
                          <a:solidFill>
                            <a:srgbClr val="CC0000"/>
                          </a:solidFill>
                          <a:latin typeface="Century Gothic" pitchFamily="34" charset="0"/>
                        </a:rPr>
                        <a:t>8651</a:t>
                      </a:r>
                      <a:endParaRPr lang="ru-RU" sz="2200" b="1" dirty="0">
                        <a:solidFill>
                          <a:srgbClr val="CC0000"/>
                        </a:solidFill>
                        <a:latin typeface="Century Gothic" pitchFamily="34" charset="0"/>
                      </a:endParaRPr>
                    </a:p>
                  </a:txBody>
                  <a:tcPr>
                    <a:solidFill>
                      <a:srgbClr val="FFCCFF"/>
                    </a:solidFill>
                  </a:tcPr>
                </a:tc>
                <a:extLst>
                  <a:ext uri="{0D108BD9-81ED-4DB2-BD59-A6C34878D82A}">
                    <a16:rowId xmlns:a16="http://schemas.microsoft.com/office/drawing/2014/main" val="10001"/>
                  </a:ext>
                </a:extLst>
              </a:tr>
              <a:tr h="338748">
                <a:tc>
                  <a:txBody>
                    <a:bodyPr/>
                    <a:lstStyle/>
                    <a:p>
                      <a:pPr algn="l">
                        <a:lnSpc>
                          <a:spcPct val="90000"/>
                        </a:lnSpc>
                      </a:pPr>
                      <a:r>
                        <a:rPr lang="ru-RU" b="1" i="0" dirty="0" smtClean="0">
                          <a:latin typeface="Century Gothic" pitchFamily="34" charset="0"/>
                        </a:rPr>
                        <a:t>       в том числе потенциальных иммунных доноров</a:t>
                      </a:r>
                      <a:endParaRPr lang="ru-RU" b="1" i="0" dirty="0">
                        <a:latin typeface="Century Gothic" pitchFamily="34" charset="0"/>
                      </a:endParaRPr>
                    </a:p>
                  </a:txBody>
                  <a:tcPr/>
                </a:tc>
                <a:tc>
                  <a:txBody>
                    <a:bodyPr/>
                    <a:lstStyle/>
                    <a:p>
                      <a:pPr algn="ctr"/>
                      <a:r>
                        <a:rPr lang="ru-RU" sz="2200" b="1" dirty="0" smtClean="0">
                          <a:solidFill>
                            <a:srgbClr val="C00000"/>
                          </a:solidFill>
                          <a:latin typeface="Century Gothic" pitchFamily="34" charset="0"/>
                        </a:rPr>
                        <a:t> 2847</a:t>
                      </a:r>
                      <a:endParaRPr lang="ru-RU" sz="2200" b="1" dirty="0">
                        <a:solidFill>
                          <a:srgbClr val="C00000"/>
                        </a:solidFill>
                        <a:latin typeface="Century Gothic" pitchFamily="34" charset="0"/>
                      </a:endParaRPr>
                    </a:p>
                  </a:txBody>
                  <a:tcPr>
                    <a:solidFill>
                      <a:srgbClr val="FFCCFF"/>
                    </a:solidFill>
                  </a:tcPr>
                </a:tc>
                <a:extLst>
                  <a:ext uri="{0D108BD9-81ED-4DB2-BD59-A6C34878D82A}">
                    <a16:rowId xmlns:a16="http://schemas.microsoft.com/office/drawing/2014/main" val="10002"/>
                  </a:ext>
                </a:extLst>
              </a:tr>
              <a:tr h="603564">
                <a:tc>
                  <a:txBody>
                    <a:bodyPr/>
                    <a:lstStyle/>
                    <a:p>
                      <a:pPr algn="l">
                        <a:lnSpc>
                          <a:spcPct val="90000"/>
                        </a:lnSpc>
                      </a:pPr>
                      <a:r>
                        <a:rPr lang="ru-RU" b="1" i="0" dirty="0" smtClean="0">
                          <a:latin typeface="Century Gothic" pitchFamily="34" charset="0"/>
                        </a:rPr>
                        <a:t>Число лиц, обследованных на наличие антигена </a:t>
                      </a:r>
                    </a:p>
                    <a:p>
                      <a:pPr algn="l">
                        <a:lnSpc>
                          <a:spcPct val="90000"/>
                        </a:lnSpc>
                      </a:pPr>
                      <a:r>
                        <a:rPr lang="en-US" b="1" i="0" dirty="0" smtClean="0">
                          <a:latin typeface="Century Gothic" pitchFamily="34" charset="0"/>
                        </a:rPr>
                        <a:t>SARS-CoV-2 </a:t>
                      </a:r>
                      <a:endParaRPr lang="ru-RU" b="1" i="0" dirty="0">
                        <a:latin typeface="Century Gothic" pitchFamily="34" charset="0"/>
                      </a:endParaRPr>
                    </a:p>
                  </a:txBody>
                  <a:tcPr/>
                </a:tc>
                <a:tc>
                  <a:txBody>
                    <a:bodyPr/>
                    <a:lstStyle/>
                    <a:p>
                      <a:pPr algn="ctr"/>
                      <a:r>
                        <a:rPr lang="ru-RU" sz="2200" b="1" dirty="0" smtClean="0">
                          <a:solidFill>
                            <a:srgbClr val="C00000"/>
                          </a:solidFill>
                          <a:latin typeface="Century Gothic" pitchFamily="34" charset="0"/>
                        </a:rPr>
                        <a:t> 927</a:t>
                      </a:r>
                      <a:endParaRPr lang="ru-RU" sz="2200" b="1" dirty="0">
                        <a:solidFill>
                          <a:srgbClr val="C00000"/>
                        </a:solidFill>
                        <a:latin typeface="Century Gothic" pitchFamily="34" charset="0"/>
                      </a:endParaRPr>
                    </a:p>
                  </a:txBody>
                  <a:tcPr>
                    <a:solidFill>
                      <a:srgbClr val="FFCCFF"/>
                    </a:solidFill>
                  </a:tcPr>
                </a:tc>
                <a:extLst>
                  <a:ext uri="{0D108BD9-81ED-4DB2-BD59-A6C34878D82A}">
                    <a16:rowId xmlns:a16="http://schemas.microsoft.com/office/drawing/2014/main" val="10003"/>
                  </a:ext>
                </a:extLst>
              </a:tr>
              <a:tr h="389760">
                <a:tc>
                  <a:txBody>
                    <a:bodyPr/>
                    <a:lstStyle/>
                    <a:p>
                      <a:pPr algn="l">
                        <a:lnSpc>
                          <a:spcPct val="90000"/>
                        </a:lnSpc>
                      </a:pPr>
                      <a:r>
                        <a:rPr lang="ru-RU" b="1" i="0" dirty="0" smtClean="0">
                          <a:latin typeface="Century Gothic" pitchFamily="34" charset="0"/>
                        </a:rPr>
                        <a:t>Число доноров иммунной </a:t>
                      </a:r>
                      <a:r>
                        <a:rPr lang="ru-RU" b="1" i="0" dirty="0" err="1" smtClean="0">
                          <a:latin typeface="Century Gothic" pitchFamily="34" charset="0"/>
                        </a:rPr>
                        <a:t>антиковидной</a:t>
                      </a:r>
                      <a:r>
                        <a:rPr lang="ru-RU" b="1" i="0" baseline="0" dirty="0" smtClean="0">
                          <a:latin typeface="Century Gothic" pitchFamily="34" charset="0"/>
                        </a:rPr>
                        <a:t> </a:t>
                      </a:r>
                      <a:r>
                        <a:rPr lang="ru-RU" b="1" i="0" dirty="0" smtClean="0">
                          <a:latin typeface="Century Gothic" pitchFamily="34" charset="0"/>
                        </a:rPr>
                        <a:t>плазмы </a:t>
                      </a:r>
                      <a:endParaRPr lang="ru-RU" b="1" i="0" dirty="0">
                        <a:latin typeface="Century Gothic" pitchFamily="34" charset="0"/>
                      </a:endParaRPr>
                    </a:p>
                  </a:txBody>
                  <a:tcPr/>
                </a:tc>
                <a:tc>
                  <a:txBody>
                    <a:bodyPr/>
                    <a:lstStyle/>
                    <a:p>
                      <a:pPr algn="ctr"/>
                      <a:r>
                        <a:rPr lang="ru-RU" sz="2200" b="1" dirty="0" smtClean="0">
                          <a:solidFill>
                            <a:srgbClr val="C00000"/>
                          </a:solidFill>
                          <a:latin typeface="Century Gothic" pitchFamily="34" charset="0"/>
                        </a:rPr>
                        <a:t>448</a:t>
                      </a:r>
                      <a:endParaRPr lang="ru-RU" sz="2200" b="1" dirty="0">
                        <a:solidFill>
                          <a:srgbClr val="C00000"/>
                        </a:solidFill>
                        <a:latin typeface="Century Gothic" pitchFamily="34" charset="0"/>
                      </a:endParaRPr>
                    </a:p>
                  </a:txBody>
                  <a:tcPr>
                    <a:solidFill>
                      <a:srgbClr val="FFCCFF"/>
                    </a:solidFill>
                  </a:tcPr>
                </a:tc>
                <a:extLst>
                  <a:ext uri="{0D108BD9-81ED-4DB2-BD59-A6C34878D82A}">
                    <a16:rowId xmlns:a16="http://schemas.microsoft.com/office/drawing/2014/main" val="10004"/>
                  </a:ext>
                </a:extLst>
              </a:tr>
              <a:tr h="474468">
                <a:tc>
                  <a:txBody>
                    <a:bodyPr/>
                    <a:lstStyle/>
                    <a:p>
                      <a:pPr algn="l">
                        <a:lnSpc>
                          <a:spcPct val="90000"/>
                        </a:lnSpc>
                      </a:pPr>
                      <a:r>
                        <a:rPr lang="ru-RU" b="1" i="0" dirty="0" smtClean="0">
                          <a:latin typeface="Century Gothic" pitchFamily="34" charset="0"/>
                        </a:rPr>
                        <a:t>Число </a:t>
                      </a:r>
                      <a:r>
                        <a:rPr lang="ru-RU" b="1" i="0" dirty="0" err="1" smtClean="0">
                          <a:latin typeface="Century Gothic" pitchFamily="34" charset="0"/>
                        </a:rPr>
                        <a:t>донаций</a:t>
                      </a:r>
                      <a:r>
                        <a:rPr lang="ru-RU" b="1" i="0" baseline="0" dirty="0" smtClean="0">
                          <a:latin typeface="Century Gothic" pitchFamily="34" charset="0"/>
                        </a:rPr>
                        <a:t> иммунной </a:t>
                      </a:r>
                      <a:r>
                        <a:rPr lang="ru-RU" b="1" i="0" baseline="0" dirty="0" err="1" smtClean="0">
                          <a:latin typeface="Century Gothic" pitchFamily="34" charset="0"/>
                        </a:rPr>
                        <a:t>антиковидной</a:t>
                      </a:r>
                      <a:r>
                        <a:rPr lang="ru-RU" b="1" i="0" baseline="0" dirty="0" smtClean="0">
                          <a:latin typeface="Century Gothic" pitchFamily="34" charset="0"/>
                        </a:rPr>
                        <a:t>  плазмы</a:t>
                      </a:r>
                      <a:endParaRPr lang="ru-RU" b="1" i="0" dirty="0">
                        <a:latin typeface="Century Gothic" pitchFamily="34" charset="0"/>
                      </a:endParaRPr>
                    </a:p>
                  </a:txBody>
                  <a:tcPr/>
                </a:tc>
                <a:tc>
                  <a:txBody>
                    <a:bodyPr/>
                    <a:lstStyle/>
                    <a:p>
                      <a:pPr algn="ctr"/>
                      <a:r>
                        <a:rPr lang="ru-RU" sz="2200" b="1" dirty="0" smtClean="0">
                          <a:solidFill>
                            <a:srgbClr val="C00000"/>
                          </a:solidFill>
                          <a:latin typeface="Century Gothic" pitchFamily="34" charset="0"/>
                        </a:rPr>
                        <a:t>894</a:t>
                      </a:r>
                      <a:endParaRPr lang="ru-RU" sz="2200" b="1" dirty="0">
                        <a:solidFill>
                          <a:srgbClr val="C00000"/>
                        </a:solidFill>
                        <a:latin typeface="Century Gothic" pitchFamily="34" charset="0"/>
                      </a:endParaRPr>
                    </a:p>
                  </a:txBody>
                  <a:tcPr>
                    <a:solidFill>
                      <a:srgbClr val="FFCCFF"/>
                    </a:solidFill>
                  </a:tcPr>
                </a:tc>
                <a:extLst>
                  <a:ext uri="{0D108BD9-81ED-4DB2-BD59-A6C34878D82A}">
                    <a16:rowId xmlns:a16="http://schemas.microsoft.com/office/drawing/2014/main" val="10005"/>
                  </a:ext>
                </a:extLst>
              </a:tr>
              <a:tr h="474468">
                <a:tc>
                  <a:txBody>
                    <a:bodyPr/>
                    <a:lstStyle/>
                    <a:p>
                      <a:pPr algn="l">
                        <a:lnSpc>
                          <a:spcPct val="90000"/>
                        </a:lnSpc>
                      </a:pPr>
                      <a:r>
                        <a:rPr lang="ru-RU" b="1" i="0" dirty="0" smtClean="0">
                          <a:latin typeface="Century Gothic" pitchFamily="34" charset="0"/>
                        </a:rPr>
                        <a:t>Число консультаций по применению </a:t>
                      </a:r>
                      <a:r>
                        <a:rPr lang="ru-RU" b="1" i="0" dirty="0" err="1" smtClean="0">
                          <a:latin typeface="Century Gothic" pitchFamily="34" charset="0"/>
                        </a:rPr>
                        <a:t>антиковидной</a:t>
                      </a:r>
                      <a:r>
                        <a:rPr lang="ru-RU" b="1" i="0" dirty="0" smtClean="0">
                          <a:latin typeface="Century Gothic" pitchFamily="34" charset="0"/>
                        </a:rPr>
                        <a:t> плазмы</a:t>
                      </a:r>
                      <a:endParaRPr lang="ru-RU" b="1" i="0" dirty="0">
                        <a:latin typeface="Century Gothic" pitchFamily="34" charset="0"/>
                      </a:endParaRPr>
                    </a:p>
                  </a:txBody>
                  <a:tcPr/>
                </a:tc>
                <a:tc>
                  <a:txBody>
                    <a:bodyPr/>
                    <a:lstStyle/>
                    <a:p>
                      <a:pPr algn="ctr"/>
                      <a:r>
                        <a:rPr lang="ru-RU" sz="2200" b="1" dirty="0" smtClean="0">
                          <a:solidFill>
                            <a:srgbClr val="C00000"/>
                          </a:solidFill>
                          <a:latin typeface="Century Gothic" pitchFamily="34" charset="0"/>
                        </a:rPr>
                        <a:t>более 2500</a:t>
                      </a:r>
                      <a:endParaRPr lang="ru-RU" sz="2200" b="1" dirty="0">
                        <a:solidFill>
                          <a:srgbClr val="C00000"/>
                        </a:solidFill>
                        <a:latin typeface="Century Gothic" pitchFamily="34" charset="0"/>
                      </a:endParaRPr>
                    </a:p>
                  </a:txBody>
                  <a:tcPr>
                    <a:solidFill>
                      <a:srgbClr val="FFCCFF"/>
                    </a:solidFill>
                  </a:tcPr>
                </a:tc>
                <a:extLst>
                  <a:ext uri="{0D108BD9-81ED-4DB2-BD59-A6C34878D82A}">
                    <a16:rowId xmlns:a16="http://schemas.microsoft.com/office/drawing/2014/main" val="10006"/>
                  </a:ext>
                </a:extLst>
              </a:tr>
              <a:tr h="603564">
                <a:tc>
                  <a:txBody>
                    <a:bodyPr/>
                    <a:lstStyle/>
                    <a:p>
                      <a:pPr algn="l">
                        <a:lnSpc>
                          <a:spcPct val="90000"/>
                        </a:lnSpc>
                      </a:pPr>
                      <a:r>
                        <a:rPr lang="ru-RU" b="1" i="0" dirty="0" smtClean="0">
                          <a:latin typeface="Century Gothic" pitchFamily="34" charset="0"/>
                        </a:rPr>
                        <a:t>Заготовлено и переработано иммунной </a:t>
                      </a:r>
                      <a:r>
                        <a:rPr lang="ru-RU" b="1" i="0" dirty="0" err="1" smtClean="0">
                          <a:latin typeface="Century Gothic" pitchFamily="34" charset="0"/>
                        </a:rPr>
                        <a:t>антиковидной</a:t>
                      </a:r>
                      <a:r>
                        <a:rPr lang="ru-RU" b="1" i="0" dirty="0" smtClean="0">
                          <a:latin typeface="Century Gothic" pitchFamily="34" charset="0"/>
                        </a:rPr>
                        <a:t> плазмы</a:t>
                      </a:r>
                      <a:endParaRPr lang="ru-RU" b="1" i="0" dirty="0">
                        <a:latin typeface="Century Gothic" pitchFamily="34" charset="0"/>
                      </a:endParaRPr>
                    </a:p>
                  </a:txBody>
                  <a:tcPr>
                    <a:solidFill>
                      <a:srgbClr val="FF0000"/>
                    </a:solidFill>
                  </a:tcPr>
                </a:tc>
                <a:tc>
                  <a:txBody>
                    <a:bodyPr/>
                    <a:lstStyle/>
                    <a:p>
                      <a:pPr algn="ctr"/>
                      <a:r>
                        <a:rPr lang="ru-RU" sz="2200" b="1" dirty="0" smtClean="0">
                          <a:solidFill>
                            <a:schemeClr val="tx1"/>
                          </a:solidFill>
                          <a:latin typeface="Century Gothic" pitchFamily="34" charset="0"/>
                        </a:rPr>
                        <a:t>894</a:t>
                      </a:r>
                      <a:r>
                        <a:rPr lang="ru-RU" sz="2200" b="1" baseline="0" dirty="0" smtClean="0">
                          <a:solidFill>
                            <a:schemeClr val="tx1"/>
                          </a:solidFill>
                          <a:latin typeface="Century Gothic" pitchFamily="34" charset="0"/>
                        </a:rPr>
                        <a:t> </a:t>
                      </a:r>
                      <a:r>
                        <a:rPr lang="ru-RU" sz="2200" b="1" dirty="0" smtClean="0">
                          <a:solidFill>
                            <a:schemeClr val="tx1"/>
                          </a:solidFill>
                          <a:latin typeface="Century Gothic" pitchFamily="34" charset="0"/>
                        </a:rPr>
                        <a:t>доз</a:t>
                      </a:r>
                      <a:endParaRPr lang="ru-RU" sz="2200" b="1" dirty="0">
                        <a:solidFill>
                          <a:schemeClr val="tx1"/>
                        </a:solidFill>
                        <a:latin typeface="Century Gothic" pitchFamily="34" charset="0"/>
                      </a:endParaRPr>
                    </a:p>
                  </a:txBody>
                  <a:tcPr>
                    <a:solidFill>
                      <a:srgbClr val="FF0000"/>
                    </a:solidFill>
                  </a:tcPr>
                </a:tc>
                <a:extLst>
                  <a:ext uri="{0D108BD9-81ED-4DB2-BD59-A6C34878D82A}">
                    <a16:rowId xmlns:a16="http://schemas.microsoft.com/office/drawing/2014/main" val="10007"/>
                  </a:ext>
                </a:extLst>
              </a:tr>
              <a:tr h="385206">
                <a:tc>
                  <a:txBody>
                    <a:bodyPr/>
                    <a:lstStyle/>
                    <a:p>
                      <a:pPr algn="l">
                        <a:lnSpc>
                          <a:spcPct val="90000"/>
                        </a:lnSpc>
                      </a:pPr>
                      <a:r>
                        <a:rPr lang="ru-RU" b="1" i="0" dirty="0" smtClean="0">
                          <a:latin typeface="Century Gothic" pitchFamily="34" charset="0"/>
                        </a:rPr>
                        <a:t>Находится на карантинном хранении,</a:t>
                      </a:r>
                      <a:r>
                        <a:rPr lang="ru-RU" b="1" i="0" baseline="0" dirty="0" smtClean="0">
                          <a:latin typeface="Century Gothic" pitchFamily="34" charset="0"/>
                        </a:rPr>
                        <a:t> литров</a:t>
                      </a:r>
                      <a:endParaRPr lang="ru-RU" b="1" i="0" dirty="0">
                        <a:latin typeface="Century Gothic" pitchFamily="34" charset="0"/>
                      </a:endParaRPr>
                    </a:p>
                  </a:txBody>
                  <a:tcPr/>
                </a:tc>
                <a:tc>
                  <a:txBody>
                    <a:bodyPr/>
                    <a:lstStyle/>
                    <a:p>
                      <a:pPr algn="ctr"/>
                      <a:r>
                        <a:rPr lang="ru-RU" sz="2200" b="1" dirty="0" smtClean="0">
                          <a:solidFill>
                            <a:srgbClr val="C00000"/>
                          </a:solidFill>
                          <a:latin typeface="Century Gothic" pitchFamily="34" charset="0"/>
                        </a:rPr>
                        <a:t>    334</a:t>
                      </a:r>
                      <a:r>
                        <a:rPr lang="ru-RU" sz="2200" b="1" baseline="0" dirty="0" smtClean="0">
                          <a:solidFill>
                            <a:srgbClr val="C00000"/>
                          </a:solidFill>
                          <a:latin typeface="Century Gothic" pitchFamily="34" charset="0"/>
                        </a:rPr>
                        <a:t> дозы</a:t>
                      </a:r>
                      <a:endParaRPr lang="ru-RU" sz="2200" b="1" dirty="0">
                        <a:solidFill>
                          <a:srgbClr val="C00000"/>
                        </a:solidFill>
                        <a:latin typeface="Century Gothic" pitchFamily="34" charset="0"/>
                      </a:endParaRPr>
                    </a:p>
                  </a:txBody>
                  <a:tcPr>
                    <a:solidFill>
                      <a:srgbClr val="FFCCFF"/>
                    </a:solidFill>
                  </a:tcPr>
                </a:tc>
                <a:extLst>
                  <a:ext uri="{0D108BD9-81ED-4DB2-BD59-A6C34878D82A}">
                    <a16:rowId xmlns:a16="http://schemas.microsoft.com/office/drawing/2014/main" val="10008"/>
                  </a:ext>
                </a:extLst>
              </a:tr>
              <a:tr h="410804">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b="1" i="0" dirty="0" smtClean="0">
                          <a:latin typeface="Century Gothic" pitchFamily="34" charset="0"/>
                        </a:rPr>
                        <a:t>Находится на хранении в экспедиции,</a:t>
                      </a:r>
                      <a:r>
                        <a:rPr lang="ru-RU" b="1" i="0" baseline="0" dirty="0" smtClean="0">
                          <a:latin typeface="Century Gothic" pitchFamily="34" charset="0"/>
                        </a:rPr>
                        <a:t> литров</a:t>
                      </a:r>
                      <a:endParaRPr lang="ru-RU" b="1" i="0" dirty="0" smtClean="0">
                        <a:latin typeface="Century Gothic" pitchFamily="34" charset="0"/>
                      </a:endParaRPr>
                    </a:p>
                  </a:txBody>
                  <a:tcPr/>
                </a:tc>
                <a:tc>
                  <a:txBody>
                    <a:bodyPr/>
                    <a:lstStyle/>
                    <a:p>
                      <a:pPr algn="ctr"/>
                      <a:r>
                        <a:rPr lang="ru-RU" sz="2200" b="1" dirty="0" smtClean="0">
                          <a:solidFill>
                            <a:srgbClr val="CC0000"/>
                          </a:solidFill>
                          <a:latin typeface="Century Gothic" pitchFamily="34" charset="0"/>
                        </a:rPr>
                        <a:t> 298</a:t>
                      </a:r>
                      <a:r>
                        <a:rPr lang="ru-RU" sz="2200" b="1" baseline="0" dirty="0" smtClean="0">
                          <a:solidFill>
                            <a:srgbClr val="CC0000"/>
                          </a:solidFill>
                          <a:latin typeface="Century Gothic" pitchFamily="34" charset="0"/>
                        </a:rPr>
                        <a:t> доз</a:t>
                      </a:r>
                      <a:endParaRPr lang="ru-RU" sz="2200" b="1" dirty="0">
                        <a:solidFill>
                          <a:srgbClr val="CC0000"/>
                        </a:solidFill>
                        <a:latin typeface="Century Gothic" pitchFamily="34" charset="0"/>
                      </a:endParaRPr>
                    </a:p>
                  </a:txBody>
                  <a:tcPr>
                    <a:solidFill>
                      <a:srgbClr val="FFCCFF"/>
                    </a:solidFill>
                  </a:tcPr>
                </a:tc>
                <a:extLst>
                  <a:ext uri="{0D108BD9-81ED-4DB2-BD59-A6C34878D82A}">
                    <a16:rowId xmlns:a16="http://schemas.microsoft.com/office/drawing/2014/main" val="10009"/>
                  </a:ext>
                </a:extLst>
              </a:tr>
              <a:tr h="603564">
                <a:tc>
                  <a:txBody>
                    <a:bodyPr/>
                    <a:lstStyle/>
                    <a:p>
                      <a:pPr algn="l">
                        <a:lnSpc>
                          <a:spcPct val="90000"/>
                        </a:lnSpc>
                      </a:pPr>
                      <a:r>
                        <a:rPr lang="ru-RU" b="1" i="0" dirty="0" smtClean="0">
                          <a:latin typeface="Century Gothic" pitchFamily="34" charset="0"/>
                        </a:rPr>
                        <a:t>Перелито иммунной </a:t>
                      </a:r>
                      <a:r>
                        <a:rPr lang="ru-RU" b="1" i="0" dirty="0" err="1" smtClean="0">
                          <a:latin typeface="Century Gothic" pitchFamily="34" charset="0"/>
                        </a:rPr>
                        <a:t>антиковидной</a:t>
                      </a:r>
                      <a:r>
                        <a:rPr lang="ru-RU" b="1" i="0" dirty="0" smtClean="0">
                          <a:latin typeface="Century Gothic" pitchFamily="34" charset="0"/>
                        </a:rPr>
                        <a:t> плазмы в клиниках Минска</a:t>
                      </a:r>
                      <a:endParaRPr lang="ru-RU" b="1" i="0" dirty="0">
                        <a:latin typeface="Century Gothic" pitchFamily="34" charset="0"/>
                      </a:endParaRPr>
                    </a:p>
                  </a:txBody>
                  <a:tcPr>
                    <a:solidFill>
                      <a:srgbClr val="FF0000"/>
                    </a:solidFill>
                  </a:tcPr>
                </a:tc>
                <a:tc>
                  <a:txBody>
                    <a:bodyPr/>
                    <a:lstStyle/>
                    <a:p>
                      <a:pPr algn="ctr"/>
                      <a:r>
                        <a:rPr lang="ru-RU" sz="2200" b="1" dirty="0" smtClean="0">
                          <a:solidFill>
                            <a:schemeClr val="tx1"/>
                          </a:solidFill>
                          <a:latin typeface="Century Gothic" pitchFamily="34" charset="0"/>
                        </a:rPr>
                        <a:t>   262 дозы</a:t>
                      </a:r>
                      <a:endParaRPr lang="ru-RU" sz="2200" b="1" dirty="0">
                        <a:solidFill>
                          <a:schemeClr val="tx1"/>
                        </a:solidFill>
                        <a:latin typeface="Century Gothic" pitchFamily="34" charset="0"/>
                      </a:endParaRPr>
                    </a:p>
                  </a:txBody>
                  <a:tcPr>
                    <a:solidFill>
                      <a:srgbClr val="FF0000"/>
                    </a:solidFill>
                  </a:tcPr>
                </a:tc>
                <a:extLst>
                  <a:ext uri="{0D108BD9-81ED-4DB2-BD59-A6C34878D82A}">
                    <a16:rowId xmlns:a16="http://schemas.microsoft.com/office/drawing/2014/main" val="10010"/>
                  </a:ext>
                </a:extLst>
              </a:tr>
            </a:tbl>
          </a:graphicData>
        </a:graphic>
      </p:graphicFrame>
      <p:pic>
        <p:nvPicPr>
          <p:cNvPr id="4" name="Рисунок 1"/>
          <p:cNvPicPr>
            <a:picLocks noChangeAspect="1" noChangeArrowheads="1"/>
          </p:cNvPicPr>
          <p:nvPr/>
        </p:nvPicPr>
        <p:blipFill>
          <a:blip r:embed="rId2"/>
          <a:srcRect l="10704" t="24008" r="9718" b="21169"/>
          <a:stretch>
            <a:fillRect/>
          </a:stretch>
        </p:blipFill>
        <p:spPr bwMode="auto">
          <a:xfrm>
            <a:off x="7715272" y="0"/>
            <a:ext cx="1141119" cy="107157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1480"/>
            <a:ext cx="8543956" cy="725470"/>
          </a:xfrm>
        </p:spPr>
        <p:txBody>
          <a:bodyPr/>
          <a:lstStyle/>
          <a:p>
            <a:pPr algn="l"/>
            <a:r>
              <a:rPr lang="ru-RU" sz="2800" b="1" dirty="0" smtClean="0"/>
              <a:t/>
            </a:r>
            <a:br>
              <a:rPr lang="ru-RU" sz="2800" b="1" dirty="0" smtClean="0"/>
            </a:br>
            <a:r>
              <a:rPr lang="ru-RU" sz="2800" b="1" dirty="0" smtClean="0"/>
              <a:t/>
            </a:r>
            <a:br>
              <a:rPr lang="ru-RU" sz="2800" b="1" dirty="0" smtClean="0"/>
            </a:br>
            <a:r>
              <a:rPr lang="ru-RU" sz="2800" b="1" dirty="0" smtClean="0">
                <a:solidFill>
                  <a:srgbClr val="0000FF"/>
                </a:solidFill>
                <a:latin typeface="Arial" pitchFamily="34" charset="0"/>
                <a:cs typeface="Arial" pitchFamily="34" charset="0"/>
              </a:rPr>
              <a:t>Об изменении законов по вопросам донорства крови и ее компонентов</a:t>
            </a:r>
            <a:r>
              <a:rPr lang="ru-RU" sz="2800" b="1" dirty="0" smtClean="0">
                <a:latin typeface="Arial" pitchFamily="34" charset="0"/>
                <a:cs typeface="Arial" pitchFamily="34" charset="0"/>
              </a:rPr>
              <a:t/>
            </a:r>
            <a:br>
              <a:rPr lang="ru-RU" sz="2800" b="1" dirty="0" smtClean="0">
                <a:latin typeface="Arial" pitchFamily="34" charset="0"/>
                <a:cs typeface="Arial" pitchFamily="34" charset="0"/>
              </a:rPr>
            </a:br>
            <a:r>
              <a:rPr lang="ru-RU" b="1" dirty="0" smtClean="0"/>
              <a:t/>
            </a:r>
            <a:br>
              <a:rPr lang="ru-RU" b="1" dirty="0" smtClean="0"/>
            </a:br>
            <a:endParaRPr lang="ru-RU" dirty="0"/>
          </a:p>
        </p:txBody>
      </p:sp>
      <p:sp>
        <p:nvSpPr>
          <p:cNvPr id="1026" name="Rectangle 2"/>
          <p:cNvSpPr>
            <a:spLocks noChangeArrowheads="1"/>
          </p:cNvSpPr>
          <p:nvPr/>
        </p:nvSpPr>
        <p:spPr bwMode="auto">
          <a:xfrm>
            <a:off x="285720" y="1643050"/>
            <a:ext cx="8286808"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донор</a:t>
            </a: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5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ru-RU" sz="15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ru-RU"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пациент, прошедший медицинский осмотр и сдающий кровь, ее компоненты, в том числе пациент, в отношении которого применяются вспомогательные медицинские технологии;</a:t>
            </a:r>
          </a:p>
          <a:p>
            <a:pPr marL="0" marR="0" lvl="0" algn="just" defTabSz="914400" rtl="0" eaLnBrk="1" fontAlgn="base" latinLnBrk="0" hangingPunct="1">
              <a:lnSpc>
                <a:spcPct val="100000"/>
              </a:lnSpc>
              <a:spcBef>
                <a:spcPct val="0"/>
              </a:spcBef>
              <a:spcAft>
                <a:spcPct val="0"/>
              </a:spcAft>
              <a:buClrTx/>
              <a:buSzTx/>
              <a:buFontTx/>
              <a:buNone/>
              <a:tabLst/>
            </a:pPr>
            <a:endParaRPr kumimoji="0" lang="ru-RU"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r>
              <a:rPr lang="ru-RU" sz="2400" b="1" dirty="0" smtClean="0">
                <a:solidFill>
                  <a:srgbClr val="FF0000"/>
                </a:solidFill>
                <a:latin typeface="Times New Roman" pitchFamily="18" charset="0"/>
                <a:cs typeface="Times New Roman" pitchFamily="18" charset="0"/>
              </a:rPr>
              <a:t>донорская функция </a:t>
            </a:r>
            <a:r>
              <a:rPr lang="ru-RU" dirty="0" smtClean="0">
                <a:latin typeface="Times New Roman" pitchFamily="18" charset="0"/>
                <a:cs typeface="Times New Roman" pitchFamily="18" charset="0"/>
              </a:rPr>
              <a:t>— прохождение донором медицинского осмотра, применение в отношении донора вспомогательных медицинских технологий и (или) </a:t>
            </a:r>
            <a:r>
              <a:rPr lang="ru-RU" dirty="0" err="1" smtClean="0">
                <a:latin typeface="Times New Roman" pitchFamily="18" charset="0"/>
                <a:cs typeface="Times New Roman" pitchFamily="18" charset="0"/>
              </a:rPr>
              <a:t>донация</a:t>
            </a:r>
            <a:r>
              <a:rPr lang="ru-RU" dirty="0" smtClean="0">
                <a:latin typeface="Times New Roman" pitchFamily="18" charset="0"/>
                <a:cs typeface="Times New Roman" pitchFamily="18" charset="0"/>
              </a:rPr>
              <a:t>;</a:t>
            </a:r>
          </a:p>
          <a:p>
            <a:endParaRPr lang="ru-RU" dirty="0" smtClean="0">
              <a:latin typeface="Times New Roman" pitchFamily="18" charset="0"/>
              <a:cs typeface="Times New Roman" pitchFamily="18" charset="0"/>
            </a:endParaRPr>
          </a:p>
          <a:p>
            <a:r>
              <a:rPr lang="ru-RU" sz="2400" b="1" dirty="0" smtClean="0">
                <a:solidFill>
                  <a:srgbClr val="FF0000"/>
                </a:solidFill>
                <a:latin typeface="Times New Roman" pitchFamily="18" charset="0"/>
                <a:cs typeface="Times New Roman" pitchFamily="18" charset="0"/>
              </a:rPr>
              <a:t>донорство крови, ее компонентов </a:t>
            </a:r>
            <a:r>
              <a:rPr lang="ru-RU" dirty="0" smtClean="0">
                <a:latin typeface="Times New Roman" pitchFamily="18" charset="0"/>
                <a:cs typeface="Times New Roman" pitchFamily="18" charset="0"/>
              </a:rPr>
              <a:t>(далее — донорство) — комплекс мероприятий, направленных на обеспечение и непосредственное осуществление заготовки крови, ее компонентов;</a:t>
            </a:r>
          </a:p>
          <a:p>
            <a:endParaRPr lang="ru-RU" dirty="0" smtClean="0">
              <a:latin typeface="Times New Roman" pitchFamily="18" charset="0"/>
              <a:cs typeface="Times New Roman" pitchFamily="18" charset="0"/>
            </a:endParaRPr>
          </a:p>
          <a:p>
            <a:r>
              <a:rPr lang="ru-RU" sz="2400" b="1" dirty="0" smtClean="0">
                <a:solidFill>
                  <a:srgbClr val="FF0000"/>
                </a:solidFill>
                <a:latin typeface="Times New Roman" pitchFamily="18" charset="0"/>
                <a:cs typeface="Times New Roman" pitchFamily="18" charset="0"/>
              </a:rPr>
              <a:t>реципиент</a:t>
            </a:r>
            <a:r>
              <a:rPr lang="ru-RU" dirty="0" smtClean="0">
                <a:latin typeface="Times New Roman" pitchFamily="18" charset="0"/>
                <a:cs typeface="Times New Roman" pitchFamily="18" charset="0"/>
              </a:rPr>
              <a:t> — пациент, которому при оказании медицинской помощи требуется переливание крови, ее компонентов ,либо которому осуществлено</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переливание крови, ее компонентов;</a:t>
            </a:r>
          </a:p>
          <a:p>
            <a:endParaRPr lang="ru-RU" dirty="0" smtClean="0">
              <a:latin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https://ic.pics.livejournal.com/gastroscan/19941655/181190/181190_original.jpg"/>
          <p:cNvPicPr/>
          <p:nvPr/>
        </p:nvPicPr>
        <p:blipFill>
          <a:blip r:embed="rId2"/>
          <a:srcRect l="12967" r="6999"/>
          <a:stretch>
            <a:fillRect/>
          </a:stretch>
        </p:blipFill>
        <p:spPr bwMode="auto">
          <a:xfrm>
            <a:off x="6858016" y="142852"/>
            <a:ext cx="2090889" cy="1375575"/>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71480"/>
            <a:ext cx="8443914" cy="868346"/>
          </a:xfrm>
        </p:spPr>
        <p:txBody>
          <a:bodyPr/>
          <a:lstStyle/>
          <a:p>
            <a:pPr lvl="0" algn="l">
              <a:lnSpc>
                <a:spcPct val="90000"/>
              </a:lnSpc>
            </a:pPr>
            <a:r>
              <a:rPr lang="ru-RU" sz="2800" b="1" dirty="0" smtClean="0">
                <a:solidFill>
                  <a:srgbClr val="0000FF"/>
                </a:solidFill>
                <a:latin typeface="Arial" pitchFamily="34" charset="0"/>
                <a:ea typeface="Calibri" pitchFamily="34" charset="0"/>
                <a:cs typeface="Arial" pitchFamily="34" charset="0"/>
              </a:rPr>
              <a:t>Основные направления </a:t>
            </a:r>
            <a:br>
              <a:rPr lang="ru-RU" sz="2800" b="1" dirty="0" smtClean="0">
                <a:solidFill>
                  <a:srgbClr val="0000FF"/>
                </a:solidFill>
                <a:latin typeface="Arial" pitchFamily="34" charset="0"/>
                <a:ea typeface="Calibri" pitchFamily="34" charset="0"/>
                <a:cs typeface="Arial" pitchFamily="34" charset="0"/>
              </a:rPr>
            </a:br>
            <a:r>
              <a:rPr lang="ru-RU" sz="2800" b="1" dirty="0" smtClean="0">
                <a:solidFill>
                  <a:srgbClr val="0000FF"/>
                </a:solidFill>
                <a:latin typeface="Arial" pitchFamily="34" charset="0"/>
                <a:ea typeface="Calibri" pitchFamily="34" charset="0"/>
                <a:cs typeface="Arial" pitchFamily="34" charset="0"/>
              </a:rPr>
              <a:t>государственной политики </a:t>
            </a:r>
            <a:br>
              <a:rPr lang="ru-RU" sz="2800" b="1" dirty="0" smtClean="0">
                <a:solidFill>
                  <a:srgbClr val="0000FF"/>
                </a:solidFill>
                <a:latin typeface="Arial" pitchFamily="34" charset="0"/>
                <a:ea typeface="Calibri" pitchFamily="34" charset="0"/>
                <a:cs typeface="Arial" pitchFamily="34" charset="0"/>
              </a:rPr>
            </a:br>
            <a:r>
              <a:rPr lang="ru-RU" sz="2800" b="1" dirty="0" smtClean="0">
                <a:solidFill>
                  <a:srgbClr val="0000FF"/>
                </a:solidFill>
                <a:latin typeface="Arial" pitchFamily="34" charset="0"/>
                <a:ea typeface="Calibri" pitchFamily="34" charset="0"/>
                <a:cs typeface="Arial" pitchFamily="34" charset="0"/>
              </a:rPr>
              <a:t>в области донорства</a:t>
            </a:r>
            <a:r>
              <a:rPr lang="ru-RU" sz="2800" b="1" dirty="0" smtClean="0">
                <a:solidFill>
                  <a:srgbClr val="0000FF"/>
                </a:solidFill>
                <a:latin typeface="Arial" pitchFamily="34" charset="0"/>
                <a:cs typeface="Arial" pitchFamily="34" charset="0"/>
              </a:rPr>
              <a:t/>
            </a:r>
            <a:br>
              <a:rPr lang="ru-RU" sz="2800" b="1" dirty="0" smtClean="0">
                <a:solidFill>
                  <a:srgbClr val="0000FF"/>
                </a:solidFill>
                <a:latin typeface="Arial" pitchFamily="34" charset="0"/>
                <a:cs typeface="Arial" pitchFamily="34" charset="0"/>
              </a:rPr>
            </a:br>
            <a:endParaRPr lang="ru-RU" sz="2800" b="1" dirty="0">
              <a:solidFill>
                <a:srgbClr val="0000FF"/>
              </a:solidFill>
              <a:latin typeface="Arial" pitchFamily="34" charset="0"/>
              <a:cs typeface="Arial" pitchFamily="34" charset="0"/>
            </a:endParaRPr>
          </a:p>
        </p:txBody>
      </p:sp>
      <p:sp>
        <p:nvSpPr>
          <p:cNvPr id="59393" name="Rectangle 1"/>
          <p:cNvSpPr>
            <a:spLocks noChangeArrowheads="1"/>
          </p:cNvSpPr>
          <p:nvPr/>
        </p:nvSpPr>
        <p:spPr bwMode="auto">
          <a:xfrm>
            <a:off x="285720" y="1714488"/>
            <a:ext cx="821537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пропаганда, организация и развитие донорства;</a:t>
            </a:r>
          </a:p>
          <a:p>
            <a:pPr marL="0" marR="0" lvl="0" indent="450850" algn="just" defTabSz="914400" rtl="0" eaLnBrk="0" fontAlgn="base" latinLnBrk="0" hangingPunct="0">
              <a:lnSpc>
                <a:spcPct val="100000"/>
              </a:lnSpc>
              <a:spcBef>
                <a:spcPct val="0"/>
              </a:spcBef>
              <a:spcAft>
                <a:spcPct val="0"/>
              </a:spcAft>
              <a:buClr>
                <a:srgbClr val="FF0000"/>
              </a:buClr>
              <a:buSzPct val="120000"/>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обеспечение сохранности жизни и здоровья донора при выполнении им донорской функции;</a:t>
            </a:r>
          </a:p>
          <a:p>
            <a:pPr marL="0" marR="0" lvl="0" indent="450850" algn="just" defTabSz="914400" rtl="0" eaLnBrk="0" fontAlgn="base" latinLnBrk="0" hangingPunct="0">
              <a:lnSpc>
                <a:spcPct val="100000"/>
              </a:lnSpc>
              <a:spcBef>
                <a:spcPct val="0"/>
              </a:spcBef>
              <a:spcAft>
                <a:spcPct val="0"/>
              </a:spcAft>
              <a:buClr>
                <a:srgbClr val="FF0000"/>
              </a:buClr>
              <a:buSzPct val="120000"/>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обеспечение сохранности жизни и здоровья пациента при медицинском применении крови, ее компонентов;</a:t>
            </a:r>
          </a:p>
          <a:p>
            <a:pPr marL="0" marR="0" lvl="0" indent="450850" algn="just" defTabSz="914400" rtl="0" eaLnBrk="0" fontAlgn="base" latinLnBrk="0" hangingPunct="0">
              <a:lnSpc>
                <a:spcPct val="100000"/>
              </a:lnSpc>
              <a:spcBef>
                <a:spcPct val="0"/>
              </a:spcBef>
              <a:spcAft>
                <a:spcPct val="0"/>
              </a:spcAft>
              <a:buClr>
                <a:srgbClr val="FF0000"/>
              </a:buClr>
              <a:buSzPct val="120000"/>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проведение мероприятий, направленных на обеспечение безопасности, качества и эффективности медицинского применения крови, ее компонентов;</a:t>
            </a:r>
          </a:p>
          <a:p>
            <a:pPr marL="0" marR="0" lvl="0" indent="450850" algn="just" defTabSz="914400" rtl="0" eaLnBrk="0" fontAlgn="base" latinLnBrk="0" hangingPunct="0">
              <a:lnSpc>
                <a:spcPct val="100000"/>
              </a:lnSpc>
              <a:spcBef>
                <a:spcPct val="0"/>
              </a:spcBef>
              <a:spcAft>
                <a:spcPct val="0"/>
              </a:spcAft>
              <a:buClr>
                <a:srgbClr val="FF0000"/>
              </a:buClr>
              <a:buSzPct val="120000"/>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приоритетность выполнения донорской функции на безвозмездной основе;</a:t>
            </a:r>
          </a:p>
          <a:p>
            <a:pPr marL="0" marR="0" lvl="0" indent="450850" algn="just" defTabSz="914400" rtl="0" eaLnBrk="0" fontAlgn="base" latinLnBrk="0" hangingPunct="0">
              <a:lnSpc>
                <a:spcPct val="100000"/>
              </a:lnSpc>
              <a:spcBef>
                <a:spcPct val="0"/>
              </a:spcBef>
              <a:spcAft>
                <a:spcPct val="0"/>
              </a:spcAft>
              <a:buClr>
                <a:srgbClr val="FF0000"/>
              </a:buClr>
              <a:buSzPct val="120000"/>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обеспечение потребностей системы здравоохранения Республики Беларусь в крови, ее компонентах;</a:t>
            </a:r>
          </a:p>
          <a:p>
            <a:pPr marL="0" marR="0" lvl="0" indent="450850" algn="just" defTabSz="914400" rtl="0" eaLnBrk="0" fontAlgn="base" latinLnBrk="0" hangingPunct="0">
              <a:lnSpc>
                <a:spcPct val="100000"/>
              </a:lnSpc>
              <a:spcBef>
                <a:spcPct val="0"/>
              </a:spcBef>
              <a:spcAft>
                <a:spcPct val="0"/>
              </a:spcAft>
              <a:buClr>
                <a:srgbClr val="FF0000"/>
              </a:buClr>
              <a:buSzPct val="120000"/>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поддержка и развитие международного сотрудничества.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https://sp53.mos.ru/images/upload/1526284550.jpg"/>
          <p:cNvPicPr/>
          <p:nvPr/>
        </p:nvPicPr>
        <p:blipFill>
          <a:blip r:embed="rId2" cstate="print"/>
          <a:srcRect/>
          <a:stretch>
            <a:fillRect/>
          </a:stretch>
        </p:blipFill>
        <p:spPr bwMode="auto">
          <a:xfrm>
            <a:off x="6019138" y="0"/>
            <a:ext cx="3124862" cy="1757277"/>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401080" cy="439718"/>
          </a:xfrm>
        </p:spPr>
        <p:txBody>
          <a:bodyPr/>
          <a:lstStyle/>
          <a:p>
            <a:pPr lvl="0" algn="l"/>
            <a:r>
              <a:rPr lang="ru-RU" sz="3200" b="1" dirty="0" smtClean="0">
                <a:solidFill>
                  <a:srgbClr val="0000FF"/>
                </a:solidFill>
                <a:latin typeface="Arial" pitchFamily="34" charset="0"/>
                <a:ea typeface="Calibri" pitchFamily="34" charset="0"/>
                <a:cs typeface="Arial" pitchFamily="34" charset="0"/>
              </a:rPr>
              <a:t>Категории доноров</a:t>
            </a:r>
            <a:r>
              <a:rPr lang="ru-RU" sz="3200" dirty="0" smtClean="0">
                <a:solidFill>
                  <a:srgbClr val="0000FF"/>
                </a:solidFill>
                <a:latin typeface="Times New Roman" pitchFamily="18" charset="0"/>
                <a:cs typeface="Times New Roman" pitchFamily="18" charset="0"/>
              </a:rPr>
              <a:t/>
            </a:r>
            <a:br>
              <a:rPr lang="ru-RU" sz="3200" dirty="0" smtClean="0">
                <a:solidFill>
                  <a:srgbClr val="0000FF"/>
                </a:solidFill>
                <a:latin typeface="Times New Roman" pitchFamily="18" charset="0"/>
                <a:cs typeface="Times New Roman" pitchFamily="18" charset="0"/>
              </a:rPr>
            </a:br>
            <a:endParaRPr lang="ru-RU" sz="3200" dirty="0">
              <a:solidFill>
                <a:srgbClr val="0000FF"/>
              </a:solidFill>
              <a:latin typeface="Times New Roman" pitchFamily="18" charset="0"/>
              <a:cs typeface="Times New Roman" pitchFamily="18" charset="0"/>
            </a:endParaRPr>
          </a:p>
        </p:txBody>
      </p:sp>
      <p:sp>
        <p:nvSpPr>
          <p:cNvPr id="60417" name="Rectangle 1"/>
          <p:cNvSpPr>
            <a:spLocks noChangeArrowheads="1"/>
          </p:cNvSpPr>
          <p:nvPr/>
        </p:nvSpPr>
        <p:spPr bwMode="auto">
          <a:xfrm>
            <a:off x="285720" y="714356"/>
            <a:ext cx="857256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339933"/>
                </a:solidFill>
                <a:effectLst/>
                <a:latin typeface="Times New Roman" pitchFamily="18" charset="0"/>
                <a:ea typeface="Calibri" pitchFamily="34" charset="0"/>
                <a:cs typeface="Times New Roman" pitchFamily="18" charset="0"/>
              </a:rPr>
              <a:t>Доноры по основному целевому назначению взятых у них крови, ее компонентов делятся на следующие категории:</a:t>
            </a: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Стрелка вниз 3"/>
          <p:cNvSpPr/>
          <p:nvPr/>
        </p:nvSpPr>
        <p:spPr>
          <a:xfrm>
            <a:off x="2571736" y="1857364"/>
            <a:ext cx="357190" cy="857256"/>
          </a:xfrm>
          <a:prstGeom prst="downArrow">
            <a:avLst/>
          </a:prstGeom>
          <a:solidFill>
            <a:srgbClr val="0000FF">
              <a:alpha val="62353"/>
            </a:srgbClr>
          </a:solidFill>
          <a:ln>
            <a:noFill/>
          </a:ln>
          <a:scene3d>
            <a:camera prst="orthographicFront"/>
            <a:lightRig rig="soft" dir="t"/>
          </a:scene3d>
          <a:sp3d extrusionH="114300" prstMaterial="plastic">
            <a:bevelT w="152400" h="50800" prst="softRound"/>
            <a:bevelB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a:solidFill>
                <a:schemeClr val="bg1"/>
              </a:solidFill>
              <a:latin typeface="Verdana "/>
            </a:endParaRPr>
          </a:p>
        </p:txBody>
      </p:sp>
      <p:sp>
        <p:nvSpPr>
          <p:cNvPr id="5" name="Стрелка вниз 4"/>
          <p:cNvSpPr/>
          <p:nvPr/>
        </p:nvSpPr>
        <p:spPr>
          <a:xfrm>
            <a:off x="6286512" y="1857364"/>
            <a:ext cx="428628" cy="3143272"/>
          </a:xfrm>
          <a:prstGeom prst="downArrow">
            <a:avLst/>
          </a:prstGeom>
          <a:solidFill>
            <a:srgbClr val="0000FF">
              <a:alpha val="62353"/>
            </a:srgbClr>
          </a:solidFill>
          <a:ln>
            <a:noFill/>
          </a:ln>
          <a:scene3d>
            <a:camera prst="orthographicFront"/>
            <a:lightRig rig="soft" dir="t"/>
          </a:scene3d>
          <a:sp3d extrusionH="114300" prstMaterial="plastic">
            <a:bevelT w="152400" h="50800" prst="softRound"/>
            <a:bevelB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a:solidFill>
                <a:schemeClr val="bg1"/>
              </a:solidFill>
              <a:latin typeface="Verdana "/>
            </a:endParaRPr>
          </a:p>
        </p:txBody>
      </p:sp>
      <p:sp>
        <p:nvSpPr>
          <p:cNvPr id="9" name="Скругленная прямоугольная выноска 8"/>
          <p:cNvSpPr/>
          <p:nvPr/>
        </p:nvSpPr>
        <p:spPr>
          <a:xfrm>
            <a:off x="3643306" y="5072074"/>
            <a:ext cx="5357850" cy="1285908"/>
          </a:xfrm>
          <a:prstGeom prst="wedgeRoundRectCallout">
            <a:avLst/>
          </a:prstGeom>
          <a:solidFill>
            <a:srgbClr val="0033CC">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2200" b="1" dirty="0" smtClean="0">
                <a:solidFill>
                  <a:srgbClr val="FF0000"/>
                </a:solidFill>
                <a:latin typeface="Century Gothic" pitchFamily="34" charset="0"/>
                <a:ea typeface="Calibri" pitchFamily="34" charset="0"/>
                <a:cs typeface="Times New Roman" pitchFamily="18" charset="0"/>
              </a:rPr>
              <a:t>доноры</a:t>
            </a:r>
            <a:r>
              <a:rPr lang="ru-RU" b="1" dirty="0" smtClean="0">
                <a:solidFill>
                  <a:schemeClr val="bg1"/>
                </a:solidFill>
                <a:latin typeface="Century Gothic" pitchFamily="34" charset="0"/>
                <a:ea typeface="Calibri" pitchFamily="34" charset="0"/>
                <a:cs typeface="Times New Roman" pitchFamily="18" charset="0"/>
              </a:rPr>
              <a:t>, сдавшие кровь, ее компоненты, предназначенные для промышленного производства лекарственных средств.</a:t>
            </a:r>
            <a:endParaRPr lang="ru-RU" b="1" dirty="0" smtClean="0">
              <a:solidFill>
                <a:schemeClr val="bg1"/>
              </a:solidFill>
              <a:latin typeface="Century Gothic" pitchFamily="34" charset="0"/>
              <a:cs typeface="Times New Roman" pitchFamily="18" charset="0"/>
            </a:endParaRPr>
          </a:p>
        </p:txBody>
      </p:sp>
      <p:sp>
        <p:nvSpPr>
          <p:cNvPr id="10" name="Скругленная прямоугольная выноска 9"/>
          <p:cNvSpPr/>
          <p:nvPr/>
        </p:nvSpPr>
        <p:spPr>
          <a:xfrm>
            <a:off x="285720" y="2786058"/>
            <a:ext cx="5357850" cy="2000264"/>
          </a:xfrm>
          <a:prstGeom prst="wedgeRoundRectCallout">
            <a:avLst/>
          </a:prstGeom>
          <a:solidFill>
            <a:srgbClr val="0033CC">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200" b="1" dirty="0" smtClean="0">
                <a:solidFill>
                  <a:srgbClr val="FF0000"/>
                </a:solidFill>
                <a:latin typeface="Century Gothic" pitchFamily="34" charset="0"/>
                <a:ea typeface="Calibri" pitchFamily="34" charset="0"/>
                <a:cs typeface="Times New Roman" pitchFamily="18" charset="0"/>
              </a:rPr>
              <a:t>доноры</a:t>
            </a:r>
            <a:r>
              <a:rPr lang="ru-RU" b="1" dirty="0" smtClean="0">
                <a:solidFill>
                  <a:srgbClr val="FF0000"/>
                </a:solidFill>
                <a:latin typeface="Century Gothic" pitchFamily="34" charset="0"/>
                <a:ea typeface="Calibri" pitchFamily="34" charset="0"/>
                <a:cs typeface="Times New Roman" pitchFamily="18" charset="0"/>
              </a:rPr>
              <a:t>,</a:t>
            </a:r>
            <a:r>
              <a:rPr lang="ru-RU" b="1" dirty="0" smtClean="0">
                <a:solidFill>
                  <a:schemeClr val="bg1"/>
                </a:solidFill>
                <a:latin typeface="Century Gothic" pitchFamily="34" charset="0"/>
                <a:ea typeface="Calibri" pitchFamily="34" charset="0"/>
                <a:cs typeface="Times New Roman" pitchFamily="18" charset="0"/>
              </a:rPr>
              <a:t> сдавшие кровь, ее компоненты, предназначенные для медицинского применения, производства изделий медицинского назначения, использования в научных целях и (или) образовательном процессе;</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543956" cy="654032"/>
          </a:xfrm>
        </p:spPr>
        <p:txBody>
          <a:bodyPr/>
          <a:lstStyle/>
          <a:p>
            <a:pPr lvl="0" algn="l"/>
            <a:r>
              <a:rPr lang="ru-RU" b="1" dirty="0" smtClean="0">
                <a:solidFill>
                  <a:srgbClr val="000000"/>
                </a:solidFill>
                <a:latin typeface="Times New Roman" pitchFamily="18" charset="0"/>
                <a:ea typeface="Calibri" pitchFamily="34" charset="0"/>
                <a:cs typeface="Times New Roman" pitchFamily="18" charset="0"/>
              </a:rPr>
              <a:t/>
            </a:r>
            <a:br>
              <a:rPr lang="ru-RU" b="1" dirty="0" smtClean="0">
                <a:solidFill>
                  <a:srgbClr val="000000"/>
                </a:solidFill>
                <a:latin typeface="Times New Roman" pitchFamily="18" charset="0"/>
                <a:ea typeface="Calibri" pitchFamily="34" charset="0"/>
                <a:cs typeface="Times New Roman" pitchFamily="18" charset="0"/>
              </a:rPr>
            </a:br>
            <a:r>
              <a:rPr lang="ru-RU" sz="3600" b="1" dirty="0" smtClean="0">
                <a:solidFill>
                  <a:srgbClr val="0000FF"/>
                </a:solidFill>
                <a:latin typeface="Times New Roman" pitchFamily="18" charset="0"/>
                <a:ea typeface="Calibri" pitchFamily="34" charset="0"/>
                <a:cs typeface="Times New Roman" pitchFamily="18" charset="0"/>
              </a:rPr>
              <a:t>Пропаганда и развитие донорства</a:t>
            </a:r>
            <a:r>
              <a:rPr lang="ru-RU" sz="4800" dirty="0" smtClean="0">
                <a:solidFill>
                  <a:srgbClr val="0000FF"/>
                </a:solidFill>
                <a:latin typeface="Arial" pitchFamily="34" charset="0"/>
                <a:cs typeface="Arial" pitchFamily="34" charset="0"/>
              </a:rPr>
              <a:t/>
            </a:r>
            <a:br>
              <a:rPr lang="ru-RU" sz="4800" dirty="0" smtClean="0">
                <a:solidFill>
                  <a:srgbClr val="0000FF"/>
                </a:solidFill>
                <a:latin typeface="Arial" pitchFamily="34" charset="0"/>
                <a:cs typeface="Arial" pitchFamily="34" charset="0"/>
              </a:rPr>
            </a:br>
            <a:endParaRPr lang="ru-RU" dirty="0">
              <a:solidFill>
                <a:srgbClr val="0000FF"/>
              </a:solidFill>
            </a:endParaRPr>
          </a:p>
        </p:txBody>
      </p:sp>
      <p:sp>
        <p:nvSpPr>
          <p:cNvPr id="61442" name="Rectangle 2"/>
          <p:cNvSpPr>
            <a:spLocks noChangeArrowheads="1"/>
          </p:cNvSpPr>
          <p:nvPr/>
        </p:nvSpPr>
        <p:spPr bwMode="auto">
          <a:xfrm>
            <a:off x="357158" y="785794"/>
            <a:ext cx="8501122" cy="7248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FF0000"/>
                </a:solidFill>
                <a:effectLst/>
                <a:ea typeface="Calibri" pitchFamily="34" charset="0"/>
                <a:cs typeface="Arial" pitchFamily="34" charset="0"/>
              </a:rPr>
              <a:t>Пропаганда донорства осуществляется в целях распространения и разъяснения информации, направленной на привлечение населения к донорству.</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ru-RU" sz="800" dirty="0" smtClean="0">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ru-RU" sz="800" dirty="0" smtClean="0">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ru-RU" sz="800" dirty="0" smtClean="0">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tabLst/>
            </a:pPr>
            <a:endParaRPr kumimoji="0" lang="ru-RU" sz="1000" b="1" i="0" u="none" strike="noStrike" cap="none" normalizeH="0" baseline="0" dirty="0" smtClean="0">
              <a:ln>
                <a:noFill/>
              </a:ln>
              <a:solidFill>
                <a:srgbClr val="0000FF"/>
              </a:solidFill>
              <a:effectLst/>
              <a:ea typeface="Calibri"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r>
              <a:rPr kumimoji="0" lang="ru-RU" sz="1700" b="1" i="0" u="none" strike="noStrike" cap="none" normalizeH="0" baseline="0" dirty="0" smtClean="0">
                <a:ln>
                  <a:noFill/>
                </a:ln>
                <a:solidFill>
                  <a:srgbClr val="0000FF"/>
                </a:solidFill>
                <a:effectLst/>
                <a:ea typeface="Calibri" pitchFamily="34" charset="0"/>
                <a:cs typeface="Arial" pitchFamily="34" charset="0"/>
              </a:rPr>
              <a:t>тематических публикаций в средствах массовой информации;</a:t>
            </a:r>
          </a:p>
          <a:p>
            <a:pPr marL="0" marR="0" lvl="0" indent="450850" algn="just" defTabSz="914400" rtl="0" eaLnBrk="0" fontAlgn="base" latinLnBrk="0" hangingPunct="0">
              <a:lnSpc>
                <a:spcPct val="100000"/>
              </a:lnSpc>
              <a:spcBef>
                <a:spcPct val="0"/>
              </a:spcBef>
              <a:spcAft>
                <a:spcPct val="0"/>
              </a:spcAft>
              <a:buClr>
                <a:srgbClr val="FF0000"/>
              </a:buClr>
              <a:buSzPct val="120000"/>
              <a:tabLst/>
            </a:pPr>
            <a:endParaRPr kumimoji="0" lang="ru-RU" sz="800" b="1" i="0" u="none" strike="noStrike" cap="none" normalizeH="0" baseline="0" dirty="0" smtClean="0">
              <a:ln>
                <a:noFill/>
              </a:ln>
              <a:solidFill>
                <a:srgbClr val="0000FF"/>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r>
              <a:rPr kumimoji="0" lang="ru-RU" sz="1700" b="1" i="0" u="none" strike="noStrike" cap="none" normalizeH="0" baseline="0" dirty="0" smtClean="0">
                <a:ln>
                  <a:noFill/>
                </a:ln>
                <a:solidFill>
                  <a:srgbClr val="0000FF"/>
                </a:solidFill>
                <a:effectLst/>
                <a:ea typeface="Calibri" pitchFamily="34" charset="0"/>
                <a:cs typeface="Arial" pitchFamily="34" charset="0"/>
              </a:rPr>
              <a:t>выпуска и распространения тематических книг, брошюр, буклетов и иных непериодических печатных изданий;</a:t>
            </a:r>
          </a:p>
          <a:p>
            <a:pPr marL="0" marR="0" lvl="0" indent="450850" algn="just" defTabSz="914400" rtl="0" eaLnBrk="0" fontAlgn="base" latinLnBrk="0" hangingPunct="0">
              <a:lnSpc>
                <a:spcPct val="100000"/>
              </a:lnSpc>
              <a:spcBef>
                <a:spcPct val="0"/>
              </a:spcBef>
              <a:spcAft>
                <a:spcPct val="0"/>
              </a:spcAft>
              <a:buClr>
                <a:srgbClr val="FF0000"/>
              </a:buClr>
              <a:buSzPct val="120000"/>
              <a:tabLst/>
            </a:pPr>
            <a:endParaRPr kumimoji="0" lang="ru-RU" sz="800" b="1" i="0" u="none" strike="noStrike" cap="none" normalizeH="0" baseline="0" dirty="0" smtClean="0">
              <a:ln>
                <a:noFill/>
              </a:ln>
              <a:solidFill>
                <a:srgbClr val="0000FF"/>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r>
              <a:rPr kumimoji="0" lang="ru-RU" sz="1700" b="1" i="0" u="none" strike="noStrike" cap="none" normalizeH="0" baseline="0" dirty="0" smtClean="0">
                <a:ln>
                  <a:noFill/>
                </a:ln>
                <a:solidFill>
                  <a:srgbClr val="0000FF"/>
                </a:solidFill>
                <a:effectLst/>
                <a:ea typeface="Calibri" pitchFamily="34" charset="0"/>
                <a:cs typeface="Arial" pitchFamily="34" charset="0"/>
              </a:rPr>
              <a:t>размещения (распространения) социальной рекламы;</a:t>
            </a:r>
          </a:p>
          <a:p>
            <a:pPr marL="0" marR="0" lvl="0" indent="450850" algn="just" defTabSz="914400" rtl="0" eaLnBrk="0" fontAlgn="base" latinLnBrk="0" hangingPunct="0">
              <a:lnSpc>
                <a:spcPct val="100000"/>
              </a:lnSpc>
              <a:spcBef>
                <a:spcPct val="0"/>
              </a:spcBef>
              <a:spcAft>
                <a:spcPct val="0"/>
              </a:spcAft>
              <a:buClr>
                <a:srgbClr val="FF0000"/>
              </a:buClr>
              <a:buSzPct val="120000"/>
              <a:tabLst/>
            </a:pPr>
            <a:endParaRPr kumimoji="0" lang="ru-RU" sz="1000" b="1" i="0" u="none" strike="noStrike" cap="none" normalizeH="0" baseline="0" dirty="0" smtClean="0">
              <a:ln>
                <a:noFill/>
              </a:ln>
              <a:solidFill>
                <a:srgbClr val="0000FF"/>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r>
              <a:rPr kumimoji="0" lang="ru-RU" sz="1700" b="1" i="0" u="none" strike="noStrike" cap="none" normalizeH="0" baseline="0" dirty="0" smtClean="0">
                <a:ln>
                  <a:noFill/>
                </a:ln>
                <a:solidFill>
                  <a:srgbClr val="0000FF"/>
                </a:solidFill>
                <a:effectLst/>
                <a:ea typeface="Calibri" pitchFamily="34" charset="0"/>
                <a:cs typeface="Arial" pitchFamily="34" charset="0"/>
              </a:rPr>
              <a:t>создания тематических радио- и телепередач, сайтов в глобальной компьютерной сети Интернет;</a:t>
            </a:r>
          </a:p>
          <a:p>
            <a:pPr marL="0" marR="0" lvl="0" indent="450850" algn="just" defTabSz="914400" rtl="0" eaLnBrk="0" fontAlgn="base" latinLnBrk="0" hangingPunct="0">
              <a:lnSpc>
                <a:spcPct val="100000"/>
              </a:lnSpc>
              <a:spcBef>
                <a:spcPct val="0"/>
              </a:spcBef>
              <a:spcAft>
                <a:spcPct val="0"/>
              </a:spcAft>
              <a:buClr>
                <a:srgbClr val="FF0000"/>
              </a:buClr>
              <a:buSzPct val="120000"/>
              <a:tabLst/>
            </a:pPr>
            <a:endParaRPr kumimoji="0" lang="ru-RU" sz="800" b="1" i="0" u="none" strike="noStrike" cap="none" normalizeH="0" baseline="0" dirty="0" smtClean="0">
              <a:ln>
                <a:noFill/>
              </a:ln>
              <a:solidFill>
                <a:srgbClr val="0000FF"/>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r>
              <a:rPr kumimoji="0" lang="ru-RU" sz="1700" b="1" i="0" u="none" strike="noStrike" cap="none" normalizeH="0" baseline="0" dirty="0" smtClean="0">
                <a:ln>
                  <a:noFill/>
                </a:ln>
                <a:solidFill>
                  <a:srgbClr val="0000FF"/>
                </a:solidFill>
                <a:effectLst/>
                <a:ea typeface="Calibri" pitchFamily="34" charset="0"/>
                <a:cs typeface="Arial" pitchFamily="34" charset="0"/>
              </a:rPr>
              <a:t>проведения тематических конференций, круглых столов, семинаров, лекций и выступлений;</a:t>
            </a:r>
          </a:p>
          <a:p>
            <a:pPr marL="0" marR="0" lvl="0" indent="450850" algn="just" defTabSz="914400" rtl="0" eaLnBrk="0" fontAlgn="base" latinLnBrk="0" hangingPunct="0">
              <a:lnSpc>
                <a:spcPct val="100000"/>
              </a:lnSpc>
              <a:spcBef>
                <a:spcPct val="0"/>
              </a:spcBef>
              <a:spcAft>
                <a:spcPct val="0"/>
              </a:spcAft>
              <a:buClr>
                <a:srgbClr val="FF0000"/>
              </a:buClr>
              <a:buSzPct val="120000"/>
              <a:tabLst/>
            </a:pPr>
            <a:endParaRPr kumimoji="0" lang="ru-RU" sz="1000" b="1" i="0" u="none" strike="noStrike" cap="none" normalizeH="0" baseline="0" dirty="0" smtClean="0">
              <a:ln>
                <a:noFill/>
              </a:ln>
              <a:solidFill>
                <a:srgbClr val="0000FF"/>
              </a:solidFill>
              <a:effectLst/>
              <a:ea typeface="Calibri" pitchFamily="34" charset="0"/>
              <a:cs typeface="Arial" pitchFamily="34" charset="0"/>
            </a:endParaRPr>
          </a:p>
          <a:p>
            <a:pPr indent="450850" algn="just">
              <a:buClr>
                <a:srgbClr val="FF0000"/>
              </a:buClr>
              <a:buSzPct val="120000"/>
              <a:buFont typeface="Wingdings" pitchFamily="2" charset="2"/>
              <a:buChar char="ü"/>
            </a:pPr>
            <a:r>
              <a:rPr lang="ru-RU" sz="1600" b="1" dirty="0" smtClean="0">
                <a:solidFill>
                  <a:srgbClr val="0000FF"/>
                </a:solidFill>
                <a:ea typeface="Calibri" pitchFamily="34" charset="0"/>
                <a:cs typeface="Arial" pitchFamily="34" charset="0"/>
              </a:rPr>
              <a:t>формирования в обществе культуры здорового образа жизни;</a:t>
            </a:r>
          </a:p>
          <a:p>
            <a:pPr indent="450850" algn="just">
              <a:buClr>
                <a:srgbClr val="FF0000"/>
              </a:buClr>
              <a:buSzPct val="120000"/>
            </a:pPr>
            <a:endParaRPr lang="ru-RU" sz="700" b="1" dirty="0" smtClean="0">
              <a:solidFill>
                <a:srgbClr val="0000FF"/>
              </a:solidFill>
              <a:ea typeface="Calibri" pitchFamily="34" charset="0"/>
              <a:cs typeface="Arial" pitchFamily="34" charset="0"/>
            </a:endParaRPr>
          </a:p>
          <a:p>
            <a:pPr indent="450850" algn="just">
              <a:buClr>
                <a:srgbClr val="FF0000"/>
              </a:buClr>
              <a:buSzPct val="120000"/>
              <a:buFont typeface="Wingdings" pitchFamily="2" charset="2"/>
              <a:buChar char="ü"/>
            </a:pPr>
            <a:r>
              <a:rPr lang="ru-RU" sz="1600" b="1" dirty="0" smtClean="0">
                <a:solidFill>
                  <a:srgbClr val="0000FF"/>
                </a:solidFill>
                <a:cs typeface="Arial" pitchFamily="34" charset="0"/>
              </a:rPr>
              <a:t>использования других способов информирования населения, не запрещенных законодательством.</a:t>
            </a:r>
          </a:p>
          <a:p>
            <a:pPr indent="450850" algn="just">
              <a:buClr>
                <a:srgbClr val="FF0000"/>
              </a:buClr>
              <a:buSzPct val="120000"/>
              <a:buFont typeface="Wingdings" pitchFamily="2" charset="2"/>
              <a:buChar char="ü"/>
            </a:pPr>
            <a:endParaRPr lang="ru-RU" sz="1600" b="1" dirty="0" smtClean="0">
              <a:solidFill>
                <a:srgbClr val="0000FF"/>
              </a:solidFill>
              <a:ea typeface="Calibri"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endParaRPr kumimoji="0" lang="ru-RU" sz="1700" b="1" i="0" u="none" strike="noStrike" cap="none" normalizeH="0" baseline="0" dirty="0" smtClean="0">
              <a:ln>
                <a:noFill/>
              </a:ln>
              <a:solidFill>
                <a:srgbClr val="0000FF"/>
              </a:solidFill>
              <a:effectLst/>
              <a:ea typeface="Calibri"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endParaRPr lang="ru-RU" sz="1700" b="1" dirty="0" smtClean="0">
              <a:solidFill>
                <a:srgbClr val="0000FF"/>
              </a:solidFill>
              <a:cs typeface="Arial" pitchFamily="34" charset="0"/>
            </a:endParaRPr>
          </a:p>
          <a:p>
            <a:pPr marL="0" marR="0" lvl="0" indent="450850" algn="just" defTabSz="914400" rtl="0" eaLnBrk="0" fontAlgn="base" latinLnBrk="0" hangingPunct="0">
              <a:lnSpc>
                <a:spcPct val="100000"/>
              </a:lnSpc>
              <a:spcBef>
                <a:spcPct val="0"/>
              </a:spcBef>
              <a:spcAft>
                <a:spcPct val="0"/>
              </a:spcAft>
              <a:buClr>
                <a:srgbClr val="FF0000"/>
              </a:buClr>
              <a:buSzPct val="120000"/>
              <a:buFont typeface="Wingdings" pitchFamily="2" charset="2"/>
              <a:buChar char="ü"/>
              <a:tabLst/>
            </a:pPr>
            <a:endParaRPr kumimoji="0" lang="ru-RU" sz="1700" b="1" i="0" u="none" strike="noStrike" cap="none" normalizeH="0" baseline="0" dirty="0" smtClean="0">
              <a:ln>
                <a:noFill/>
              </a:ln>
              <a:solidFill>
                <a:srgbClr val="0000FF"/>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Скругленная прямоугольная выноска 3"/>
          <p:cNvSpPr/>
          <p:nvPr/>
        </p:nvSpPr>
        <p:spPr>
          <a:xfrm>
            <a:off x="642910" y="2071678"/>
            <a:ext cx="6143668" cy="714380"/>
          </a:xfrm>
          <a:prstGeom prst="wedgeRoundRectCallout">
            <a:avLst>
              <a:gd name="adj1" fmla="val -19922"/>
              <a:gd name="adj2" fmla="val 69175"/>
              <a:gd name="adj3" fmla="val 16667"/>
            </a:avLst>
          </a:prstGeom>
          <a:solidFill>
            <a:srgbClr val="0033CC">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b="1" dirty="0" smtClean="0">
                <a:solidFill>
                  <a:schemeClr val="bg1"/>
                </a:solidFill>
                <a:latin typeface="Arial" pitchFamily="34" charset="0"/>
                <a:ea typeface="Calibri" pitchFamily="34" charset="0"/>
                <a:cs typeface="Arial" pitchFamily="34" charset="0"/>
              </a:rPr>
              <a:t>Мероприятия по пропаганде и развитию донорства реализуются путем:</a:t>
            </a:r>
          </a:p>
        </p:txBody>
      </p:sp>
    </p:spTree>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428604"/>
            <a:ext cx="7858180" cy="1754326"/>
          </a:xfrm>
          <a:prstGeom prst="rect">
            <a:avLst/>
          </a:prstGeom>
        </p:spPr>
        <p:txBody>
          <a:bodyPr wrap="square">
            <a:spAutoFit/>
          </a:bodyPr>
          <a:lstStyle/>
          <a:p>
            <a:pPr indent="450000" algn="just"/>
            <a:endParaRPr lang="ru-RU" dirty="0" smtClean="0">
              <a:latin typeface="Times New Roman" pitchFamily="18" charset="0"/>
              <a:cs typeface="Times New Roman" pitchFamily="18" charset="0"/>
            </a:endParaRPr>
          </a:p>
          <a:p>
            <a:pPr indent="450000" algn="ctr"/>
            <a:r>
              <a:rPr lang="ru-RU" sz="2400" b="1" dirty="0" smtClean="0">
                <a:solidFill>
                  <a:srgbClr val="FF0000"/>
                </a:solidFill>
                <a:cs typeface="Arial" pitchFamily="34" charset="0"/>
              </a:rPr>
              <a:t>Организации здравоохранения обеспечивают проведение мероприятий по пропаганде и развитию донорства.</a:t>
            </a:r>
          </a:p>
          <a:p>
            <a:pPr indent="450000" algn="just"/>
            <a:endParaRPr lang="ru-RU" dirty="0" smtClean="0">
              <a:cs typeface="Arial" pitchFamily="34" charset="0"/>
            </a:endParaRPr>
          </a:p>
        </p:txBody>
      </p:sp>
      <p:pic>
        <p:nvPicPr>
          <p:cNvPr id="3" name="Рисунок 2" descr="Всемирный день донора крови 2012"/>
          <p:cNvPicPr/>
          <p:nvPr/>
        </p:nvPicPr>
        <p:blipFill>
          <a:blip r:embed="rId2" r:link="rId3"/>
          <a:srcRect l="14600" r="25400"/>
          <a:stretch>
            <a:fillRect/>
          </a:stretch>
        </p:blipFill>
        <p:spPr bwMode="auto">
          <a:xfrm>
            <a:off x="6286512" y="2571744"/>
            <a:ext cx="2230440" cy="2428892"/>
          </a:xfrm>
          <a:prstGeom prst="rect">
            <a:avLst/>
          </a:prstGeom>
          <a:noFill/>
          <a:ln w="9525">
            <a:noFill/>
            <a:miter lim="800000"/>
            <a:headEnd/>
            <a:tailEnd/>
          </a:ln>
        </p:spPr>
      </p:pic>
      <p:sp>
        <p:nvSpPr>
          <p:cNvPr id="5" name="TextBox 4"/>
          <p:cNvSpPr txBox="1"/>
          <p:nvPr/>
        </p:nvSpPr>
        <p:spPr>
          <a:xfrm>
            <a:off x="428596" y="2500306"/>
            <a:ext cx="5357850" cy="2806922"/>
          </a:xfrm>
          <a:prstGeom prst="rect">
            <a:avLst/>
          </a:prstGeom>
          <a:noFill/>
        </p:spPr>
        <p:txBody>
          <a:bodyPr wrap="square" rtlCol="0">
            <a:spAutoFit/>
          </a:bodyPr>
          <a:lstStyle/>
          <a:p>
            <a:pPr algn="ctr">
              <a:lnSpc>
                <a:spcPct val="110000"/>
              </a:lnSpc>
            </a:pPr>
            <a:r>
              <a:rPr lang="ru-RU" dirty="0" smtClean="0">
                <a:cs typeface="Arial" pitchFamily="34" charset="0"/>
              </a:rPr>
              <a:t>Государственные органы (организации), в том числе местные Советы депутатов, местные исполнительные и распорядительные органы, а также Белорусское Общество Красного Креста, другие общественные объединения, учреждения образования и иные организации, индивидуальные предприниматели принимают участие в пропаганде и развитии донорства.</a:t>
            </a:r>
          </a:p>
          <a:p>
            <a:endParaRPr lang="ru-RU" dirty="0"/>
          </a:p>
        </p:txBody>
      </p:sp>
    </p:spTree>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043890" cy="868346"/>
          </a:xfrm>
        </p:spPr>
        <p:txBody>
          <a:bodyPr/>
          <a:lstStyle/>
          <a:p>
            <a:pPr algn="l"/>
            <a:r>
              <a:rPr lang="ru-RU" b="1" dirty="0" smtClean="0">
                <a:solidFill>
                  <a:srgbClr val="0000FF"/>
                </a:solidFill>
                <a:latin typeface="Arial" pitchFamily="34" charset="0"/>
                <a:ea typeface="Calibri" pitchFamily="34" charset="0"/>
                <a:cs typeface="Arial" pitchFamily="34" charset="0"/>
              </a:rPr>
              <a:t>Волонтеры</a:t>
            </a:r>
            <a:endParaRPr lang="ru-RU" dirty="0">
              <a:solidFill>
                <a:srgbClr val="0000FF"/>
              </a:solidFill>
              <a:latin typeface="Arial" pitchFamily="34" charset="0"/>
              <a:cs typeface="Arial" pitchFamily="34" charset="0"/>
            </a:endParaRPr>
          </a:p>
        </p:txBody>
      </p:sp>
      <p:sp>
        <p:nvSpPr>
          <p:cNvPr id="62465" name="Rectangle 1"/>
          <p:cNvSpPr>
            <a:spLocks noChangeArrowheads="1"/>
          </p:cNvSpPr>
          <p:nvPr/>
        </p:nvSpPr>
        <p:spPr bwMode="auto">
          <a:xfrm>
            <a:off x="357158" y="1428736"/>
            <a:ext cx="8286808"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ea typeface="Calibri" pitchFamily="34" charset="0"/>
                <a:cs typeface="Arial" pitchFamily="34" charset="0"/>
              </a:rPr>
              <a:t>Для организации мероприятий по пропаганде и развитию донорства организации здравоохранения, Белорусское Общество Красного Креста, другие общественные объединения, учреждения образования привлекают, осуществляют отбор волонтеров по определяемым ими критериям. </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rgbClr val="000000"/>
              </a:solidFill>
              <a:effectLst/>
              <a:ea typeface="Calibri"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FF0000"/>
                </a:solidFill>
                <a:effectLst/>
                <a:ea typeface="Calibri" pitchFamily="34" charset="0"/>
                <a:cs typeface="Arial" pitchFamily="34" charset="0"/>
              </a:rPr>
              <a:t>Волонтеры осуществляют деятельность на основании безвозмездных гражданско-правовых договоров.</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rgbClr val="FF0000"/>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ea typeface="Calibri" pitchFamily="34" charset="0"/>
                <a:cs typeface="Arial" pitchFamily="34" charset="0"/>
              </a:rPr>
              <a:t>Волонтерами не могут быть лица, имеющие</a:t>
            </a:r>
            <a:r>
              <a:rPr kumimoji="0" lang="ru-RU" sz="2000" b="1" i="0" u="none" strike="noStrike" cap="none" normalizeH="0" baseline="0" dirty="0" smtClean="0">
                <a:ln>
                  <a:noFill/>
                </a:ln>
                <a:solidFill>
                  <a:schemeClr val="tx1"/>
                </a:solidFill>
                <a:effectLst/>
                <a:ea typeface="Times New Roman" pitchFamily="18" charset="0"/>
                <a:cs typeface="Arial" pitchFamily="34" charset="0"/>
              </a:rPr>
              <a:t> непогашенную или не снятую</a:t>
            </a:r>
            <a:r>
              <a:rPr kumimoji="0" lang="ru-RU" sz="2000" b="0" i="0" u="none" strike="noStrike" cap="none" normalizeH="0" baseline="0" dirty="0" smtClean="0">
                <a:ln>
                  <a:noFill/>
                </a:ln>
                <a:solidFill>
                  <a:srgbClr val="000000"/>
                </a:solidFill>
                <a:effectLst/>
                <a:ea typeface="Calibri" pitchFamily="34" charset="0"/>
                <a:cs typeface="Arial" pitchFamily="34" charset="0"/>
              </a:rPr>
              <a:t> </a:t>
            </a:r>
            <a:r>
              <a:rPr kumimoji="0" lang="ru-RU" sz="2000" b="1" i="0" u="none" strike="noStrike" cap="none" normalizeH="0" baseline="0" dirty="0" smtClean="0">
                <a:ln>
                  <a:noFill/>
                </a:ln>
                <a:effectLst/>
                <a:ea typeface="Calibri" pitchFamily="34" charset="0"/>
                <a:cs typeface="Arial" pitchFamily="34" charset="0"/>
              </a:rPr>
              <a:t>судимость,</a:t>
            </a:r>
            <a:r>
              <a:rPr kumimoji="0" lang="ru-RU" sz="2000" b="0" i="0" u="none" strike="noStrike" cap="none" normalizeH="0" baseline="0" dirty="0" smtClean="0">
                <a:ln>
                  <a:noFill/>
                </a:ln>
                <a:solidFill>
                  <a:srgbClr val="000000"/>
                </a:solidFill>
                <a:effectLst/>
                <a:ea typeface="Calibri" pitchFamily="34" charset="0"/>
                <a:cs typeface="Arial" pitchFamily="34" charset="0"/>
              </a:rPr>
              <a:t> а также признанные в установленном порядке недееспособными или ограниченно дееспособными. </a:t>
            </a:r>
            <a:endParaRPr kumimoji="0" lang="ru-RU" sz="20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ea typeface="Calibri" pitchFamily="34" charset="0"/>
                <a:cs typeface="Arial" pitchFamily="34" charset="0"/>
              </a:rPr>
              <a:t>Организации здравоохранения, Белорусское Общество Красного Креста, другие общественные объединения, учреждения образования могут осуществлять подготовку волонтеров по определяемым ими программам.</a:t>
            </a:r>
            <a:endParaRPr kumimoji="0" lang="ru-RU" sz="2000" b="0" i="0" u="none" strike="noStrike" cap="none" normalizeH="0" baseline="0" dirty="0" smtClean="0">
              <a:ln>
                <a:noFill/>
              </a:ln>
              <a:solidFill>
                <a:schemeClr val="tx1"/>
              </a:solidFill>
              <a:effectLst/>
              <a:cs typeface="Arial" pitchFamily="34" charset="0"/>
            </a:endParaRPr>
          </a:p>
        </p:txBody>
      </p:sp>
      <p:pic>
        <p:nvPicPr>
          <p:cNvPr id="4" name="Рисунок 3" descr="https://donatorih24.it/wp-content/uploads/2018/03/fiods-600x353.jpg"/>
          <p:cNvPicPr/>
          <p:nvPr/>
        </p:nvPicPr>
        <p:blipFill>
          <a:blip r:embed="rId2"/>
          <a:srcRect l="7506" t="3570" r="7506"/>
          <a:stretch>
            <a:fillRect/>
          </a:stretch>
        </p:blipFill>
        <p:spPr bwMode="auto">
          <a:xfrm>
            <a:off x="6786578" y="0"/>
            <a:ext cx="2000264" cy="1335319"/>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7901014" cy="511156"/>
          </a:xfrm>
        </p:spPr>
        <p:txBody>
          <a:bodyPr/>
          <a:lstStyle/>
          <a:p>
            <a:pPr algn="l"/>
            <a:r>
              <a:rPr lang="ru-RU" sz="3200" b="1" dirty="0" smtClean="0">
                <a:solidFill>
                  <a:srgbClr val="0000FF"/>
                </a:solidFill>
                <a:latin typeface="Arial" pitchFamily="34" charset="0"/>
                <a:cs typeface="Arial" pitchFamily="34" charset="0"/>
              </a:rPr>
              <a:t>Наниматель обязан</a:t>
            </a:r>
            <a:endParaRPr lang="ru-RU" sz="3200" b="1" dirty="0">
              <a:solidFill>
                <a:srgbClr val="0000FF"/>
              </a:solidFill>
              <a:latin typeface="Arial" pitchFamily="34" charset="0"/>
              <a:cs typeface="Arial" pitchFamily="34" charset="0"/>
            </a:endParaRPr>
          </a:p>
        </p:txBody>
      </p:sp>
      <p:sp>
        <p:nvSpPr>
          <p:cNvPr id="63489" name="Rectangle 1"/>
          <p:cNvSpPr>
            <a:spLocks noChangeArrowheads="1"/>
          </p:cNvSpPr>
          <p:nvPr/>
        </p:nvSpPr>
        <p:spPr bwMode="auto">
          <a:xfrm>
            <a:off x="214282" y="2000240"/>
            <a:ext cx="84296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lang="ru-RU" sz="2400" dirty="0" smtClean="0">
                <a:solidFill>
                  <a:srgbClr val="000000"/>
                </a:solidFill>
                <a:latin typeface="Times New Roman" pitchFamily="18" charset="0"/>
                <a:ea typeface="Calibri" pitchFamily="34" charset="0"/>
                <a:cs typeface="Times New Roman" pitchFamily="18" charset="0"/>
              </a:rPr>
              <a:t>В</a:t>
            </a: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день выполнения донорской функции по просьбе или с согласия работника освобождать его от работы на соответствующее рабочее время (смену) согласно правилам внутреннего трудового распорядка или утвержденному графику работ (сменности), а в случае невозможности по производственным причинам освободить работника в указанный им день предложить другой день для выполнения донорской функции, выбранный по согласованию с работником (за исключением случаев выполнения донорской функции в экстренном порядке</a:t>
            </a:r>
            <a:r>
              <a:rPr kumimoji="0" lang="ru-RU"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целях сохранения жизни и здоровья пациента, а также при ликвидации чрезвычайных ситуаций природного и техногенного характера)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https://4.bp.blogspot.com/-29AQfnczSPg/WAsvC35DZMI/AAAAAAAACw4/OmjRvBaXtGkc73SbUoboY-AAjA1opKZ4ACLcB/s1600/os.jpg"/>
          <p:cNvPicPr/>
          <p:nvPr/>
        </p:nvPicPr>
        <p:blipFill>
          <a:blip r:embed="rId2" cstate="print"/>
          <a:srcRect/>
          <a:stretch>
            <a:fillRect/>
          </a:stretch>
        </p:blipFill>
        <p:spPr bwMode="auto">
          <a:xfrm flipH="1">
            <a:off x="5786445" y="0"/>
            <a:ext cx="2857520" cy="200024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lstStyle/>
          <a:p>
            <a:r>
              <a:rPr lang="ru-RU" dirty="0" smtClean="0"/>
              <a:t/>
            </a:r>
            <a:br>
              <a:rPr lang="ru-RU" dirty="0" smtClean="0"/>
            </a:br>
            <a:r>
              <a:rPr lang="ru-RU" dirty="0" smtClean="0"/>
              <a:t/>
            </a:r>
            <a:br>
              <a:rPr lang="ru-RU" dirty="0" smtClean="0"/>
            </a:br>
            <a:r>
              <a:rPr lang="ru-RU" dirty="0" smtClean="0"/>
              <a:t/>
            </a:r>
            <a:br>
              <a:rPr lang="ru-RU" dirty="0" smtClean="0"/>
            </a:br>
            <a:endParaRPr lang="ru-RU" sz="3200" dirty="0"/>
          </a:p>
        </p:txBody>
      </p:sp>
      <p:sp>
        <p:nvSpPr>
          <p:cNvPr id="64514" name="Rectangle 2"/>
          <p:cNvSpPr>
            <a:spLocks noChangeArrowheads="1"/>
          </p:cNvSpPr>
          <p:nvPr/>
        </p:nvSpPr>
        <p:spPr bwMode="auto">
          <a:xfrm>
            <a:off x="571472" y="394692"/>
            <a:ext cx="5929354"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0000"/>
                </a:solidFill>
                <a:effectLst/>
                <a:ea typeface="Calibri" pitchFamily="34" charset="0"/>
                <a:cs typeface="Arial" pitchFamily="34" charset="0"/>
              </a:rPr>
              <a:t>Донор обязан:</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000000"/>
                </a:solidFill>
                <a:effectLst/>
                <a:ea typeface="Calibri" pitchFamily="34" charset="0"/>
                <a:cs typeface="Arial" pitchFamily="34" charset="0"/>
              </a:rPr>
              <a:t>не позднее чем за два рабочих дня (за исключением случаев выполнения донорской функции в экстренном порядке в целях сохранения жизни и здоровья пациента, а также случаев ликвидации чрезвычайных ситуаций природного и техногенного характера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Всемирный день донора крови 2012"/>
          <p:cNvPicPr/>
          <p:nvPr/>
        </p:nvPicPr>
        <p:blipFill>
          <a:blip r:embed="rId2" r:link="rId3"/>
          <a:srcRect l="14600" r="25400"/>
          <a:stretch>
            <a:fillRect/>
          </a:stretch>
        </p:blipFill>
        <p:spPr bwMode="auto">
          <a:xfrm>
            <a:off x="6643702" y="785794"/>
            <a:ext cx="2071702" cy="1928826"/>
          </a:xfrm>
          <a:prstGeom prst="rect">
            <a:avLst/>
          </a:prstGeom>
          <a:noFill/>
          <a:ln w="9525">
            <a:noFill/>
            <a:miter lim="800000"/>
            <a:headEnd/>
            <a:tailEnd/>
          </a:ln>
        </p:spPr>
      </p:pic>
      <p:sp>
        <p:nvSpPr>
          <p:cNvPr id="5" name="TextBox 4"/>
          <p:cNvSpPr txBox="1"/>
          <p:nvPr/>
        </p:nvSpPr>
        <p:spPr>
          <a:xfrm>
            <a:off x="2571736" y="3714752"/>
            <a:ext cx="6143668" cy="2400657"/>
          </a:xfrm>
          <a:prstGeom prst="rect">
            <a:avLst/>
          </a:prstGeom>
          <a:noFill/>
        </p:spPr>
        <p:txBody>
          <a:bodyPr wrap="square" rtlCol="0">
            <a:spAutoFit/>
          </a:bodyPr>
          <a:lstStyle/>
          <a:p>
            <a:pPr lvl="0"/>
            <a:r>
              <a:rPr lang="ru-RU" sz="2200" dirty="0" smtClean="0">
                <a:solidFill>
                  <a:srgbClr val="000000"/>
                </a:solidFill>
                <a:ea typeface="Calibri" pitchFamily="34" charset="0"/>
                <a:cs typeface="Arial" pitchFamily="34" charset="0"/>
              </a:rPr>
              <a:t> письменно предупредить нанимателя</a:t>
            </a:r>
            <a:r>
              <a:rPr lang="ru-RU" sz="2200" b="1" dirty="0" smtClean="0">
                <a:solidFill>
                  <a:srgbClr val="000000"/>
                </a:solidFill>
                <a:ea typeface="Calibri" pitchFamily="34" charset="0"/>
                <a:cs typeface="Arial" pitchFamily="34" charset="0"/>
              </a:rPr>
              <a:t>,</a:t>
            </a:r>
            <a:r>
              <a:rPr lang="ru-RU" sz="2200" dirty="0" smtClean="0">
                <a:solidFill>
                  <a:srgbClr val="000000"/>
                </a:solidFill>
                <a:ea typeface="Calibri" pitchFamily="34" charset="0"/>
                <a:cs typeface="Arial" pitchFamily="34" charset="0"/>
              </a:rPr>
              <a:t> руководителя учреждения образования о дате выполнения донорской функции и (или) дате использования дополнительного дня освобождения от работы, дня освобождения от образовательного процесса;</a:t>
            </a:r>
          </a:p>
          <a:p>
            <a:endParaRPr lang="ru-RU" dirty="0"/>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929718" cy="706090"/>
          </a:xfrm>
        </p:spPr>
        <p:txBody>
          <a:bodyPr/>
          <a:lstStyle/>
          <a:p>
            <a:pPr algn="l"/>
            <a:r>
              <a:rPr lang="ru-RU" sz="3600" b="1" dirty="0" smtClean="0">
                <a:solidFill>
                  <a:srgbClr val="0000FF"/>
                </a:solidFill>
                <a:latin typeface="Times New Roman" panose="02020603050405020304" pitchFamily="18" charset="0"/>
                <a:cs typeface="Times New Roman" panose="02020603050405020304" pitchFamily="18" charset="0"/>
              </a:rPr>
              <a:t>Непосредственные цели кампании:</a:t>
            </a:r>
            <a:endParaRPr lang="ru-RU" sz="3600" b="1" dirty="0">
              <a:solidFill>
                <a:srgbClr val="0000FF"/>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85720" y="1241376"/>
            <a:ext cx="8571264" cy="5616624"/>
          </a:xfrm>
        </p:spPr>
        <p:txBody>
          <a:bodyPr/>
          <a:lstStyle/>
          <a:p>
            <a:pPr marL="0">
              <a:spcBef>
                <a:spcPts val="0"/>
              </a:spcBef>
              <a:buClr>
                <a:srgbClr val="FF0000"/>
              </a:buClr>
              <a:buSzPct val="140000"/>
              <a:buFont typeface="Wingdings" pitchFamily="2" charset="2"/>
              <a:buChar char="ü"/>
            </a:pPr>
            <a:r>
              <a:rPr lang="ru-RU" sz="2600" dirty="0" smtClean="0">
                <a:latin typeface="Times New Roman" panose="02020603050405020304" pitchFamily="18" charset="0"/>
                <a:cs typeface="Times New Roman" panose="02020603050405020304" pitchFamily="18" charset="0"/>
              </a:rPr>
              <a:t>выражение </a:t>
            </a:r>
            <a:r>
              <a:rPr lang="ru-RU" sz="2600" dirty="0">
                <a:latin typeface="Times New Roman" panose="02020603050405020304" pitchFamily="18" charset="0"/>
                <a:cs typeface="Times New Roman" panose="02020603050405020304" pitchFamily="18" charset="0"/>
              </a:rPr>
              <a:t>благодарности донорам крови во всем мире и повышение осведомленности широкой общественности о необходимости регулярно и безвозмездно сдавать кровь</a:t>
            </a:r>
            <a:r>
              <a:rPr lang="ru-RU" sz="2600" dirty="0" smtClean="0">
                <a:latin typeface="Times New Roman" panose="02020603050405020304" pitchFamily="18" charset="0"/>
                <a:cs typeface="Times New Roman" panose="02020603050405020304" pitchFamily="18" charset="0"/>
              </a:rPr>
              <a:t>;</a:t>
            </a:r>
          </a:p>
          <a:p>
            <a:pPr marL="0">
              <a:spcBef>
                <a:spcPts val="0"/>
              </a:spcBef>
              <a:buClr>
                <a:srgbClr val="FF0000"/>
              </a:buClr>
              <a:buSzPct val="140000"/>
              <a:buNone/>
            </a:pPr>
            <a:endParaRPr lang="ru-RU" sz="1500" dirty="0">
              <a:latin typeface="Times New Roman" panose="02020603050405020304" pitchFamily="18" charset="0"/>
              <a:cs typeface="Times New Roman" panose="02020603050405020304" pitchFamily="18" charset="0"/>
            </a:endParaRPr>
          </a:p>
          <a:p>
            <a:pPr marL="0">
              <a:spcBef>
                <a:spcPts val="0"/>
              </a:spcBef>
              <a:buClr>
                <a:srgbClr val="FF0000"/>
              </a:buClr>
              <a:buSzPct val="140000"/>
              <a:buFont typeface="Wingdings" pitchFamily="2" charset="2"/>
              <a:buChar char="ü"/>
            </a:pPr>
            <a:r>
              <a:rPr lang="ru-RU" sz="2600" dirty="0">
                <a:latin typeface="Times New Roman" panose="02020603050405020304" pitchFamily="18" charset="0"/>
                <a:cs typeface="Times New Roman" panose="02020603050405020304" pitchFamily="18" charset="0"/>
              </a:rPr>
              <a:t>укоренение общественной ценности донорства крови путем усиления общей солидарности и социальной сплоченности</a:t>
            </a:r>
            <a:r>
              <a:rPr lang="ru-RU" sz="2600" dirty="0" smtClean="0">
                <a:latin typeface="Times New Roman" panose="02020603050405020304" pitchFamily="18" charset="0"/>
                <a:cs typeface="Times New Roman" panose="02020603050405020304" pitchFamily="18" charset="0"/>
              </a:rPr>
              <a:t>;</a:t>
            </a:r>
          </a:p>
          <a:p>
            <a:pPr marL="0">
              <a:spcBef>
                <a:spcPts val="0"/>
              </a:spcBef>
              <a:buClr>
                <a:srgbClr val="FF0000"/>
              </a:buClr>
              <a:buSzPct val="140000"/>
              <a:buNone/>
            </a:pPr>
            <a:endParaRPr lang="ru-RU" sz="1500" dirty="0">
              <a:latin typeface="Times New Roman" panose="02020603050405020304" pitchFamily="18" charset="0"/>
              <a:cs typeface="Times New Roman" panose="02020603050405020304" pitchFamily="18" charset="0"/>
            </a:endParaRPr>
          </a:p>
          <a:p>
            <a:pPr marL="0">
              <a:spcBef>
                <a:spcPts val="0"/>
              </a:spcBef>
              <a:buClr>
                <a:srgbClr val="FF0000"/>
              </a:buClr>
              <a:buSzPct val="140000"/>
              <a:buFont typeface="Wingdings" pitchFamily="2" charset="2"/>
              <a:buChar char="ü"/>
            </a:pPr>
            <a:r>
              <a:rPr lang="ru-RU" sz="2600" dirty="0">
                <a:latin typeface="Times New Roman" panose="02020603050405020304" pitchFamily="18" charset="0"/>
                <a:cs typeface="Times New Roman" panose="02020603050405020304" pitchFamily="18" charset="0"/>
              </a:rPr>
              <a:t>поощрение молодежи отозваться на гуманитарный призыв сдавать кровь и побудить других последовать этому примеру</a:t>
            </a:r>
            <a:r>
              <a:rPr lang="ru-RU" sz="2600" dirty="0" smtClean="0">
                <a:latin typeface="Times New Roman" panose="02020603050405020304" pitchFamily="18" charset="0"/>
                <a:cs typeface="Times New Roman" panose="02020603050405020304" pitchFamily="18" charset="0"/>
              </a:rPr>
              <a:t>;</a:t>
            </a:r>
          </a:p>
          <a:p>
            <a:pPr marL="0">
              <a:spcBef>
                <a:spcPts val="0"/>
              </a:spcBef>
              <a:buClr>
                <a:srgbClr val="FF0000"/>
              </a:buClr>
              <a:buSzPct val="140000"/>
              <a:buNone/>
            </a:pPr>
            <a:endParaRPr lang="ru-RU" sz="1500" dirty="0">
              <a:latin typeface="Times New Roman" panose="02020603050405020304" pitchFamily="18" charset="0"/>
              <a:cs typeface="Times New Roman" panose="02020603050405020304" pitchFamily="18" charset="0"/>
            </a:endParaRPr>
          </a:p>
          <a:p>
            <a:pPr marL="0">
              <a:spcBef>
                <a:spcPts val="0"/>
              </a:spcBef>
              <a:buClr>
                <a:srgbClr val="FF0000"/>
              </a:buClr>
              <a:buSzPct val="140000"/>
              <a:buFont typeface="Wingdings" pitchFamily="2" charset="2"/>
              <a:buChar char="ü"/>
            </a:pPr>
            <a:r>
              <a:rPr lang="ru-RU" sz="2600" dirty="0">
                <a:latin typeface="Times New Roman" panose="02020603050405020304" pitchFamily="18" charset="0"/>
                <a:cs typeface="Times New Roman" panose="02020603050405020304" pitchFamily="18" charset="0"/>
              </a:rPr>
              <a:t>признание потенциала молодежи как партнера в деле укрепления здоровья.</a:t>
            </a:r>
          </a:p>
          <a:p>
            <a:endParaRPr lang="ru-RU" dirty="0"/>
          </a:p>
        </p:txBody>
      </p:sp>
    </p:spTree>
    <p:extLst>
      <p:ext uri="{BB962C8B-B14F-4D97-AF65-F5344CB8AC3E}">
        <p14:creationId xmlns:p14="http://schemas.microsoft.com/office/powerpoint/2010/main" val="2839389918"/>
      </p:ext>
    </p:extLst>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285860"/>
            <a:ext cx="8715436" cy="1285884"/>
          </a:xfrm>
        </p:spPr>
        <p:txBody>
          <a:bodyPr/>
          <a:lstStyle/>
          <a:p>
            <a:pPr algn="l">
              <a:buClr>
                <a:srgbClr val="FF0000"/>
              </a:buClr>
              <a:buSzPct val="120000"/>
              <a:buFont typeface="Wingdings" pitchFamily="2" charset="2"/>
              <a:buChar char="ü"/>
            </a:pPr>
            <a:r>
              <a:rPr lang="ru-RU" sz="1800" dirty="0" smtClean="0">
                <a:latin typeface="Arial" pitchFamily="34" charset="0"/>
                <a:cs typeface="Arial" pitchFamily="34" charset="0"/>
              </a:rPr>
              <a:t>в день сдачи крови, ее компонентов работники освобождаются от работы на все рабочее время (всю смену) согласно правилам внутреннего трудового распорядка или утвержденному графику работ (сменности) с сохранением за ними среднего заработка за этот день (эту смену) за счет службы крови;</a:t>
            </a:r>
            <a:br>
              <a:rPr lang="ru-RU" sz="18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endParaRPr lang="ru-RU" sz="2000" dirty="0">
              <a:latin typeface="Arial" pitchFamily="34" charset="0"/>
              <a:cs typeface="Arial" pitchFamily="34" charset="0"/>
            </a:endParaRPr>
          </a:p>
        </p:txBody>
      </p:sp>
      <p:sp>
        <p:nvSpPr>
          <p:cNvPr id="3" name="TextBox 2"/>
          <p:cNvSpPr txBox="1"/>
          <p:nvPr/>
        </p:nvSpPr>
        <p:spPr>
          <a:xfrm>
            <a:off x="285720" y="142852"/>
            <a:ext cx="7643866" cy="880241"/>
          </a:xfrm>
          <a:prstGeom prst="rect">
            <a:avLst/>
          </a:prstGeom>
          <a:noFill/>
        </p:spPr>
        <p:txBody>
          <a:bodyPr wrap="square" rtlCol="0">
            <a:spAutoFit/>
          </a:bodyPr>
          <a:lstStyle/>
          <a:p>
            <a:pPr>
              <a:lnSpc>
                <a:spcPct val="80000"/>
              </a:lnSpc>
            </a:pPr>
            <a:r>
              <a:rPr lang="ru-RU" sz="3200" b="1" dirty="0" smtClean="0">
                <a:solidFill>
                  <a:srgbClr val="0000FF"/>
                </a:solidFill>
                <a:cs typeface="Arial" pitchFamily="34" charset="0"/>
              </a:rPr>
              <a:t>Гарантии и компенсации, </a:t>
            </a:r>
            <a:br>
              <a:rPr lang="ru-RU" sz="3200" b="1" dirty="0" smtClean="0">
                <a:solidFill>
                  <a:srgbClr val="0000FF"/>
                </a:solidFill>
                <a:cs typeface="Arial" pitchFamily="34" charset="0"/>
              </a:rPr>
            </a:br>
            <a:r>
              <a:rPr lang="ru-RU" sz="3200" b="1" dirty="0" smtClean="0">
                <a:solidFill>
                  <a:srgbClr val="0000FF"/>
                </a:solidFill>
                <a:cs typeface="Arial" pitchFamily="34" charset="0"/>
              </a:rPr>
              <a:t>предоставляемые донору</a:t>
            </a:r>
            <a:endParaRPr lang="ru-RU" sz="3200" dirty="0">
              <a:solidFill>
                <a:srgbClr val="0000FF"/>
              </a:solidFill>
            </a:endParaRPr>
          </a:p>
        </p:txBody>
      </p:sp>
      <p:sp>
        <p:nvSpPr>
          <p:cNvPr id="4" name="TextBox 3"/>
          <p:cNvSpPr txBox="1"/>
          <p:nvPr/>
        </p:nvSpPr>
        <p:spPr>
          <a:xfrm>
            <a:off x="285720" y="2285992"/>
            <a:ext cx="8643998" cy="1200329"/>
          </a:xfrm>
          <a:prstGeom prst="rect">
            <a:avLst/>
          </a:prstGeom>
          <a:noFill/>
        </p:spPr>
        <p:txBody>
          <a:bodyPr wrap="square" rtlCol="0">
            <a:spAutoFit/>
          </a:bodyPr>
          <a:lstStyle/>
          <a:p>
            <a:pPr>
              <a:buClr>
                <a:srgbClr val="FF0000"/>
              </a:buClr>
              <a:buSzPct val="140000"/>
              <a:buFont typeface="Wingdings" pitchFamily="2" charset="2"/>
              <a:buChar char="ü"/>
            </a:pPr>
            <a:r>
              <a:rPr lang="ru-RU" dirty="0" smtClean="0">
                <a:cs typeface="Arial" pitchFamily="34" charset="0"/>
              </a:rPr>
              <a:t>если донор сдал безвозмездно, то предоставляется дополнительный день освобождения от работы на все рабочее время (всю смену) без сохранения за ним среднего заработка за этот день (эту смену). Указанный день может быть присоединен к трудовому отпуску, предоставляемому работнику;</a:t>
            </a:r>
            <a:endParaRPr lang="ru-RU" dirty="0"/>
          </a:p>
        </p:txBody>
      </p:sp>
      <p:sp>
        <p:nvSpPr>
          <p:cNvPr id="5" name="TextBox 4"/>
          <p:cNvSpPr txBox="1"/>
          <p:nvPr/>
        </p:nvSpPr>
        <p:spPr>
          <a:xfrm>
            <a:off x="214282" y="3500438"/>
            <a:ext cx="8786874" cy="2031325"/>
          </a:xfrm>
          <a:prstGeom prst="rect">
            <a:avLst/>
          </a:prstGeom>
          <a:noFill/>
        </p:spPr>
        <p:txBody>
          <a:bodyPr wrap="square" rtlCol="0">
            <a:spAutoFit/>
          </a:bodyPr>
          <a:lstStyle/>
          <a:p>
            <a:pPr lvl="0">
              <a:buClr>
                <a:srgbClr val="FF0000"/>
              </a:buClr>
              <a:buSzPct val="120000"/>
              <a:buFont typeface="Wingdings" pitchFamily="2" charset="2"/>
              <a:buChar char="ü"/>
            </a:pPr>
            <a:r>
              <a:rPr lang="ru-RU" dirty="0" smtClean="0">
                <a:solidFill>
                  <a:srgbClr val="000000"/>
                </a:solidFill>
                <a:ea typeface="Calibri" pitchFamily="34" charset="0"/>
                <a:cs typeface="Arial" pitchFamily="34" charset="0"/>
              </a:rPr>
              <a:t>донорам, сдавшим не менее четырех </a:t>
            </a:r>
            <a:r>
              <a:rPr lang="ru-RU" dirty="0" smtClean="0">
                <a:solidFill>
                  <a:srgbClr val="000000"/>
                </a:solidFill>
                <a:ea typeface="Times New Roman" pitchFamily="18" charset="0"/>
                <a:cs typeface="Arial" pitchFamily="34" charset="0"/>
              </a:rPr>
              <a:t>единиц (доз) крови</a:t>
            </a:r>
            <a:r>
              <a:rPr lang="ru-RU" dirty="0" smtClean="0">
                <a:solidFill>
                  <a:srgbClr val="000000"/>
                </a:solidFill>
                <a:ea typeface="Calibri" pitchFamily="34" charset="0"/>
                <a:cs typeface="Arial" pitchFamily="34" charset="0"/>
              </a:rPr>
              <a:t>, не менее 16</a:t>
            </a:r>
            <a:r>
              <a:rPr lang="ru-RU" dirty="0" smtClean="0">
                <a:solidFill>
                  <a:srgbClr val="000000"/>
                </a:solidFill>
                <a:ea typeface="Times New Roman" pitchFamily="18" charset="0"/>
                <a:cs typeface="Arial" pitchFamily="34" charset="0"/>
              </a:rPr>
              <a:t> разовых максимально допустимых единиц (доз) компонентов крови</a:t>
            </a:r>
            <a:r>
              <a:rPr lang="ru-RU" dirty="0" smtClean="0">
                <a:solidFill>
                  <a:srgbClr val="000000"/>
                </a:solidFill>
                <a:ea typeface="Calibri" pitchFamily="34" charset="0"/>
                <a:cs typeface="Arial" pitchFamily="34" charset="0"/>
              </a:rPr>
              <a:t> в течение 12 месяцев, предшествующих дню наступления временной нетрудоспособности (независимо от причины ее наступления), пособие по временной нетрудоспособности назначается с первого дня утраты трудоспособности в размере 100 процентов среднедневного заработка.</a:t>
            </a:r>
            <a:endParaRPr lang="ru-RU" dirty="0" smtClean="0">
              <a:cs typeface="Arial" pitchFamily="34" charset="0"/>
            </a:endParaRPr>
          </a:p>
          <a:p>
            <a:pPr>
              <a:buClr>
                <a:srgbClr val="FF0000"/>
              </a:buClr>
              <a:buSzPct val="120000"/>
              <a:buFont typeface="Wingdings" pitchFamily="2" charset="2"/>
              <a:buChar char="ü"/>
            </a:pPr>
            <a:endParaRPr lang="ru-RU" dirty="0"/>
          </a:p>
        </p:txBody>
      </p:sp>
      <p:sp>
        <p:nvSpPr>
          <p:cNvPr id="6" name="TextBox 5"/>
          <p:cNvSpPr txBox="1"/>
          <p:nvPr/>
        </p:nvSpPr>
        <p:spPr>
          <a:xfrm>
            <a:off x="214282" y="5286388"/>
            <a:ext cx="8786874" cy="1754326"/>
          </a:xfrm>
          <a:prstGeom prst="rect">
            <a:avLst/>
          </a:prstGeom>
          <a:noFill/>
        </p:spPr>
        <p:txBody>
          <a:bodyPr wrap="square" rtlCol="0">
            <a:spAutoFit/>
          </a:bodyPr>
          <a:lstStyle/>
          <a:p>
            <a:pPr lvl="0">
              <a:buClr>
                <a:srgbClr val="FF0000"/>
              </a:buClr>
              <a:buSzPct val="120000"/>
              <a:buFont typeface="Wingdings" pitchFamily="2" charset="2"/>
              <a:buChar char="ü"/>
            </a:pPr>
            <a:r>
              <a:rPr lang="ru-RU" dirty="0" smtClean="0">
                <a:solidFill>
                  <a:srgbClr val="000000"/>
                </a:solidFill>
                <a:ea typeface="Times New Roman" pitchFamily="18" charset="0"/>
                <a:cs typeface="Arial" pitchFamily="34" charset="0"/>
              </a:rPr>
              <a:t>доноры, сдавшие не менее 20 единиц (доз) крови, не менее 80 разовых максимально допустимых единиц (доз) компонентов крови, награждаются нагрудным знаком отличия Министерства здравоохранения «</a:t>
            </a:r>
            <a:r>
              <a:rPr lang="ru-RU" dirty="0" err="1" smtClean="0">
                <a:solidFill>
                  <a:srgbClr val="000000"/>
                </a:solidFill>
                <a:ea typeface="Times New Roman" pitchFamily="18" charset="0"/>
                <a:cs typeface="Arial" pitchFamily="34" charset="0"/>
              </a:rPr>
              <a:t>Ганаровы</a:t>
            </a:r>
            <a:r>
              <a:rPr lang="ru-RU" dirty="0" smtClean="0">
                <a:solidFill>
                  <a:srgbClr val="000000"/>
                </a:solidFill>
                <a:ea typeface="Times New Roman" pitchFamily="18" charset="0"/>
                <a:cs typeface="Arial" pitchFamily="34" charset="0"/>
              </a:rPr>
              <a:t> </a:t>
            </a:r>
            <a:r>
              <a:rPr lang="ru-RU" dirty="0" err="1" smtClean="0">
                <a:solidFill>
                  <a:srgbClr val="000000"/>
                </a:solidFill>
                <a:ea typeface="Times New Roman" pitchFamily="18" charset="0"/>
                <a:cs typeface="Arial" pitchFamily="34" charset="0"/>
              </a:rPr>
              <a:t>донар</a:t>
            </a:r>
            <a:r>
              <a:rPr lang="ru-RU" dirty="0" smtClean="0">
                <a:solidFill>
                  <a:srgbClr val="000000"/>
                </a:solidFill>
                <a:ea typeface="Times New Roman" pitchFamily="18" charset="0"/>
                <a:cs typeface="Arial" pitchFamily="34" charset="0"/>
              </a:rPr>
              <a:t> </a:t>
            </a:r>
            <a:r>
              <a:rPr lang="ru-RU" dirty="0" err="1" smtClean="0">
                <a:solidFill>
                  <a:srgbClr val="000000"/>
                </a:solidFill>
                <a:ea typeface="Times New Roman" pitchFamily="18" charset="0"/>
                <a:cs typeface="Arial" pitchFamily="34" charset="0"/>
              </a:rPr>
              <a:t>Рэспублiкi</a:t>
            </a:r>
            <a:r>
              <a:rPr lang="ru-RU" dirty="0" smtClean="0">
                <a:solidFill>
                  <a:srgbClr val="000000"/>
                </a:solidFill>
                <a:ea typeface="Times New Roman" pitchFamily="18" charset="0"/>
                <a:cs typeface="Arial" pitchFamily="34" charset="0"/>
              </a:rPr>
              <a:t> Беларусь»</a:t>
            </a:r>
            <a:r>
              <a:rPr lang="ru-RU" dirty="0" smtClean="0">
                <a:solidFill>
                  <a:srgbClr val="000000"/>
                </a:solidFill>
                <a:ea typeface="Calibri" pitchFamily="34" charset="0"/>
                <a:cs typeface="Arial" pitchFamily="34" charset="0"/>
              </a:rPr>
              <a:t> в порядке, установленном Президентом Республики Беларусь</a:t>
            </a:r>
            <a:r>
              <a:rPr lang="ru-RU" dirty="0" smtClean="0">
                <a:solidFill>
                  <a:srgbClr val="000000"/>
                </a:solidFill>
                <a:ea typeface="Times New Roman" pitchFamily="18" charset="0"/>
                <a:cs typeface="Arial" pitchFamily="34" charset="0"/>
              </a:rPr>
              <a:t>.</a:t>
            </a:r>
            <a:endParaRPr lang="ru-RU" dirty="0" smtClean="0">
              <a:cs typeface="Arial" pitchFamily="34" charset="0"/>
            </a:endParaRPr>
          </a:p>
          <a:p>
            <a:endParaRPr lang="ru-RU" dirty="0"/>
          </a:p>
        </p:txBody>
      </p:sp>
      <p:pic>
        <p:nvPicPr>
          <p:cNvPr id="7" name="Рисунок 6" descr="https://avatars.mds.yandex.net/get-zen_doc/3533963/pub_5ef34b1541bbd50e24964139_5ef353c1a5b39c61964b8e9f/scale_1200"/>
          <p:cNvPicPr/>
          <p:nvPr/>
        </p:nvPicPr>
        <p:blipFill>
          <a:blip r:embed="rId2" cstate="print"/>
          <a:srcRect/>
          <a:stretch>
            <a:fillRect/>
          </a:stretch>
        </p:blipFill>
        <p:spPr bwMode="auto">
          <a:xfrm>
            <a:off x="6929454" y="142852"/>
            <a:ext cx="2214546" cy="928694"/>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7715272" cy="857256"/>
          </a:xfrm>
        </p:spPr>
        <p:txBody>
          <a:bodyPr>
            <a:noAutofit/>
          </a:bodyPr>
          <a:lstStyle/>
          <a:p>
            <a:pPr algn="l"/>
            <a:r>
              <a:rPr lang="ru-RU" sz="2400" b="1" dirty="0" smtClean="0">
                <a:latin typeface="Century Gothic" pitchFamily="34" charset="0"/>
              </a:rPr>
              <a:t>Проведение </a:t>
            </a:r>
            <a:r>
              <a:rPr lang="ru-RU" sz="2400" b="1" dirty="0" err="1" smtClean="0">
                <a:latin typeface="Century Gothic" pitchFamily="34" charset="0"/>
              </a:rPr>
              <a:t>трансфузиологической</a:t>
            </a:r>
            <a:r>
              <a:rPr lang="ru-RU" sz="2400" b="1" dirty="0" smtClean="0">
                <a:latin typeface="Century Gothic" pitchFamily="34" charset="0"/>
              </a:rPr>
              <a:t> </a:t>
            </a:r>
            <a:r>
              <a:rPr lang="ru-RU" sz="2400" b="1" dirty="0" err="1" smtClean="0">
                <a:latin typeface="Century Gothic" pitchFamily="34" charset="0"/>
              </a:rPr>
              <a:t>гемокоррекции</a:t>
            </a:r>
            <a:r>
              <a:rPr lang="ru-RU" sz="2400" b="1" dirty="0" smtClean="0">
                <a:latin typeface="Century Gothic" pitchFamily="34" charset="0"/>
              </a:rPr>
              <a:t> </a:t>
            </a:r>
            <a:br>
              <a:rPr lang="ru-RU" sz="2400" b="1" dirty="0" smtClean="0">
                <a:latin typeface="Century Gothic" pitchFamily="34" charset="0"/>
              </a:rPr>
            </a:br>
            <a:r>
              <a:rPr lang="ru-RU" sz="2400" b="1" dirty="0" smtClean="0">
                <a:solidFill>
                  <a:srgbClr val="D60093"/>
                </a:solidFill>
                <a:latin typeface="Century Gothic" pitchFamily="34" charset="0"/>
              </a:rPr>
              <a:t>(кабинет клинической трансфузиологии)</a:t>
            </a:r>
            <a:endParaRPr lang="ru-RU" sz="2400" b="1" dirty="0">
              <a:solidFill>
                <a:srgbClr val="D60093"/>
              </a:solidFill>
              <a:latin typeface="Century Gothic" pitchFamily="34" charset="0"/>
            </a:endParaRPr>
          </a:p>
        </p:txBody>
      </p:sp>
      <p:graphicFrame>
        <p:nvGraphicFramePr>
          <p:cNvPr id="5" name="Содержимое 4"/>
          <p:cNvGraphicFramePr>
            <a:graphicFrameLocks noGrp="1"/>
          </p:cNvGraphicFramePr>
          <p:nvPr>
            <p:ph idx="1"/>
          </p:nvPr>
        </p:nvGraphicFramePr>
        <p:xfrm>
          <a:off x="0" y="1428735"/>
          <a:ext cx="9144000" cy="5286413"/>
        </p:xfrm>
        <a:graphic>
          <a:graphicData uri="http://schemas.openxmlformats.org/drawingml/2006/table">
            <a:tbl>
              <a:tblPr firstRow="1" bandRow="1">
                <a:tableStyleId>{5C22544A-7EE6-4342-B048-85BDC9FD1C3A}</a:tableStyleId>
              </a:tblPr>
              <a:tblGrid>
                <a:gridCol w="6803160">
                  <a:extLst>
                    <a:ext uri="{9D8B030D-6E8A-4147-A177-3AD203B41FA5}">
                      <a16:colId xmlns:a16="http://schemas.microsoft.com/office/drawing/2014/main" val="20000"/>
                    </a:ext>
                  </a:extLst>
                </a:gridCol>
                <a:gridCol w="2340840">
                  <a:extLst>
                    <a:ext uri="{9D8B030D-6E8A-4147-A177-3AD203B41FA5}">
                      <a16:colId xmlns:a16="http://schemas.microsoft.com/office/drawing/2014/main" val="20001"/>
                    </a:ext>
                  </a:extLst>
                </a:gridCol>
              </a:tblGrid>
              <a:tr h="407789">
                <a:tc>
                  <a:txBody>
                    <a:bodyPr/>
                    <a:lstStyle/>
                    <a:p>
                      <a:pPr algn="ctr"/>
                      <a:r>
                        <a:rPr lang="ru-RU" dirty="0" smtClean="0">
                          <a:latin typeface="Century Gothic" pitchFamily="34" charset="0"/>
                        </a:rPr>
                        <a:t>Наименование показателя </a:t>
                      </a:r>
                    </a:p>
                  </a:txBody>
                  <a:tcPr anchor="ctr"/>
                </a:tc>
                <a:tc>
                  <a:txBody>
                    <a:bodyPr/>
                    <a:lstStyle/>
                    <a:p>
                      <a:pPr algn="ctr"/>
                      <a:r>
                        <a:rPr lang="ru-RU" dirty="0" smtClean="0">
                          <a:latin typeface="Century Gothic" pitchFamily="34" charset="0"/>
                        </a:rPr>
                        <a:t>Кол-во процедур</a:t>
                      </a:r>
                      <a:endParaRPr lang="ru-RU" dirty="0">
                        <a:latin typeface="Century Gothic" pitchFamily="34" charset="0"/>
                      </a:endParaRPr>
                    </a:p>
                  </a:txBody>
                  <a:tcPr anchor="ctr"/>
                </a:tc>
                <a:extLst>
                  <a:ext uri="{0D108BD9-81ED-4DB2-BD59-A6C34878D82A}">
                    <a16:rowId xmlns:a16="http://schemas.microsoft.com/office/drawing/2014/main" val="10000"/>
                  </a:ext>
                </a:extLst>
              </a:tr>
              <a:tr h="452232">
                <a:tc>
                  <a:txBody>
                    <a:bodyPr/>
                    <a:lstStyle/>
                    <a:p>
                      <a:pPr algn="l">
                        <a:lnSpc>
                          <a:spcPct val="90000"/>
                        </a:lnSpc>
                      </a:pPr>
                      <a:r>
                        <a:rPr lang="ru-RU" b="1" dirty="0" smtClean="0">
                          <a:latin typeface="Century Gothic" pitchFamily="34" charset="0"/>
                        </a:rPr>
                        <a:t>Консультативный прием</a:t>
                      </a:r>
                      <a:endParaRPr lang="ru-RU" b="1" dirty="0">
                        <a:latin typeface="Century Gothic" pitchFamily="34" charset="0"/>
                      </a:endParaRPr>
                    </a:p>
                  </a:txBody>
                  <a:tcPr/>
                </a:tc>
                <a:tc>
                  <a:txBody>
                    <a:bodyPr/>
                    <a:lstStyle/>
                    <a:p>
                      <a:pPr algn="ctr"/>
                      <a:r>
                        <a:rPr lang="ru-RU" sz="2200" b="1" dirty="0" smtClean="0">
                          <a:solidFill>
                            <a:srgbClr val="CC0000"/>
                          </a:solidFill>
                          <a:latin typeface="Century Gothic" pitchFamily="34" charset="0"/>
                        </a:rPr>
                        <a:t>368</a:t>
                      </a:r>
                      <a:endParaRPr lang="ru-RU" sz="2200" b="1" dirty="0">
                        <a:solidFill>
                          <a:srgbClr val="CC0000"/>
                        </a:solidFill>
                        <a:latin typeface="Century Gothic" pitchFamily="34" charset="0"/>
                      </a:endParaRPr>
                    </a:p>
                  </a:txBody>
                  <a:tcPr>
                    <a:solidFill>
                      <a:srgbClr val="FFCCFF"/>
                    </a:solidFill>
                  </a:tcPr>
                </a:tc>
                <a:extLst>
                  <a:ext uri="{0D108BD9-81ED-4DB2-BD59-A6C34878D82A}">
                    <a16:rowId xmlns:a16="http://schemas.microsoft.com/office/drawing/2014/main" val="10001"/>
                  </a:ext>
                </a:extLst>
              </a:tr>
              <a:tr h="452232">
                <a:tc>
                  <a:txBody>
                    <a:bodyPr/>
                    <a:lstStyle/>
                    <a:p>
                      <a:pPr algn="l">
                        <a:lnSpc>
                          <a:spcPct val="90000"/>
                        </a:lnSpc>
                      </a:pPr>
                      <a:r>
                        <a:rPr lang="ru-RU" b="1" dirty="0" smtClean="0">
                          <a:latin typeface="Century Gothic" pitchFamily="34" charset="0"/>
                        </a:rPr>
                        <a:t>Квантовые процедуры </a:t>
                      </a:r>
                      <a:endParaRPr lang="ru-RU" b="1" dirty="0">
                        <a:latin typeface="Century Gothic" pitchFamily="34" charset="0"/>
                      </a:endParaRPr>
                    </a:p>
                  </a:txBody>
                  <a:tcPr/>
                </a:tc>
                <a:tc>
                  <a:txBody>
                    <a:bodyPr/>
                    <a:lstStyle/>
                    <a:p>
                      <a:pPr algn="ctr"/>
                      <a:r>
                        <a:rPr lang="ru-RU" sz="2200" b="1" dirty="0" smtClean="0">
                          <a:solidFill>
                            <a:schemeClr val="tx1"/>
                          </a:solidFill>
                          <a:latin typeface="Century Gothic" pitchFamily="34" charset="0"/>
                        </a:rPr>
                        <a:t> </a:t>
                      </a:r>
                      <a:r>
                        <a:rPr lang="ru-RU" sz="2200" b="1" dirty="0" smtClean="0">
                          <a:solidFill>
                            <a:srgbClr val="C00000"/>
                          </a:solidFill>
                          <a:latin typeface="Century Gothic" pitchFamily="34" charset="0"/>
                        </a:rPr>
                        <a:t>2748</a:t>
                      </a:r>
                      <a:endParaRPr lang="ru-RU" sz="2200" b="1" dirty="0">
                        <a:solidFill>
                          <a:srgbClr val="C00000"/>
                        </a:solidFill>
                        <a:latin typeface="Century Gothic" pitchFamily="34" charset="0"/>
                      </a:endParaRPr>
                    </a:p>
                  </a:txBody>
                  <a:tcPr>
                    <a:solidFill>
                      <a:srgbClr val="FFCCFF"/>
                    </a:solidFill>
                  </a:tcPr>
                </a:tc>
                <a:extLst>
                  <a:ext uri="{0D108BD9-81ED-4DB2-BD59-A6C34878D82A}">
                    <a16:rowId xmlns:a16="http://schemas.microsoft.com/office/drawing/2014/main" val="10002"/>
                  </a:ext>
                </a:extLst>
              </a:tr>
              <a:tr h="452232">
                <a:tc>
                  <a:txBody>
                    <a:bodyPr/>
                    <a:lstStyle/>
                    <a:p>
                      <a:pPr algn="l">
                        <a:lnSpc>
                          <a:spcPct val="90000"/>
                        </a:lnSpc>
                      </a:pPr>
                      <a:r>
                        <a:rPr lang="ru-RU" b="1" dirty="0" smtClean="0">
                          <a:latin typeface="Century Gothic" pitchFamily="34" charset="0"/>
                        </a:rPr>
                        <a:t>Эфферентные методы</a:t>
                      </a:r>
                      <a:endParaRPr lang="ru-RU" b="1" dirty="0">
                        <a:latin typeface="Century Gothic" pitchFamily="34" charset="0"/>
                      </a:endParaRPr>
                    </a:p>
                  </a:txBody>
                  <a:tcPr/>
                </a:tc>
                <a:tc>
                  <a:txBody>
                    <a:bodyPr/>
                    <a:lstStyle/>
                    <a:p>
                      <a:pPr algn="ctr"/>
                      <a:r>
                        <a:rPr lang="ru-RU" sz="2200" b="1" dirty="0" smtClean="0">
                          <a:solidFill>
                            <a:srgbClr val="C00000"/>
                          </a:solidFill>
                          <a:latin typeface="Century Gothic" pitchFamily="34" charset="0"/>
                        </a:rPr>
                        <a:t>139</a:t>
                      </a:r>
                      <a:endParaRPr lang="ru-RU" sz="2200" b="1" dirty="0">
                        <a:solidFill>
                          <a:srgbClr val="C00000"/>
                        </a:solidFill>
                        <a:latin typeface="Century Gothic" pitchFamily="34" charset="0"/>
                      </a:endParaRPr>
                    </a:p>
                  </a:txBody>
                  <a:tcPr>
                    <a:solidFill>
                      <a:srgbClr val="FFCCFF"/>
                    </a:solidFill>
                  </a:tcPr>
                </a:tc>
                <a:extLst>
                  <a:ext uri="{0D108BD9-81ED-4DB2-BD59-A6C34878D82A}">
                    <a16:rowId xmlns:a16="http://schemas.microsoft.com/office/drawing/2014/main" val="10003"/>
                  </a:ext>
                </a:extLst>
              </a:tr>
              <a:tr h="620203">
                <a:tc>
                  <a:txBody>
                    <a:bodyPr/>
                    <a:lstStyle/>
                    <a:p>
                      <a:pPr algn="l">
                        <a:lnSpc>
                          <a:spcPct val="90000"/>
                        </a:lnSpc>
                      </a:pPr>
                      <a:r>
                        <a:rPr lang="ru-RU" b="1" dirty="0" smtClean="0">
                          <a:latin typeface="Century Gothic" pitchFamily="34" charset="0"/>
                        </a:rPr>
                        <a:t>Производство и применение биомедицинских продуктов:</a:t>
                      </a:r>
                      <a:endParaRPr lang="ru-RU" b="1" dirty="0">
                        <a:latin typeface="Century Gothic" pitchFamily="34" charset="0"/>
                      </a:endParaRPr>
                    </a:p>
                  </a:txBody>
                  <a:tcPr/>
                </a:tc>
                <a:tc>
                  <a:txBody>
                    <a:bodyPr/>
                    <a:lstStyle/>
                    <a:p>
                      <a:pPr algn="ctr"/>
                      <a:r>
                        <a:rPr lang="ru-RU" sz="2200" b="1" dirty="0" smtClean="0">
                          <a:solidFill>
                            <a:srgbClr val="C00000"/>
                          </a:solidFill>
                          <a:latin typeface="Century Gothic" pitchFamily="34" charset="0"/>
                        </a:rPr>
                        <a:t>7019</a:t>
                      </a:r>
                      <a:endParaRPr lang="ru-RU" sz="2200" b="1" dirty="0">
                        <a:solidFill>
                          <a:srgbClr val="C00000"/>
                        </a:solidFill>
                        <a:latin typeface="Century Gothic" pitchFamily="34" charset="0"/>
                      </a:endParaRPr>
                    </a:p>
                  </a:txBody>
                  <a:tcPr>
                    <a:solidFill>
                      <a:srgbClr val="FFCCFF"/>
                    </a:solidFill>
                  </a:tcPr>
                </a:tc>
                <a:extLst>
                  <a:ext uri="{0D108BD9-81ED-4DB2-BD59-A6C34878D82A}">
                    <a16:rowId xmlns:a16="http://schemas.microsoft.com/office/drawing/2014/main" val="10004"/>
                  </a:ext>
                </a:extLst>
              </a:tr>
              <a:tr h="452232">
                <a:tc>
                  <a:txBody>
                    <a:bodyPr/>
                    <a:lstStyle/>
                    <a:p>
                      <a:pPr algn="l">
                        <a:lnSpc>
                          <a:spcPct val="90000"/>
                        </a:lnSpc>
                      </a:pPr>
                      <a:r>
                        <a:rPr lang="ru-RU" b="1" baseline="0" dirty="0" smtClean="0">
                          <a:latin typeface="Century Gothic" pitchFamily="34" charset="0"/>
                        </a:rPr>
                        <a:t>   в т.ч.: </a:t>
                      </a:r>
                      <a:r>
                        <a:rPr lang="en-US" b="1" baseline="0" dirty="0" smtClean="0">
                          <a:latin typeface="Century Gothic" pitchFamily="34" charset="0"/>
                        </a:rPr>
                        <a:t>- </a:t>
                      </a:r>
                      <a:r>
                        <a:rPr lang="en-US" b="1" dirty="0" smtClean="0">
                          <a:latin typeface="Century Gothic" pitchFamily="34" charset="0"/>
                        </a:rPr>
                        <a:t>PRP</a:t>
                      </a:r>
                      <a:endParaRPr lang="ru-RU" b="1" dirty="0">
                        <a:latin typeface="Century Gothic" pitchFamily="34" charset="0"/>
                      </a:endParaRPr>
                    </a:p>
                  </a:txBody>
                  <a:tcPr/>
                </a:tc>
                <a:tc>
                  <a:txBody>
                    <a:bodyPr/>
                    <a:lstStyle/>
                    <a:p>
                      <a:pPr algn="ctr"/>
                      <a:r>
                        <a:rPr lang="ru-RU" sz="2200" b="1" dirty="0" smtClean="0">
                          <a:solidFill>
                            <a:srgbClr val="C00000"/>
                          </a:solidFill>
                          <a:latin typeface="Century Gothic" pitchFamily="34" charset="0"/>
                        </a:rPr>
                        <a:t>277</a:t>
                      </a:r>
                      <a:endParaRPr lang="ru-RU" sz="2200" b="1" dirty="0">
                        <a:solidFill>
                          <a:srgbClr val="C00000"/>
                        </a:solidFill>
                        <a:latin typeface="Century Gothic" pitchFamily="34" charset="0"/>
                      </a:endParaRPr>
                    </a:p>
                  </a:txBody>
                  <a:tcPr>
                    <a:solidFill>
                      <a:srgbClr val="FFCCFF"/>
                    </a:solidFill>
                  </a:tcPr>
                </a:tc>
                <a:extLst>
                  <a:ext uri="{0D108BD9-81ED-4DB2-BD59-A6C34878D82A}">
                    <a16:rowId xmlns:a16="http://schemas.microsoft.com/office/drawing/2014/main" val="10005"/>
                  </a:ext>
                </a:extLst>
              </a:tr>
              <a:tr h="452232">
                <a:tc>
                  <a:txBody>
                    <a:bodyPr/>
                    <a:lstStyle/>
                    <a:p>
                      <a:pPr algn="l">
                        <a:lnSpc>
                          <a:spcPct val="90000"/>
                        </a:lnSpc>
                      </a:pPr>
                      <a:r>
                        <a:rPr lang="ru-RU" b="1" dirty="0" smtClean="0">
                          <a:latin typeface="Century Gothic" pitchFamily="34" charset="0"/>
                        </a:rPr>
                        <a:t>              - </a:t>
                      </a:r>
                      <a:r>
                        <a:rPr lang="ru-RU" b="1" dirty="0" err="1" smtClean="0">
                          <a:latin typeface="Century Gothic" pitchFamily="34" charset="0"/>
                        </a:rPr>
                        <a:t>лимфоцитоиммунотерапия</a:t>
                      </a:r>
                      <a:r>
                        <a:rPr lang="ru-RU" b="1" dirty="0" smtClean="0">
                          <a:latin typeface="Century Gothic" pitchFamily="34" charset="0"/>
                        </a:rPr>
                        <a:t> (ЛИТ)</a:t>
                      </a:r>
                      <a:endParaRPr lang="ru-RU" b="1" dirty="0">
                        <a:latin typeface="Century Gothic" pitchFamily="34" charset="0"/>
                      </a:endParaRPr>
                    </a:p>
                  </a:txBody>
                  <a:tcPr/>
                </a:tc>
                <a:tc>
                  <a:txBody>
                    <a:bodyPr/>
                    <a:lstStyle/>
                    <a:p>
                      <a:pPr algn="ctr"/>
                      <a:r>
                        <a:rPr lang="ru-RU" sz="2200" b="1" dirty="0" smtClean="0">
                          <a:solidFill>
                            <a:srgbClr val="C00000"/>
                          </a:solidFill>
                          <a:latin typeface="Century Gothic" pitchFamily="34" charset="0"/>
                        </a:rPr>
                        <a:t>207</a:t>
                      </a:r>
                      <a:endParaRPr lang="ru-RU" sz="2200" b="1" dirty="0">
                        <a:solidFill>
                          <a:srgbClr val="C00000"/>
                        </a:solidFill>
                        <a:latin typeface="Century Gothic" pitchFamily="34" charset="0"/>
                      </a:endParaRPr>
                    </a:p>
                  </a:txBody>
                  <a:tcPr>
                    <a:solidFill>
                      <a:srgbClr val="FFCCFF"/>
                    </a:solidFill>
                  </a:tcPr>
                </a:tc>
                <a:extLst>
                  <a:ext uri="{0D108BD9-81ED-4DB2-BD59-A6C34878D82A}">
                    <a16:rowId xmlns:a16="http://schemas.microsoft.com/office/drawing/2014/main" val="10006"/>
                  </a:ext>
                </a:extLst>
              </a:tr>
              <a:tr h="452232">
                <a:tc>
                  <a:txBody>
                    <a:bodyPr/>
                    <a:lstStyle/>
                    <a:p>
                      <a:pPr algn="l">
                        <a:lnSpc>
                          <a:spcPct val="90000"/>
                        </a:lnSpc>
                      </a:pPr>
                      <a:r>
                        <a:rPr lang="ru-RU" b="1" dirty="0" smtClean="0">
                          <a:latin typeface="Century Gothic" pitchFamily="34" charset="0"/>
                        </a:rPr>
                        <a:t>              - </a:t>
                      </a:r>
                      <a:r>
                        <a:rPr lang="ru-RU" b="1" dirty="0" err="1" smtClean="0">
                          <a:latin typeface="Century Gothic" pitchFamily="34" charset="0"/>
                        </a:rPr>
                        <a:t>аутосыворотка</a:t>
                      </a:r>
                      <a:endParaRPr lang="ru-RU" b="1" dirty="0">
                        <a:latin typeface="Century Gothic" pitchFamily="34" charset="0"/>
                      </a:endParaRPr>
                    </a:p>
                  </a:txBody>
                  <a:tcPr/>
                </a:tc>
                <a:tc>
                  <a:txBody>
                    <a:bodyPr/>
                    <a:lstStyle/>
                    <a:p>
                      <a:pPr algn="ctr"/>
                      <a:r>
                        <a:rPr lang="ru-RU" sz="2200" b="1" dirty="0" smtClean="0">
                          <a:solidFill>
                            <a:srgbClr val="C00000"/>
                          </a:solidFill>
                          <a:latin typeface="Century Gothic" pitchFamily="34" charset="0"/>
                        </a:rPr>
                        <a:t>6535</a:t>
                      </a:r>
                      <a:endParaRPr lang="ru-RU" sz="2200" b="1" dirty="0">
                        <a:solidFill>
                          <a:srgbClr val="C00000"/>
                        </a:solidFill>
                        <a:latin typeface="Century Gothic" pitchFamily="34" charset="0"/>
                      </a:endParaRPr>
                    </a:p>
                  </a:txBody>
                  <a:tcPr>
                    <a:solidFill>
                      <a:srgbClr val="FFCCFF"/>
                    </a:solidFill>
                  </a:tcPr>
                </a:tc>
                <a:extLst>
                  <a:ext uri="{0D108BD9-81ED-4DB2-BD59-A6C34878D82A}">
                    <a16:rowId xmlns:a16="http://schemas.microsoft.com/office/drawing/2014/main" val="10007"/>
                  </a:ext>
                </a:extLst>
              </a:tr>
              <a:tr h="452232">
                <a:tc>
                  <a:txBody>
                    <a:bodyPr/>
                    <a:lstStyle/>
                    <a:p>
                      <a:pPr algn="l">
                        <a:lnSpc>
                          <a:spcPct val="90000"/>
                        </a:lnSpc>
                      </a:pPr>
                      <a:r>
                        <a:rPr lang="ru-RU" b="1" dirty="0" smtClean="0">
                          <a:latin typeface="Century Gothic" pitchFamily="34" charset="0"/>
                        </a:rPr>
                        <a:t>Прочие процедуры</a:t>
                      </a:r>
                      <a:endParaRPr lang="ru-RU" b="1" dirty="0">
                        <a:latin typeface="Century Gothic" pitchFamily="34" charset="0"/>
                      </a:endParaRPr>
                    </a:p>
                  </a:txBody>
                  <a:tcPr/>
                </a:tc>
                <a:tc>
                  <a:txBody>
                    <a:bodyPr/>
                    <a:lstStyle/>
                    <a:p>
                      <a:pPr algn="ctr"/>
                      <a:r>
                        <a:rPr lang="ru-RU" sz="2200" b="1" dirty="0" smtClean="0">
                          <a:solidFill>
                            <a:srgbClr val="CC0000"/>
                          </a:solidFill>
                          <a:latin typeface="Century Gothic" pitchFamily="34" charset="0"/>
                        </a:rPr>
                        <a:t>11676</a:t>
                      </a:r>
                      <a:endParaRPr lang="ru-RU" sz="2200" b="1" dirty="0">
                        <a:solidFill>
                          <a:srgbClr val="CC0000"/>
                        </a:solidFill>
                        <a:latin typeface="Century Gothic" pitchFamily="34" charset="0"/>
                      </a:endParaRPr>
                    </a:p>
                  </a:txBody>
                  <a:tcPr>
                    <a:solidFill>
                      <a:srgbClr val="FFCCFF"/>
                    </a:solidFill>
                  </a:tcPr>
                </a:tc>
                <a:extLst>
                  <a:ext uri="{0D108BD9-81ED-4DB2-BD59-A6C34878D82A}">
                    <a16:rowId xmlns:a16="http://schemas.microsoft.com/office/drawing/2014/main" val="10008"/>
                  </a:ext>
                </a:extLst>
              </a:tr>
              <a:tr h="1092797">
                <a:tc gridSpan="2">
                  <a:txBody>
                    <a:bodyPr/>
                    <a:lstStyle/>
                    <a:p>
                      <a:pPr algn="l">
                        <a:lnSpc>
                          <a:spcPct val="90000"/>
                        </a:lnSpc>
                      </a:pPr>
                      <a:r>
                        <a:rPr lang="ru-RU" sz="2000" b="1" dirty="0" smtClean="0">
                          <a:solidFill>
                            <a:schemeClr val="bg1"/>
                          </a:solidFill>
                          <a:latin typeface="Century Gothic" pitchFamily="34" charset="0"/>
                        </a:rPr>
                        <a:t>Оказано платных услуг на сумму </a:t>
                      </a:r>
                      <a:r>
                        <a:rPr lang="ru-RU" sz="2500" b="1" dirty="0" smtClean="0">
                          <a:solidFill>
                            <a:schemeClr val="bg1"/>
                          </a:solidFill>
                          <a:latin typeface="Century Gothic" pitchFamily="34" charset="0"/>
                        </a:rPr>
                        <a:t>203648 руб.</a:t>
                      </a:r>
                    </a:p>
                    <a:p>
                      <a:pPr algn="l">
                        <a:lnSpc>
                          <a:spcPct val="90000"/>
                        </a:lnSpc>
                      </a:pPr>
                      <a:r>
                        <a:rPr lang="ru-RU" sz="2000" b="1" dirty="0" smtClean="0">
                          <a:solidFill>
                            <a:schemeClr val="bg1"/>
                          </a:solidFill>
                          <a:latin typeface="Century Gothic" pitchFamily="34" charset="0"/>
                        </a:rPr>
                        <a:t>Экспорт услуг на сумму </a:t>
                      </a:r>
                      <a:r>
                        <a:rPr lang="ru-RU" sz="2500" b="1" dirty="0" smtClean="0">
                          <a:solidFill>
                            <a:schemeClr val="bg1"/>
                          </a:solidFill>
                          <a:latin typeface="Century Gothic" pitchFamily="34" charset="0"/>
                        </a:rPr>
                        <a:t>1638 руб. </a:t>
                      </a:r>
                    </a:p>
                  </a:txBody>
                  <a:tcPr>
                    <a:solidFill>
                      <a:srgbClr val="C00000"/>
                    </a:solidFill>
                  </a:tcPr>
                </a:tc>
                <a:tc hMerge="1">
                  <a:txBody>
                    <a:bodyPr/>
                    <a:lstStyle/>
                    <a:p>
                      <a:pPr algn="ctr"/>
                      <a:endParaRPr lang="ru-RU" dirty="0">
                        <a:latin typeface="Century Gothic" pitchFamily="34" charset="0"/>
                      </a:endParaRPr>
                    </a:p>
                  </a:txBody>
                  <a:tcPr/>
                </a:tc>
                <a:extLst>
                  <a:ext uri="{0D108BD9-81ED-4DB2-BD59-A6C34878D82A}">
                    <a16:rowId xmlns:a16="http://schemas.microsoft.com/office/drawing/2014/main" val="10009"/>
                  </a:ext>
                </a:extLst>
              </a:tr>
            </a:tbl>
          </a:graphicData>
        </a:graphic>
      </p:graphicFrame>
      <p:pic>
        <p:nvPicPr>
          <p:cNvPr id="4" name="Рисунок 1"/>
          <p:cNvPicPr>
            <a:picLocks noChangeAspect="1" noChangeArrowheads="1"/>
          </p:cNvPicPr>
          <p:nvPr/>
        </p:nvPicPr>
        <p:blipFill>
          <a:blip r:embed="rId2"/>
          <a:srcRect l="10704" t="24008" r="9718" b="21169"/>
          <a:stretch>
            <a:fillRect/>
          </a:stretch>
        </p:blipFill>
        <p:spPr bwMode="auto">
          <a:xfrm>
            <a:off x="7715272" y="0"/>
            <a:ext cx="1141119" cy="107157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lum bright="20000"/>
          </a:blip>
          <a:srcRect t="22867" b="21597"/>
          <a:stretch>
            <a:fillRect/>
          </a:stretch>
        </p:blipFill>
        <p:spPr bwMode="auto">
          <a:xfrm>
            <a:off x="142845" y="214290"/>
            <a:ext cx="3844608" cy="2857520"/>
          </a:xfrm>
          <a:prstGeom prst="rect">
            <a:avLst/>
          </a:prstGeom>
          <a:noFill/>
          <a:ln w="9525">
            <a:noFill/>
            <a:miter lim="800000"/>
            <a:headEnd/>
            <a:tailEnd/>
          </a:ln>
        </p:spPr>
      </p:pic>
      <p:sp>
        <p:nvSpPr>
          <p:cNvPr id="8" name="Содержимое 2"/>
          <p:cNvSpPr txBox="1">
            <a:spLocks/>
          </p:cNvSpPr>
          <p:nvPr/>
        </p:nvSpPr>
        <p:spPr bwMode="auto">
          <a:xfrm>
            <a:off x="357158" y="3786190"/>
            <a:ext cx="6929486" cy="27860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47500" lnSpcReduction="20000"/>
          </a:bodyPr>
          <a:lstStyle/>
          <a:p>
            <a:pPr marL="342900" marR="0" lvl="0" indent="-342900" algn="l" defTabSz="914400" rtl="0" eaLnBrk="0" fontAlgn="base" latinLnBrk="0" hangingPunct="0">
              <a:lnSpc>
                <a:spcPct val="100000"/>
              </a:lnSpc>
              <a:spcBef>
                <a:spcPct val="20000"/>
              </a:spcBef>
              <a:spcAft>
                <a:spcPct val="0"/>
              </a:spcAft>
              <a:buClr>
                <a:srgbClr val="0000FF"/>
              </a:buClr>
              <a:buSzPct val="140000"/>
              <a:tabLst/>
              <a:defRPr/>
            </a:pPr>
            <a:endParaRPr kumimoji="0" lang="ru-RU" sz="2100" b="1" i="1" u="none" strike="noStrike" kern="1200" cap="none" spc="0" normalizeH="0" baseline="0" noProof="0" dirty="0" smtClean="0">
              <a:ln>
                <a:noFill/>
              </a:ln>
              <a:solidFill>
                <a:srgbClr val="CC00FF"/>
              </a:solidFill>
              <a:effectLst/>
              <a:uLnTx/>
              <a:uFillTx/>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rgbClr val="6600FF"/>
              </a:buClr>
              <a:buSzPct val="140000"/>
              <a:buFont typeface="Wingdings" pitchFamily="2" charset="2"/>
              <a:buChar char="ü"/>
              <a:tabLst/>
              <a:defRPr/>
            </a:pPr>
            <a:r>
              <a:rPr kumimoji="0" lang="ru-RU" sz="4000" b="1" i="1" u="none" strike="noStrike" kern="1200" cap="none" spc="0" normalizeH="0" baseline="0" noProof="0" dirty="0" smtClean="0">
                <a:ln>
                  <a:noFill/>
                </a:ln>
                <a:solidFill>
                  <a:schemeClr val="tx1"/>
                </a:solidFill>
                <a:effectLst/>
                <a:uLnTx/>
                <a:uFillTx/>
                <a:latin typeface="Century Gothic" pitchFamily="34" charset="0"/>
              </a:rPr>
              <a:t>регистратура;</a:t>
            </a:r>
          </a:p>
          <a:p>
            <a:pPr marL="342900" marR="0" lvl="0" indent="-342900" algn="l" defTabSz="914400" rtl="0" eaLnBrk="0" fontAlgn="base" latinLnBrk="0" hangingPunct="0">
              <a:lnSpc>
                <a:spcPct val="100000"/>
              </a:lnSpc>
              <a:spcBef>
                <a:spcPct val="20000"/>
              </a:spcBef>
              <a:spcAft>
                <a:spcPct val="0"/>
              </a:spcAft>
              <a:buClr>
                <a:srgbClr val="6600FF"/>
              </a:buClr>
              <a:buSzPct val="140000"/>
              <a:tabLst/>
              <a:defRPr/>
            </a:pPr>
            <a:endParaRPr kumimoji="0" lang="ru-RU" sz="1300" b="1" i="1" u="none" strike="noStrike" kern="1200" cap="none" spc="0" normalizeH="0" baseline="0" noProof="0" dirty="0" smtClean="0">
              <a:ln>
                <a:noFill/>
              </a:ln>
              <a:solidFill>
                <a:schemeClr val="tx1"/>
              </a:solidFill>
              <a:effectLst/>
              <a:uLnTx/>
              <a:uFillTx/>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rgbClr val="6600FF"/>
              </a:buClr>
              <a:buSzPct val="140000"/>
              <a:buFont typeface="Wingdings" pitchFamily="2" charset="2"/>
              <a:buChar char="ü"/>
              <a:tabLst/>
              <a:defRPr/>
            </a:pPr>
            <a:r>
              <a:rPr kumimoji="0" lang="ru-RU" sz="4000" b="1" i="1" u="none" strike="noStrike" kern="1200" cap="none" spc="0" normalizeH="0" baseline="0" noProof="0" dirty="0" smtClean="0">
                <a:ln>
                  <a:noFill/>
                </a:ln>
                <a:solidFill>
                  <a:schemeClr val="tx1"/>
                </a:solidFill>
                <a:effectLst/>
                <a:uLnTx/>
                <a:uFillTx/>
                <a:latin typeface="Century Gothic" pitchFamily="34" charset="0"/>
              </a:rPr>
              <a:t>консультативный кабинет акушерской </a:t>
            </a:r>
            <a:r>
              <a:rPr kumimoji="0" lang="ru-RU" sz="4000" b="1" i="1" u="none" strike="noStrike" kern="1200" cap="none" spc="0" normalizeH="0" baseline="0" noProof="0" dirty="0" err="1" smtClean="0">
                <a:ln>
                  <a:noFill/>
                </a:ln>
                <a:solidFill>
                  <a:schemeClr val="tx1"/>
                </a:solidFill>
                <a:effectLst/>
                <a:uLnTx/>
                <a:uFillTx/>
                <a:latin typeface="Century Gothic" pitchFamily="34" charset="0"/>
              </a:rPr>
              <a:t>иммуногематологии</a:t>
            </a:r>
            <a:r>
              <a:rPr kumimoji="0" lang="ru-RU" sz="4000" b="1" i="1" u="none" strike="noStrike" kern="1200" cap="none" spc="0" normalizeH="0" baseline="0" noProof="0" dirty="0" smtClean="0">
                <a:ln>
                  <a:noFill/>
                </a:ln>
                <a:solidFill>
                  <a:schemeClr val="tx1"/>
                </a:solidFill>
                <a:effectLst/>
                <a:uLnTx/>
                <a:uFillTx/>
                <a:latin typeface="Century Gothic" pitchFamily="34" charset="0"/>
              </a:rPr>
              <a:t>;</a:t>
            </a:r>
          </a:p>
          <a:p>
            <a:pPr marL="342900" marR="0" lvl="0" indent="-342900" algn="l" defTabSz="914400" rtl="0" eaLnBrk="0" fontAlgn="base" latinLnBrk="0" hangingPunct="0">
              <a:lnSpc>
                <a:spcPct val="100000"/>
              </a:lnSpc>
              <a:spcBef>
                <a:spcPct val="20000"/>
              </a:spcBef>
              <a:spcAft>
                <a:spcPct val="0"/>
              </a:spcAft>
              <a:buClr>
                <a:srgbClr val="6600FF"/>
              </a:buClr>
              <a:buSzPct val="140000"/>
              <a:tabLst/>
              <a:defRPr/>
            </a:pPr>
            <a:endParaRPr kumimoji="0" lang="ru-RU" sz="1300" b="1" i="1" u="none" strike="noStrike" kern="1200" cap="none" spc="0" normalizeH="0" baseline="0" noProof="0" dirty="0" smtClean="0">
              <a:ln>
                <a:noFill/>
              </a:ln>
              <a:solidFill>
                <a:schemeClr val="tx1"/>
              </a:solidFill>
              <a:effectLst/>
              <a:uLnTx/>
              <a:uFillTx/>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rgbClr val="6600FF"/>
              </a:buClr>
              <a:buSzPct val="140000"/>
              <a:buFont typeface="Wingdings" pitchFamily="2" charset="2"/>
              <a:buChar char="ü"/>
              <a:tabLst/>
              <a:defRPr/>
            </a:pPr>
            <a:r>
              <a:rPr kumimoji="0" lang="ru-RU" sz="4000" b="1" i="1" u="none" strike="noStrike" kern="1200" cap="none" spc="0" normalizeH="0" baseline="0" noProof="0" dirty="0" smtClean="0">
                <a:ln>
                  <a:noFill/>
                </a:ln>
                <a:solidFill>
                  <a:schemeClr val="tx1"/>
                </a:solidFill>
                <a:effectLst/>
                <a:uLnTx/>
                <a:uFillTx/>
                <a:latin typeface="Century Gothic" pitchFamily="34" charset="0"/>
              </a:rPr>
              <a:t>процедурный кабинет;</a:t>
            </a:r>
          </a:p>
          <a:p>
            <a:pPr marL="342900" marR="0" lvl="0" indent="-342900" algn="l" defTabSz="914400" rtl="0" eaLnBrk="0" fontAlgn="base" latinLnBrk="0" hangingPunct="0">
              <a:lnSpc>
                <a:spcPct val="100000"/>
              </a:lnSpc>
              <a:spcBef>
                <a:spcPct val="20000"/>
              </a:spcBef>
              <a:spcAft>
                <a:spcPct val="0"/>
              </a:spcAft>
              <a:buClr>
                <a:srgbClr val="6600FF"/>
              </a:buClr>
              <a:buSzPct val="140000"/>
              <a:tabLst/>
              <a:defRPr/>
            </a:pPr>
            <a:endParaRPr kumimoji="0" lang="ru-RU" sz="1300" b="1" i="1" u="none" strike="noStrike" kern="1200" cap="none" spc="0" normalizeH="0" baseline="0" noProof="0" dirty="0" smtClean="0">
              <a:ln>
                <a:noFill/>
              </a:ln>
              <a:solidFill>
                <a:schemeClr val="tx1"/>
              </a:solidFill>
              <a:effectLst/>
              <a:uLnTx/>
              <a:uFillTx/>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rgbClr val="6600FF"/>
              </a:buClr>
              <a:buSzPct val="140000"/>
              <a:buFont typeface="Wingdings" pitchFamily="2" charset="2"/>
              <a:buChar char="ü"/>
              <a:tabLst/>
              <a:defRPr/>
            </a:pPr>
            <a:r>
              <a:rPr kumimoji="0" lang="ru-RU" sz="4000" b="1" i="1" u="none" strike="noStrike" kern="1200" cap="none" spc="0" normalizeH="0" baseline="0" noProof="0" dirty="0" smtClean="0">
                <a:ln>
                  <a:noFill/>
                </a:ln>
                <a:solidFill>
                  <a:schemeClr val="tx1"/>
                </a:solidFill>
                <a:effectLst/>
                <a:uLnTx/>
                <a:uFillTx/>
                <a:latin typeface="Century Gothic" pitchFamily="34" charset="0"/>
              </a:rPr>
              <a:t>лаборатория акушерской </a:t>
            </a:r>
            <a:r>
              <a:rPr kumimoji="0" lang="ru-RU" sz="4000" b="1" i="1" u="none" strike="noStrike" kern="1200" cap="none" spc="0" normalizeH="0" baseline="0" noProof="0" dirty="0" err="1" smtClean="0">
                <a:ln>
                  <a:noFill/>
                </a:ln>
                <a:solidFill>
                  <a:schemeClr val="tx1"/>
                </a:solidFill>
                <a:effectLst/>
                <a:uLnTx/>
                <a:uFillTx/>
                <a:latin typeface="Century Gothic" pitchFamily="34" charset="0"/>
              </a:rPr>
              <a:t>иммуногематологии</a:t>
            </a:r>
            <a:r>
              <a:rPr kumimoji="0" lang="ru-RU" sz="4000" b="1" i="1" u="none" strike="noStrike" kern="1200" cap="none" spc="0" normalizeH="0" baseline="0" noProof="0" dirty="0" smtClean="0">
                <a:ln>
                  <a:noFill/>
                </a:ln>
                <a:solidFill>
                  <a:schemeClr val="tx1"/>
                </a:solidFill>
                <a:effectLst/>
                <a:uLnTx/>
                <a:uFillTx/>
                <a:latin typeface="Century Gothic" pitchFamily="34" charset="0"/>
              </a:rPr>
              <a:t>;</a:t>
            </a:r>
          </a:p>
          <a:p>
            <a:pPr marL="342900" marR="0" lvl="0" indent="-342900" algn="l" defTabSz="914400" rtl="0" eaLnBrk="0" fontAlgn="base" latinLnBrk="0" hangingPunct="0">
              <a:lnSpc>
                <a:spcPct val="100000"/>
              </a:lnSpc>
              <a:spcBef>
                <a:spcPct val="20000"/>
              </a:spcBef>
              <a:spcAft>
                <a:spcPct val="0"/>
              </a:spcAft>
              <a:buClr>
                <a:srgbClr val="6600FF"/>
              </a:buClr>
              <a:buSzPct val="140000"/>
              <a:tabLst/>
              <a:defRPr/>
            </a:pPr>
            <a:endParaRPr kumimoji="0" lang="ru-RU" sz="1300" b="1" i="1" u="none" strike="noStrike" kern="1200" cap="none" spc="0" normalizeH="0" baseline="0" noProof="0" dirty="0" smtClean="0">
              <a:ln>
                <a:noFill/>
              </a:ln>
              <a:solidFill>
                <a:schemeClr val="tx1"/>
              </a:solidFill>
              <a:effectLst/>
              <a:uLnTx/>
              <a:uFillTx/>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rgbClr val="6600FF"/>
              </a:buClr>
              <a:buSzPct val="140000"/>
              <a:buFont typeface="Wingdings" pitchFamily="2" charset="2"/>
              <a:buChar char="ü"/>
              <a:tabLst/>
              <a:defRPr/>
            </a:pPr>
            <a:r>
              <a:rPr kumimoji="0" lang="ru-RU" sz="4000" b="1" i="1" u="none" strike="noStrike" kern="1200" cap="none" spc="0" normalizeH="0" baseline="0" noProof="0" dirty="0" smtClean="0">
                <a:ln>
                  <a:noFill/>
                </a:ln>
                <a:solidFill>
                  <a:schemeClr val="tx1"/>
                </a:solidFill>
                <a:effectLst/>
                <a:uLnTx/>
                <a:uFillTx/>
                <a:latin typeface="Century Gothic" pitchFamily="34" charset="0"/>
              </a:rPr>
              <a:t>группа иммуногематологической </a:t>
            </a:r>
            <a:r>
              <a:rPr kumimoji="0" lang="ru-RU" sz="4000" b="1" i="1" u="none" strike="noStrike" kern="1200" cap="none" spc="0" normalizeH="0" baseline="0" noProof="0" dirty="0" err="1" smtClean="0">
                <a:ln>
                  <a:noFill/>
                </a:ln>
                <a:solidFill>
                  <a:schemeClr val="tx1"/>
                </a:solidFill>
                <a:effectLst/>
                <a:uLnTx/>
                <a:uFillTx/>
                <a:latin typeface="Century Gothic" pitchFamily="34" charset="0"/>
              </a:rPr>
              <a:t>экспресс-диагностики</a:t>
            </a:r>
            <a:r>
              <a:rPr lang="ru-RU" sz="4000" b="1" i="1" dirty="0" smtClean="0">
                <a:latin typeface="Century Gothic" pitchFamily="34" charset="0"/>
              </a:rPr>
              <a:t>.</a:t>
            </a:r>
            <a:endParaRPr kumimoji="0" lang="ru-RU" sz="4000" b="1" i="1" u="none" strike="noStrike" kern="1200" cap="none" spc="0" normalizeH="0" baseline="0" noProof="0" dirty="0" smtClean="0">
              <a:ln>
                <a:noFill/>
              </a:ln>
              <a:solidFill>
                <a:schemeClr val="tx1"/>
              </a:solidFill>
              <a:effectLst/>
              <a:uLnTx/>
              <a:uFillTx/>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571472" y="3357562"/>
            <a:ext cx="3500462" cy="553998"/>
          </a:xfrm>
          <a:prstGeom prst="rect">
            <a:avLst/>
          </a:prstGeom>
          <a:noFill/>
        </p:spPr>
        <p:txBody>
          <a:bodyPr wrap="square" rtlCol="0">
            <a:spAutoFit/>
          </a:bodyPr>
          <a:lstStyle/>
          <a:p>
            <a:r>
              <a:rPr lang="ru-RU" sz="3000" b="1" i="1" dirty="0" smtClean="0">
                <a:solidFill>
                  <a:srgbClr val="009900"/>
                </a:solidFill>
                <a:latin typeface="Century Gothic" pitchFamily="34" charset="0"/>
              </a:rPr>
              <a:t>Структура ОАИ:</a:t>
            </a:r>
            <a:endParaRPr lang="ru-RU" sz="3000" dirty="0">
              <a:solidFill>
                <a:srgbClr val="009900"/>
              </a:solidFill>
            </a:endParaRPr>
          </a:p>
        </p:txBody>
      </p:sp>
      <p:pic>
        <p:nvPicPr>
          <p:cNvPr id="10" name="Изображение 16390" descr="CBHeeV2W4AAG0kW"/>
          <p:cNvPicPr>
            <a:picLocks noChangeAspect="1"/>
          </p:cNvPicPr>
          <p:nvPr/>
        </p:nvPicPr>
        <p:blipFill>
          <a:blip r:embed="rId3"/>
          <a:stretch>
            <a:fillRect/>
          </a:stretch>
        </p:blipFill>
        <p:spPr>
          <a:xfrm>
            <a:off x="6786578" y="3714752"/>
            <a:ext cx="2214546" cy="2841434"/>
          </a:xfrm>
          <a:prstGeom prst="rect">
            <a:avLst/>
          </a:prstGeom>
          <a:noFill/>
          <a:ln w="9525">
            <a:noFill/>
          </a:ln>
        </p:spPr>
      </p:pic>
      <p:sp>
        <p:nvSpPr>
          <p:cNvPr id="11" name="Скругленная прямоугольная выноска 10"/>
          <p:cNvSpPr/>
          <p:nvPr/>
        </p:nvSpPr>
        <p:spPr>
          <a:xfrm>
            <a:off x="4143372" y="214290"/>
            <a:ext cx="4786346" cy="3357586"/>
          </a:xfrm>
          <a:prstGeom prst="wedgeRoundRectCallout">
            <a:avLst>
              <a:gd name="adj1" fmla="val -20611"/>
              <a:gd name="adj2" fmla="val 57431"/>
              <a:gd name="adj3" fmla="val 16667"/>
            </a:avLst>
          </a:prstGeom>
          <a:solidFill>
            <a:srgbClr val="6600CC">
              <a:alpha val="62353"/>
            </a:srgbClr>
          </a:solidFill>
          <a:ln>
            <a:noFill/>
          </a:ln>
          <a:scene3d>
            <a:camera prst="orthographicFront"/>
            <a:lightRig rig="soft" dir="t"/>
          </a:scene3d>
          <a:sp3d prstMaterial="plastic">
            <a:bevelT w="0" h="0" prst="softRoun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buNone/>
            </a:pPr>
            <a:r>
              <a:rPr lang="ru-RU" sz="1900" b="1" i="1" dirty="0" smtClean="0">
                <a:solidFill>
                  <a:schemeClr val="bg1"/>
                </a:solidFill>
                <a:latin typeface="Century Gothic" pitchFamily="34" charset="0"/>
              </a:rPr>
              <a:t>С января 2019 года  в Городском центре трансфузиологии открыто отделение акушерской </a:t>
            </a:r>
            <a:r>
              <a:rPr lang="ru-RU" sz="1900" b="1" i="1" dirty="0" err="1" smtClean="0">
                <a:solidFill>
                  <a:schemeClr val="bg1"/>
                </a:solidFill>
                <a:latin typeface="Century Gothic" pitchFamily="34" charset="0"/>
              </a:rPr>
              <a:t>иммуногематологии</a:t>
            </a:r>
            <a:r>
              <a:rPr lang="ru-RU" sz="1900" b="1" i="1" dirty="0" smtClean="0">
                <a:solidFill>
                  <a:schemeClr val="bg1"/>
                </a:solidFill>
                <a:latin typeface="Century Gothic" pitchFamily="34" charset="0"/>
              </a:rPr>
              <a:t> (ОАИ),</a:t>
            </a:r>
          </a:p>
          <a:p>
            <a:pPr marL="0" indent="0" algn="ctr">
              <a:spcBef>
                <a:spcPts val="0"/>
              </a:spcBef>
              <a:buNone/>
            </a:pPr>
            <a:r>
              <a:rPr lang="ru-RU" sz="1900" b="1" i="1" dirty="0" smtClean="0">
                <a:solidFill>
                  <a:schemeClr val="bg1"/>
                </a:solidFill>
                <a:latin typeface="Century Gothic" pitchFamily="34" charset="0"/>
              </a:rPr>
              <a:t>    где по направлению всех женских консультаций г.Минска</a:t>
            </a:r>
          </a:p>
          <a:p>
            <a:pPr marL="0" indent="0" algn="ctr">
              <a:spcBef>
                <a:spcPts val="0"/>
              </a:spcBef>
              <a:buNone/>
            </a:pPr>
            <a:r>
              <a:rPr lang="ru-RU" sz="1900" b="1" i="1" dirty="0" smtClean="0">
                <a:solidFill>
                  <a:schemeClr val="bg1"/>
                </a:solidFill>
                <a:latin typeface="Century Gothic" pitchFamily="34" charset="0"/>
              </a:rPr>
              <a:t>проводится забор крови у беременных женщин для исследования на группу крови, резус-принадлежность, гемостаз</a:t>
            </a:r>
          </a:p>
        </p:txBody>
      </p:sp>
    </p:spTree>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3"/>
          <p:cNvSpPr txBox="1">
            <a:spLocks noChangeArrowheads="1"/>
          </p:cNvSpPr>
          <p:nvPr/>
        </p:nvSpPr>
        <p:spPr bwMode="auto">
          <a:xfrm rot="19647860">
            <a:off x="-327025" y="2516188"/>
            <a:ext cx="9588500" cy="785812"/>
          </a:xfrm>
          <a:prstGeom prst="rect">
            <a:avLst/>
          </a:prstGeom>
          <a:noFill/>
          <a:ln w="9525">
            <a:noFill/>
            <a:miter lim="800000"/>
            <a:headEnd/>
            <a:tailEnd/>
          </a:ln>
          <a:effectLst/>
        </p:spPr>
        <p:txBody>
          <a:bodyPr>
            <a:spAutoFit/>
          </a:bodyPr>
          <a:lstStyle/>
          <a:p>
            <a:pPr>
              <a:defRPr/>
            </a:pPr>
            <a:r>
              <a:rPr lang="ru-RU" sz="4500" b="1" dirty="0">
                <a:solidFill>
                  <a:srgbClr val="6600CC"/>
                </a:solidFill>
                <a:effectLst>
                  <a:outerShdw blurRad="38100" dist="38100" dir="2700000" algn="tl">
                    <a:srgbClr val="000000"/>
                  </a:outerShdw>
                </a:effectLst>
              </a:rPr>
              <a:t>БЛАГОДАРЮ  ЗА  ВНИМАНИЕ!</a:t>
            </a:r>
          </a:p>
        </p:txBody>
      </p:sp>
      <p:pic>
        <p:nvPicPr>
          <p:cNvPr id="33795" name="Picture 6"/>
          <p:cNvPicPr>
            <a:picLocks noChangeAspect="1" noChangeArrowheads="1"/>
          </p:cNvPicPr>
          <p:nvPr/>
        </p:nvPicPr>
        <p:blipFill>
          <a:blip r:embed="rId2" cstate="print"/>
          <a:srcRect l="10704" t="24008" r="9718" b="21169"/>
          <a:stretch>
            <a:fillRect/>
          </a:stretch>
        </p:blipFill>
        <p:spPr bwMode="auto">
          <a:xfrm>
            <a:off x="500034" y="285728"/>
            <a:ext cx="2346602" cy="2286016"/>
          </a:xfrm>
          <a:prstGeom prst="rect">
            <a:avLst/>
          </a:prstGeom>
          <a:noFill/>
          <a:ln w="9525">
            <a:noFill/>
            <a:miter lim="800000"/>
            <a:headEnd/>
            <a:tailEnd/>
          </a:ln>
        </p:spPr>
      </p:pic>
      <p:pic>
        <p:nvPicPr>
          <p:cNvPr id="7" name="Picture 4" descr="http://minsknews.by/wp-content/uploads/2017/11/1O9A3069.jpg"/>
          <p:cNvPicPr>
            <a:picLocks noChangeAspect="1" noChangeArrowheads="1"/>
          </p:cNvPicPr>
          <p:nvPr/>
        </p:nvPicPr>
        <p:blipFill>
          <a:blip r:embed="rId3" r:link="rId4"/>
          <a:srcRect/>
          <a:stretch>
            <a:fillRect/>
          </a:stretch>
        </p:blipFill>
        <p:spPr>
          <a:xfrm>
            <a:off x="4107659" y="3500438"/>
            <a:ext cx="5036343" cy="3357562"/>
          </a:xfrm>
          <a:prstGeom prst="rect">
            <a:avLst/>
          </a:prstGeom>
          <a:noFill/>
        </p:spPr>
      </p:pic>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43438" y="428604"/>
            <a:ext cx="4257676" cy="2553151"/>
          </a:xfrm>
        </p:spPr>
        <p:txBody>
          <a:bodyPr/>
          <a:lstStyle/>
          <a:p>
            <a:pPr marL="0" indent="0" algn="ctr">
              <a:buNone/>
            </a:pPr>
            <a:r>
              <a:rPr lang="ru-RU" dirty="0">
                <a:latin typeface="Bookman Old Style" pitchFamily="18" charset="0"/>
              </a:rPr>
              <a:t>Принимающей стороной Всемирного дня донора крови 2021 г. выступит </a:t>
            </a:r>
            <a:r>
              <a:rPr lang="ru-RU" b="1" dirty="0">
                <a:solidFill>
                  <a:srgbClr val="0000FF"/>
                </a:solidFill>
                <a:latin typeface="Bookman Old Style" pitchFamily="18" charset="0"/>
              </a:rPr>
              <a:t>Италия</a:t>
            </a:r>
            <a:r>
              <a:rPr lang="ru-RU" dirty="0">
                <a:latin typeface="Bookman Old Style" pitchFamily="18" charset="0"/>
              </a:rPr>
              <a:t> в лице ее национального центра крови. </a:t>
            </a:r>
          </a:p>
        </p:txBody>
      </p:sp>
      <p:pic>
        <p:nvPicPr>
          <p:cNvPr id="3074" name="Picture 2" descr="Фото достопримечательностей Рима"/>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251520" y="332656"/>
            <a:ext cx="4320480"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910" y="4643446"/>
            <a:ext cx="7786742" cy="1846659"/>
          </a:xfrm>
          <a:prstGeom prst="rect">
            <a:avLst/>
          </a:prstGeom>
          <a:noFill/>
        </p:spPr>
        <p:txBody>
          <a:bodyPr wrap="square" rtlCol="0">
            <a:spAutoFit/>
          </a:bodyPr>
          <a:lstStyle/>
          <a:p>
            <a:pPr algn="ctr"/>
            <a:r>
              <a:rPr lang="ru-RU" sz="3200" b="1" dirty="0" smtClean="0">
                <a:solidFill>
                  <a:srgbClr val="0000FF"/>
                </a:solidFill>
                <a:latin typeface="Bookman Old Style" pitchFamily="18" charset="0"/>
              </a:rPr>
              <a:t>Глобальное мероприятие будет проведено в Риме </a:t>
            </a:r>
          </a:p>
          <a:p>
            <a:pPr algn="ctr"/>
            <a:r>
              <a:rPr lang="ru-RU" sz="3200" b="1" dirty="0" smtClean="0">
                <a:solidFill>
                  <a:srgbClr val="FF0000"/>
                </a:solidFill>
                <a:latin typeface="Bookman Old Style" pitchFamily="18" charset="0"/>
              </a:rPr>
              <a:t>14 июня 2021 г.</a:t>
            </a:r>
          </a:p>
          <a:p>
            <a:endParaRPr lang="ru-RU" dirty="0">
              <a:solidFill>
                <a:srgbClr val="0000FF"/>
              </a:solidFill>
            </a:endParaRPr>
          </a:p>
        </p:txBody>
      </p:sp>
    </p:spTree>
    <p:extLst>
      <p:ext uri="{BB962C8B-B14F-4D97-AF65-F5344CB8AC3E}">
        <p14:creationId xmlns:p14="http://schemas.microsoft.com/office/powerpoint/2010/main" val="263554751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428728" y="1285860"/>
            <a:ext cx="6143668" cy="1214446"/>
          </a:xfrm>
          <a:prstGeom prst="rect">
            <a:avLst/>
          </a:prstGeom>
          <a:solidFill>
            <a:srgbClr val="990099">
              <a:alpha val="62353"/>
            </a:srgbClr>
          </a:solidFill>
          <a:ln>
            <a:noFill/>
          </a:ln>
          <a:scene3d>
            <a:camera prst="orthographicFront"/>
            <a:lightRig rig="soft" dir="t"/>
          </a:scene3d>
          <a:sp3d extrusionH="114300" prstMaterial="plastic">
            <a:bevelT w="152400" h="50800" prst="softRound"/>
            <a:bevelB w="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ru-RU" sz="2600" b="1" dirty="0">
                <a:latin typeface="Century Gothic" pitchFamily="34" charset="0"/>
                <a:cs typeface="Tahoma" pitchFamily="34" charset="0"/>
              </a:rPr>
              <a:t>Комитет по здравоохранению </a:t>
            </a:r>
            <a:r>
              <a:rPr lang="ru-RU" sz="2600" b="1" dirty="0" err="1">
                <a:latin typeface="Century Gothic" pitchFamily="34" charset="0"/>
                <a:cs typeface="Tahoma" pitchFamily="34" charset="0"/>
              </a:rPr>
              <a:t>Мингорисполкома</a:t>
            </a:r>
            <a:endParaRPr lang="ru-RU" sz="2600" b="1" dirty="0">
              <a:latin typeface="Century Gothic" pitchFamily="34" charset="0"/>
              <a:cs typeface="Tahoma" pitchFamily="34" charset="0"/>
            </a:endParaRPr>
          </a:p>
        </p:txBody>
      </p:sp>
      <p:sp>
        <p:nvSpPr>
          <p:cNvPr id="14" name="Прямоугольник 13"/>
          <p:cNvSpPr/>
          <p:nvPr/>
        </p:nvSpPr>
        <p:spPr>
          <a:xfrm>
            <a:off x="285720" y="4357694"/>
            <a:ext cx="3214710" cy="2214578"/>
          </a:xfrm>
          <a:prstGeom prst="rect">
            <a:avLst/>
          </a:prstGeom>
          <a:solidFill>
            <a:srgbClr val="000099">
              <a:alpha val="62353"/>
            </a:srgbClr>
          </a:solidFill>
          <a:ln>
            <a:noFill/>
          </a:ln>
          <a:scene3d>
            <a:camera prst="orthographicFront"/>
            <a:lightRig rig="soft" dir="t"/>
          </a:scene3d>
          <a:sp3d extrusionH="114300" prstMaterial="plastic">
            <a:bevelT w="152400" h="50800" prst="softRound"/>
            <a:bevelB w="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ru-RU" sz="2200" b="1" dirty="0" smtClean="0">
                <a:solidFill>
                  <a:schemeClr val="bg1"/>
                </a:solidFill>
                <a:latin typeface="+mj-lt"/>
              </a:rPr>
              <a:t> Городские центры трансфузиологии  </a:t>
            </a:r>
            <a:endParaRPr lang="ru-RU" sz="2200" b="1" dirty="0">
              <a:solidFill>
                <a:schemeClr val="bg1"/>
              </a:solidFill>
              <a:latin typeface="+mj-lt"/>
            </a:endParaRPr>
          </a:p>
          <a:p>
            <a:pPr algn="ctr">
              <a:lnSpc>
                <a:spcPct val="90000"/>
              </a:lnSpc>
              <a:defRPr/>
            </a:pPr>
            <a:r>
              <a:rPr lang="ru-RU" sz="2200" b="1" dirty="0">
                <a:solidFill>
                  <a:schemeClr val="bg1"/>
                </a:solidFill>
                <a:latin typeface="+mj-lt"/>
              </a:rPr>
              <a:t>УЗ </a:t>
            </a:r>
            <a:r>
              <a:rPr lang="ru-RU" sz="2200" b="1" dirty="0" smtClean="0">
                <a:solidFill>
                  <a:schemeClr val="bg1"/>
                </a:solidFill>
                <a:latin typeface="+mj-lt"/>
              </a:rPr>
              <a:t>«Минский НПЦ хирургии, трансплантологии и гематологии»,</a:t>
            </a:r>
            <a:endParaRPr lang="ru-RU" sz="2200" b="1" dirty="0">
              <a:solidFill>
                <a:schemeClr val="bg1"/>
              </a:solidFill>
              <a:latin typeface="+mj-lt"/>
            </a:endParaRPr>
          </a:p>
          <a:p>
            <a:pPr algn="ctr">
              <a:lnSpc>
                <a:spcPct val="90000"/>
              </a:lnSpc>
              <a:defRPr/>
            </a:pPr>
            <a:r>
              <a:rPr lang="ru-RU" sz="2200" b="1" dirty="0">
                <a:solidFill>
                  <a:schemeClr val="bg1"/>
                </a:solidFill>
                <a:latin typeface="+mj-lt"/>
              </a:rPr>
              <a:t>УЗ «ГКБ СМП»</a:t>
            </a:r>
          </a:p>
        </p:txBody>
      </p:sp>
      <p:sp>
        <p:nvSpPr>
          <p:cNvPr id="15" name="Прямоугольник 14"/>
          <p:cNvSpPr/>
          <p:nvPr/>
        </p:nvSpPr>
        <p:spPr>
          <a:xfrm>
            <a:off x="2643174" y="2857496"/>
            <a:ext cx="4143404" cy="1357322"/>
          </a:xfrm>
          <a:prstGeom prst="rect">
            <a:avLst/>
          </a:prstGeom>
          <a:solidFill>
            <a:srgbClr val="006600">
              <a:alpha val="62353"/>
            </a:srgbClr>
          </a:solidFill>
          <a:ln>
            <a:noFill/>
          </a:ln>
          <a:scene3d>
            <a:camera prst="orthographicFront"/>
            <a:lightRig rig="soft" dir="t"/>
          </a:scene3d>
          <a:sp3d extrusionH="114300" prstMaterial="plastic">
            <a:bevelT w="152400" h="50800" prst="softRound"/>
            <a:bevelB w="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ru-RU" sz="2200" b="1" dirty="0">
                <a:latin typeface="Century Gothic" pitchFamily="34" charset="0"/>
              </a:rPr>
              <a:t>Городской центр </a:t>
            </a:r>
            <a:r>
              <a:rPr lang="ru-RU" sz="2200" b="1" dirty="0" smtClean="0">
                <a:latin typeface="Century Gothic" pitchFamily="34" charset="0"/>
              </a:rPr>
              <a:t>трансфузиологии </a:t>
            </a:r>
          </a:p>
          <a:p>
            <a:pPr algn="ctr">
              <a:lnSpc>
                <a:spcPct val="90000"/>
              </a:lnSpc>
              <a:defRPr/>
            </a:pPr>
            <a:r>
              <a:rPr lang="ru-RU" sz="2200" b="1" dirty="0" smtClean="0">
                <a:latin typeface="Century Gothic" pitchFamily="34" charset="0"/>
              </a:rPr>
              <a:t>УЗ </a:t>
            </a:r>
            <a:r>
              <a:rPr lang="ru-RU" sz="2200" b="1" dirty="0">
                <a:latin typeface="Century Gothic" pitchFamily="34" charset="0"/>
              </a:rPr>
              <a:t>«6-я </a:t>
            </a:r>
            <a:r>
              <a:rPr lang="ru-RU" sz="2200" b="1" dirty="0" smtClean="0">
                <a:latin typeface="Century Gothic" pitchFamily="34" charset="0"/>
              </a:rPr>
              <a:t>ГКБ» (ГЦТ)</a:t>
            </a:r>
            <a:endParaRPr lang="ru-RU" sz="2200" b="1" dirty="0">
              <a:latin typeface="Century Gothic" pitchFamily="34" charset="0"/>
            </a:endParaRPr>
          </a:p>
        </p:txBody>
      </p:sp>
      <p:sp>
        <p:nvSpPr>
          <p:cNvPr id="16" name="Прямоугольник 15"/>
          <p:cNvSpPr/>
          <p:nvPr/>
        </p:nvSpPr>
        <p:spPr>
          <a:xfrm>
            <a:off x="5786446" y="4714884"/>
            <a:ext cx="2928958" cy="1500198"/>
          </a:xfrm>
          <a:prstGeom prst="rect">
            <a:avLst/>
          </a:prstGeom>
          <a:solidFill>
            <a:srgbClr val="000099">
              <a:alpha val="62745"/>
            </a:srgbClr>
          </a:solidFill>
          <a:ln>
            <a:noFill/>
            <a:prstDash val="dash"/>
          </a:ln>
          <a:scene3d>
            <a:camera prst="orthographicFront"/>
            <a:lightRig rig="soft" dir="t"/>
          </a:scene3d>
          <a:sp3d extrusionH="114300" prstMaterial="plastic">
            <a:bevelT w="152400" h="50800" prst="softRound"/>
            <a:bevelB w="1143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ru-RU" sz="2200" b="1" dirty="0" smtClean="0">
                <a:latin typeface="Century Gothic" pitchFamily="34" charset="0"/>
              </a:rPr>
              <a:t>16 </a:t>
            </a:r>
            <a:r>
              <a:rPr lang="ru-RU" sz="2200" b="1" dirty="0">
                <a:latin typeface="Century Gothic" pitchFamily="34" charset="0"/>
              </a:rPr>
              <a:t>кабинетов </a:t>
            </a:r>
            <a:r>
              <a:rPr lang="ru-RU" sz="2200" b="1" dirty="0" smtClean="0">
                <a:latin typeface="Century Gothic" pitchFamily="34" charset="0"/>
              </a:rPr>
              <a:t>трансфузиологии</a:t>
            </a:r>
            <a:endParaRPr lang="ru-RU" sz="2200" b="1" dirty="0">
              <a:latin typeface="Century Gothic" pitchFamily="34" charset="0"/>
            </a:endParaRPr>
          </a:p>
        </p:txBody>
      </p:sp>
      <p:cxnSp>
        <p:nvCxnSpPr>
          <p:cNvPr id="22" name="Прямая со стрелкой 21"/>
          <p:cNvCxnSpPr/>
          <p:nvPr/>
        </p:nvCxnSpPr>
        <p:spPr>
          <a:xfrm rot="5400000" flipH="1" flipV="1">
            <a:off x="3143240" y="4572008"/>
            <a:ext cx="1428760" cy="714380"/>
          </a:xfrm>
          <a:prstGeom prst="straightConnector1">
            <a:avLst/>
          </a:prstGeom>
          <a:ln w="38100">
            <a:solidFill>
              <a:srgbClr val="FF33CC"/>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16200000" flipV="1">
            <a:off x="4679158" y="4464852"/>
            <a:ext cx="1357321" cy="857256"/>
          </a:xfrm>
          <a:prstGeom prst="straightConnector1">
            <a:avLst/>
          </a:prstGeom>
          <a:ln w="38100">
            <a:solidFill>
              <a:srgbClr val="FF33CC"/>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a:endCxn id="15" idx="0"/>
          </p:cNvCxnSpPr>
          <p:nvPr/>
        </p:nvCxnSpPr>
        <p:spPr>
          <a:xfrm rot="5400000">
            <a:off x="4536281" y="2678901"/>
            <a:ext cx="357190" cy="1588"/>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69" name="Shape 68"/>
          <p:cNvCxnSpPr/>
          <p:nvPr/>
        </p:nvCxnSpPr>
        <p:spPr>
          <a:xfrm rot="5400000" flipH="1" flipV="1">
            <a:off x="609574" y="2033576"/>
            <a:ext cx="1066800" cy="571500"/>
          </a:xfrm>
          <a:prstGeom prst="bentConnector2">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73" name="Shape 72"/>
          <p:cNvCxnSpPr/>
          <p:nvPr/>
        </p:nvCxnSpPr>
        <p:spPr>
          <a:xfrm>
            <a:off x="7572375" y="1790700"/>
            <a:ext cx="714375" cy="1066800"/>
          </a:xfrm>
          <a:prstGeom prst="bentConnector2">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
        <p:nvSpPr>
          <p:cNvPr id="75" name="Прямоугольник 74"/>
          <p:cNvSpPr/>
          <p:nvPr/>
        </p:nvSpPr>
        <p:spPr>
          <a:xfrm>
            <a:off x="1643042" y="0"/>
            <a:ext cx="6513968" cy="1138773"/>
          </a:xfrm>
          <a:prstGeom prst="rect">
            <a:avLst/>
          </a:prstGeom>
          <a:noFill/>
        </p:spPr>
        <p:txBody>
          <a:bodyPr wrap="square">
            <a:spAutoFit/>
          </a:bodyPr>
          <a:lstStyle/>
          <a:p>
            <a:pPr algn="ctr">
              <a:defRPr/>
            </a:pPr>
            <a:r>
              <a:rPr lang="ru-RU" sz="3600" b="1" dirty="0">
                <a:ln w="10541" cmpd="sng">
                  <a:solidFill>
                    <a:schemeClr val="accent1">
                      <a:shade val="88000"/>
                      <a:satMod val="110000"/>
                    </a:schemeClr>
                  </a:solidFill>
                  <a:prstDash val="solid"/>
                </a:ln>
                <a:solidFill>
                  <a:srgbClr val="0033CC"/>
                </a:solidFill>
                <a:latin typeface="Century Gothic" pitchFamily="34" charset="0"/>
              </a:rPr>
              <a:t>   </a:t>
            </a:r>
            <a:r>
              <a:rPr lang="ru-RU" sz="3200" b="1" dirty="0">
                <a:ln w="10541" cmpd="sng">
                  <a:solidFill>
                    <a:schemeClr val="accent1">
                      <a:shade val="88000"/>
                      <a:satMod val="110000"/>
                    </a:schemeClr>
                  </a:solidFill>
                  <a:prstDash val="solid"/>
                </a:ln>
                <a:latin typeface="Century Gothic" pitchFamily="34" charset="0"/>
              </a:rPr>
              <a:t>Структура </a:t>
            </a:r>
          </a:p>
          <a:p>
            <a:pPr algn="ctr">
              <a:defRPr/>
            </a:pPr>
            <a:r>
              <a:rPr lang="ru-RU" sz="3200" b="1" dirty="0">
                <a:ln w="10541" cmpd="sng">
                  <a:solidFill>
                    <a:schemeClr val="accent1">
                      <a:shade val="88000"/>
                      <a:satMod val="110000"/>
                    </a:schemeClr>
                  </a:solidFill>
                  <a:prstDash val="solid"/>
                </a:ln>
                <a:latin typeface="Century Gothic" pitchFamily="34" charset="0"/>
              </a:rPr>
              <a:t>  службы крови г. Минска</a:t>
            </a:r>
          </a:p>
        </p:txBody>
      </p:sp>
      <p:pic>
        <p:nvPicPr>
          <p:cNvPr id="21" name="Picture 4"/>
          <p:cNvPicPr>
            <a:picLocks noChangeAspect="1" noChangeArrowheads="1"/>
          </p:cNvPicPr>
          <p:nvPr/>
        </p:nvPicPr>
        <p:blipFill>
          <a:blip r:embed="rId2" cstate="print"/>
          <a:srcRect/>
          <a:stretch>
            <a:fillRect/>
          </a:stretch>
        </p:blipFill>
        <p:spPr bwMode="auto">
          <a:xfrm>
            <a:off x="142844" y="142852"/>
            <a:ext cx="1214446" cy="1214446"/>
          </a:xfrm>
          <a:prstGeom prst="rect">
            <a:avLst/>
          </a:prstGeom>
          <a:noFill/>
          <a:ln w="9525">
            <a:noFill/>
            <a:miter lim="800000"/>
            <a:headEnd/>
            <a:tailEnd/>
          </a:ln>
        </p:spPr>
      </p:pic>
      <p:cxnSp>
        <p:nvCxnSpPr>
          <p:cNvPr id="32" name="Прямая соединительная линия 31"/>
          <p:cNvCxnSpPr/>
          <p:nvPr/>
        </p:nvCxnSpPr>
        <p:spPr>
          <a:xfrm rot="5400000">
            <a:off x="107919" y="3607595"/>
            <a:ext cx="1499404" cy="794"/>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5400000">
            <a:off x="7358876" y="3785396"/>
            <a:ext cx="1857388" cy="1588"/>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8"/>
            <a:ext cx="9001156" cy="854080"/>
          </a:xfrm>
          <a:prstGeom prst="rect">
            <a:avLst/>
          </a:prstGeom>
        </p:spPr>
        <p:txBody>
          <a:bodyPr wrap="square">
            <a:spAutoFit/>
          </a:bodyPr>
          <a:lstStyle/>
          <a:p>
            <a:pPr>
              <a:lnSpc>
                <a:spcPct val="90000"/>
              </a:lnSpc>
            </a:pPr>
            <a:r>
              <a:rPr lang="ru-RU" altLang="ru-RU" sz="2800" b="1" i="1" dirty="0" smtClean="0">
                <a:solidFill>
                  <a:srgbClr val="6600FF"/>
                </a:solidFill>
                <a:latin typeface="Century Gothic" pitchFamily="34" charset="0"/>
              </a:rPr>
              <a:t>КОЛИЧЕСТВО ДОНОРОВ </a:t>
            </a:r>
            <a:r>
              <a:rPr lang="ru-RU" altLang="ru-RU" sz="2700" b="1" i="1" dirty="0" smtClean="0">
                <a:solidFill>
                  <a:srgbClr val="CC00CC"/>
                </a:solidFill>
                <a:latin typeface="Century Gothic" pitchFamily="34" charset="0"/>
              </a:rPr>
              <a:t>в службе крови г</a:t>
            </a:r>
            <a:r>
              <a:rPr lang="ru-RU" sz="2700" b="1" i="1" dirty="0" smtClean="0">
                <a:solidFill>
                  <a:srgbClr val="CC00CC"/>
                </a:solidFill>
                <a:latin typeface="Century Gothic" pitchFamily="34" charset="0"/>
              </a:rPr>
              <a:t>.Минска</a:t>
            </a:r>
          </a:p>
          <a:p>
            <a:pPr>
              <a:lnSpc>
                <a:spcPct val="90000"/>
              </a:lnSpc>
            </a:pPr>
            <a:r>
              <a:rPr lang="ru-RU" sz="2700" b="1" i="1" dirty="0" smtClean="0">
                <a:solidFill>
                  <a:srgbClr val="6600FF"/>
                </a:solidFill>
                <a:latin typeface="Century Gothic" pitchFamily="34" charset="0"/>
              </a:rPr>
              <a:t>в 2018-2020 годах</a:t>
            </a:r>
            <a:endParaRPr lang="ru-RU" sz="2700" i="1" dirty="0">
              <a:solidFill>
                <a:srgbClr val="6600FF"/>
              </a:solidFill>
            </a:endParaRPr>
          </a:p>
        </p:txBody>
      </p:sp>
      <p:graphicFrame>
        <p:nvGraphicFramePr>
          <p:cNvPr id="5" name="Диаграмма 4"/>
          <p:cNvGraphicFramePr/>
          <p:nvPr/>
        </p:nvGraphicFramePr>
        <p:xfrm>
          <a:off x="214282" y="1714488"/>
          <a:ext cx="10215634"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3571868" y="1214422"/>
            <a:ext cx="5286444" cy="1397306"/>
          </a:xfrm>
          <a:prstGeom prst="rect">
            <a:avLst/>
          </a:prstGeom>
        </p:spPr>
        <p:txBody>
          <a:bodyPr wrap="square">
            <a:spAutoFit/>
          </a:bodyPr>
          <a:lstStyle/>
          <a:p>
            <a:pPr>
              <a:lnSpc>
                <a:spcPct val="80000"/>
              </a:lnSpc>
            </a:pPr>
            <a:r>
              <a:rPr lang="ru-RU" sz="2000" b="1" i="1" dirty="0" smtClean="0">
                <a:latin typeface="Century Gothic" pitchFamily="34" charset="0"/>
              </a:rPr>
              <a:t>Общее количество доноров </a:t>
            </a:r>
          </a:p>
          <a:p>
            <a:pPr>
              <a:lnSpc>
                <a:spcPct val="80000"/>
              </a:lnSpc>
            </a:pPr>
            <a:r>
              <a:rPr lang="ru-RU" sz="3000" b="1" i="1" dirty="0" smtClean="0">
                <a:solidFill>
                  <a:srgbClr val="6600FF"/>
                </a:solidFill>
                <a:latin typeface="Century Gothic" pitchFamily="34" charset="0"/>
              </a:rPr>
              <a:t>в 2020 г., </a:t>
            </a:r>
            <a:r>
              <a:rPr lang="ru-RU" sz="2000" b="1" i="1" dirty="0" smtClean="0">
                <a:latin typeface="Century Gothic" pitchFamily="34" charset="0"/>
              </a:rPr>
              <a:t>по сравнению с 2019 г., увеличилось</a:t>
            </a:r>
            <a:r>
              <a:rPr lang="ru-RU" sz="2200" b="1" i="1" dirty="0" smtClean="0">
                <a:latin typeface="Century Gothic" pitchFamily="34" charset="0"/>
              </a:rPr>
              <a:t> </a:t>
            </a:r>
            <a:r>
              <a:rPr lang="ru-RU" sz="2800" b="1" i="1" dirty="0" smtClean="0">
                <a:solidFill>
                  <a:srgbClr val="6600FF"/>
                </a:solidFill>
                <a:latin typeface="Century Gothic" pitchFamily="34" charset="0"/>
              </a:rPr>
              <a:t>на  146  </a:t>
            </a:r>
          </a:p>
          <a:p>
            <a:pPr>
              <a:lnSpc>
                <a:spcPct val="80000"/>
              </a:lnSpc>
            </a:pPr>
            <a:endParaRPr lang="ru-RU" sz="2800" b="1" i="1" dirty="0">
              <a:solidFill>
                <a:srgbClr val="6600FF"/>
              </a:solidFill>
              <a:latin typeface="Century Gothic" pitchFamily="34" charset="0"/>
            </a:endParaRPr>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p:cNvPicPr>
            <a:picLocks noChangeAspect="1" noChangeArrowheads="1"/>
          </p:cNvPicPr>
          <p:nvPr/>
        </p:nvPicPr>
        <p:blipFill>
          <a:blip r:embed="rId2"/>
          <a:srcRect l="18068" r="5774"/>
          <a:stretch>
            <a:fillRect/>
          </a:stretch>
        </p:blipFill>
        <p:spPr bwMode="auto">
          <a:xfrm>
            <a:off x="179388" y="981075"/>
            <a:ext cx="2196372" cy="3233743"/>
          </a:xfrm>
          <a:prstGeom prst="rect">
            <a:avLst/>
          </a:prstGeom>
          <a:noFill/>
          <a:ln w="9525">
            <a:noFill/>
            <a:miter lim="800000"/>
            <a:headEnd/>
            <a:tailEnd/>
          </a:ln>
        </p:spPr>
      </p:pic>
      <p:sp>
        <p:nvSpPr>
          <p:cNvPr id="13" name="TextBox 12"/>
          <p:cNvSpPr txBox="1"/>
          <p:nvPr/>
        </p:nvSpPr>
        <p:spPr>
          <a:xfrm>
            <a:off x="2857488" y="1285860"/>
            <a:ext cx="5929354" cy="1923604"/>
          </a:xfrm>
          <a:prstGeom prst="rect">
            <a:avLst/>
          </a:prstGeom>
          <a:noFill/>
        </p:spPr>
        <p:txBody>
          <a:bodyPr wrap="square" rtlCol="0">
            <a:spAutoFit/>
          </a:bodyPr>
          <a:lstStyle/>
          <a:p>
            <a:pPr algn="ctr"/>
            <a:endParaRPr lang="ru-RU" sz="2200" b="1" i="1" dirty="0" smtClean="0">
              <a:solidFill>
                <a:srgbClr val="9900CC"/>
              </a:solidFill>
              <a:latin typeface="Century Gothic" pitchFamily="34" charset="0"/>
            </a:endParaRPr>
          </a:p>
          <a:p>
            <a:pPr algn="ctr"/>
            <a:r>
              <a:rPr lang="ru-RU" sz="2500" b="1" i="1" dirty="0" smtClean="0">
                <a:solidFill>
                  <a:srgbClr val="FF0000"/>
                </a:solidFill>
                <a:latin typeface="Century Gothic" pitchFamily="34" charset="0"/>
              </a:rPr>
              <a:t>36 литров </a:t>
            </a:r>
            <a:r>
              <a:rPr lang="ru-RU" sz="2200" b="1" i="1" dirty="0" smtClean="0">
                <a:solidFill>
                  <a:srgbClr val="9900CC"/>
                </a:solidFill>
                <a:latin typeface="Century Gothic" pitchFamily="34" charset="0"/>
              </a:rPr>
              <a:t>цельной донорской крови,  </a:t>
            </a:r>
          </a:p>
          <a:p>
            <a:pPr algn="ctr"/>
            <a:r>
              <a:rPr lang="ru-RU" sz="2500" b="1" i="1" dirty="0" smtClean="0">
                <a:solidFill>
                  <a:srgbClr val="FF0000"/>
                </a:solidFill>
                <a:latin typeface="Century Gothic" pitchFamily="34" charset="0"/>
              </a:rPr>
              <a:t>42 литра </a:t>
            </a:r>
            <a:r>
              <a:rPr lang="ru-RU" sz="2200" b="1" i="1" dirty="0" smtClean="0">
                <a:solidFill>
                  <a:srgbClr val="9900CC"/>
                </a:solidFill>
                <a:latin typeface="Century Gothic" pitchFamily="34" charset="0"/>
              </a:rPr>
              <a:t>донорской плазмы, </a:t>
            </a:r>
          </a:p>
          <a:p>
            <a:pPr algn="ctr"/>
            <a:r>
              <a:rPr lang="ru-RU" sz="2500" b="1" i="1" dirty="0" smtClean="0">
                <a:solidFill>
                  <a:srgbClr val="FF0000"/>
                </a:solidFill>
                <a:latin typeface="Century Gothic" pitchFamily="34" charset="0"/>
              </a:rPr>
              <a:t>70 доз </a:t>
            </a:r>
            <a:r>
              <a:rPr lang="ru-RU" sz="2200" b="1" i="1" dirty="0" err="1" smtClean="0">
                <a:solidFill>
                  <a:srgbClr val="9900CC"/>
                </a:solidFill>
                <a:latin typeface="Century Gothic" pitchFamily="34" charset="0"/>
              </a:rPr>
              <a:t>тромбоцитных</a:t>
            </a:r>
            <a:r>
              <a:rPr lang="ru-RU" sz="2200" b="1" i="1" dirty="0" smtClean="0">
                <a:solidFill>
                  <a:srgbClr val="9900CC"/>
                </a:solidFill>
                <a:latin typeface="Century Gothic" pitchFamily="34" charset="0"/>
              </a:rPr>
              <a:t> компонентов.</a:t>
            </a:r>
          </a:p>
          <a:p>
            <a:pPr algn="ctr"/>
            <a:endParaRPr lang="ru-RU" sz="2200" b="1" i="1" dirty="0">
              <a:solidFill>
                <a:srgbClr val="9900CC"/>
              </a:solidFill>
              <a:latin typeface="Century Gothic" pitchFamily="34" charset="0"/>
            </a:endParaRPr>
          </a:p>
        </p:txBody>
      </p:sp>
      <p:sp>
        <p:nvSpPr>
          <p:cNvPr id="15" name="TextBox 14"/>
          <p:cNvSpPr txBox="1"/>
          <p:nvPr/>
        </p:nvSpPr>
        <p:spPr>
          <a:xfrm>
            <a:off x="3000364" y="3000372"/>
            <a:ext cx="5072098" cy="430887"/>
          </a:xfrm>
          <a:prstGeom prst="rect">
            <a:avLst/>
          </a:prstGeom>
          <a:noFill/>
        </p:spPr>
        <p:txBody>
          <a:bodyPr wrap="square" rtlCol="0">
            <a:spAutoFit/>
          </a:bodyPr>
          <a:lstStyle/>
          <a:p>
            <a:r>
              <a:rPr lang="ru-RU" sz="2200" b="1" i="1" u="sng" dirty="0" smtClean="0">
                <a:latin typeface="Century Gothic" pitchFamily="34" charset="0"/>
              </a:rPr>
              <a:t>ГЦТ заготавливает:</a:t>
            </a:r>
            <a:endParaRPr lang="ru-RU" sz="2200" dirty="0"/>
          </a:p>
        </p:txBody>
      </p:sp>
      <p:sp>
        <p:nvSpPr>
          <p:cNvPr id="16" name="Прямоугольная выноска 15"/>
          <p:cNvSpPr/>
          <p:nvPr/>
        </p:nvSpPr>
        <p:spPr>
          <a:xfrm>
            <a:off x="2428860" y="3500438"/>
            <a:ext cx="6715140" cy="571500"/>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600" b="1" i="1" dirty="0" smtClean="0">
                <a:solidFill>
                  <a:srgbClr val="FF0000"/>
                </a:solidFill>
                <a:latin typeface="Century Gothic" pitchFamily="34" charset="0"/>
              </a:rPr>
              <a:t>более 27 ТОНН </a:t>
            </a:r>
            <a:r>
              <a:rPr lang="ru-RU" sz="2600" b="1" i="1" dirty="0">
                <a:solidFill>
                  <a:srgbClr val="FF0000"/>
                </a:solidFill>
                <a:latin typeface="Century Gothic" pitchFamily="34" charset="0"/>
              </a:rPr>
              <a:t>ДОНОРСКОЙ </a:t>
            </a:r>
            <a:r>
              <a:rPr lang="ru-RU" sz="2600" b="1" i="1" dirty="0" smtClean="0">
                <a:solidFill>
                  <a:srgbClr val="FF0000"/>
                </a:solidFill>
                <a:latin typeface="Century Gothic" pitchFamily="34" charset="0"/>
              </a:rPr>
              <a:t>КРОВИ     </a:t>
            </a:r>
            <a:r>
              <a:rPr lang="ru-RU" sz="2600" b="1" i="1" dirty="0">
                <a:solidFill>
                  <a:srgbClr val="FF0000"/>
                </a:solidFill>
                <a:latin typeface="Century Gothic" pitchFamily="34" charset="0"/>
              </a:rPr>
              <a:t>В ГОД</a:t>
            </a:r>
          </a:p>
        </p:txBody>
      </p:sp>
      <p:sp>
        <p:nvSpPr>
          <p:cNvPr id="17" name="Прямоугольная выноска 16"/>
          <p:cNvSpPr/>
          <p:nvPr/>
        </p:nvSpPr>
        <p:spPr>
          <a:xfrm>
            <a:off x="2071687" y="4714884"/>
            <a:ext cx="7072313" cy="500062"/>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400" b="1" i="1" dirty="0">
              <a:solidFill>
                <a:srgbClr val="FF0000"/>
              </a:solidFill>
              <a:latin typeface="Century Gothic" pitchFamily="34" charset="0"/>
            </a:endParaRPr>
          </a:p>
          <a:p>
            <a:pPr algn="ctr">
              <a:defRPr/>
            </a:pPr>
            <a:r>
              <a:rPr lang="ru-RU" sz="2400" b="1" i="1" dirty="0" smtClean="0">
                <a:solidFill>
                  <a:srgbClr val="FF0000"/>
                </a:solidFill>
                <a:latin typeface="Century Gothic" pitchFamily="34" charset="0"/>
              </a:rPr>
              <a:t>14 </a:t>
            </a:r>
            <a:r>
              <a:rPr lang="ru-RU" sz="2400" b="1" i="1" dirty="0">
                <a:solidFill>
                  <a:srgbClr val="FF0000"/>
                </a:solidFill>
                <a:latin typeface="Century Gothic" pitchFamily="34" charset="0"/>
              </a:rPr>
              <a:t>НАИМЕНОВАНИЙ КОМПОНЕНТОВ </a:t>
            </a:r>
            <a:r>
              <a:rPr lang="ru-RU" sz="2400" b="1" i="1" dirty="0" smtClean="0">
                <a:solidFill>
                  <a:srgbClr val="FF0000"/>
                </a:solidFill>
                <a:latin typeface="Century Gothic" pitchFamily="34" charset="0"/>
              </a:rPr>
              <a:t>КРОВИ</a:t>
            </a:r>
          </a:p>
          <a:p>
            <a:pPr algn="ctr">
              <a:defRPr/>
            </a:pPr>
            <a:r>
              <a:rPr lang="ru-RU" sz="2200" b="1" i="1" dirty="0" smtClean="0">
                <a:solidFill>
                  <a:srgbClr val="6600CC"/>
                </a:solidFill>
                <a:latin typeface="Century Gothic" pitchFamily="34" charset="0"/>
              </a:rPr>
              <a:t> </a:t>
            </a:r>
            <a:endParaRPr lang="ru-RU" sz="2200" b="1" i="1" dirty="0">
              <a:solidFill>
                <a:srgbClr val="6600CC"/>
              </a:solidFill>
              <a:latin typeface="Century Gothic" pitchFamily="34" charset="0"/>
            </a:endParaRPr>
          </a:p>
        </p:txBody>
      </p:sp>
      <p:sp>
        <p:nvSpPr>
          <p:cNvPr id="18" name="TextBox 17"/>
          <p:cNvSpPr txBox="1"/>
          <p:nvPr/>
        </p:nvSpPr>
        <p:spPr>
          <a:xfrm>
            <a:off x="3000364" y="4214818"/>
            <a:ext cx="2714644" cy="430887"/>
          </a:xfrm>
          <a:prstGeom prst="rect">
            <a:avLst/>
          </a:prstGeom>
          <a:noFill/>
        </p:spPr>
        <p:txBody>
          <a:bodyPr wrap="square" rtlCol="0">
            <a:spAutoFit/>
          </a:bodyPr>
          <a:lstStyle/>
          <a:p>
            <a:r>
              <a:rPr lang="ru-RU" sz="2200" b="1" i="1" u="sng" dirty="0" smtClean="0">
                <a:latin typeface="Century Gothic" pitchFamily="34" charset="0"/>
              </a:rPr>
              <a:t>ГЦТ производит:</a:t>
            </a:r>
            <a:endParaRPr lang="ru-RU" sz="2200" dirty="0"/>
          </a:p>
        </p:txBody>
      </p:sp>
      <p:sp>
        <p:nvSpPr>
          <p:cNvPr id="10" name="Скругленная прямоугольная выноска 9"/>
          <p:cNvSpPr/>
          <p:nvPr/>
        </p:nvSpPr>
        <p:spPr>
          <a:xfrm>
            <a:off x="1643042" y="214290"/>
            <a:ext cx="7072362" cy="1143008"/>
          </a:xfrm>
          <a:prstGeom prst="wedgeRoundRectCallout">
            <a:avLst>
              <a:gd name="adj1" fmla="val -21003"/>
              <a:gd name="adj2" fmla="val 79492"/>
              <a:gd name="adj3" fmla="val 16667"/>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chemeClr val="tx1"/>
                </a:solidFill>
                <a:latin typeface="Century Gothic" pitchFamily="34" charset="0"/>
              </a:rPr>
              <a:t>ЕЖЕДНЕВНО </a:t>
            </a:r>
          </a:p>
          <a:p>
            <a:pPr algn="ctr"/>
            <a:r>
              <a:rPr lang="ru-RU" sz="2400" b="1" i="1" dirty="0" smtClean="0">
                <a:solidFill>
                  <a:schemeClr val="tx1"/>
                </a:solidFill>
                <a:latin typeface="Century Gothic" pitchFamily="34" charset="0"/>
              </a:rPr>
              <a:t>в Городском центре трансфузиологии</a:t>
            </a:r>
          </a:p>
          <a:p>
            <a:pPr algn="ctr"/>
            <a:r>
              <a:rPr lang="ru-RU" sz="2400" b="1" i="1" dirty="0" smtClean="0">
                <a:solidFill>
                  <a:schemeClr val="tx1"/>
                </a:solidFill>
                <a:latin typeface="Century Gothic" pitchFamily="34" charset="0"/>
              </a:rPr>
              <a:t> 6-й ГКБ в среднем заготавливается: </a:t>
            </a:r>
          </a:p>
        </p:txBody>
      </p:sp>
      <p:sp>
        <p:nvSpPr>
          <p:cNvPr id="9" name="Скругленная прямоугольная выноска 8"/>
          <p:cNvSpPr/>
          <p:nvPr/>
        </p:nvSpPr>
        <p:spPr>
          <a:xfrm>
            <a:off x="214282" y="5429264"/>
            <a:ext cx="8643998" cy="857256"/>
          </a:xfrm>
          <a:prstGeom prst="wedgeRoundRectCallout">
            <a:avLst>
              <a:gd name="adj1" fmla="val -19645"/>
              <a:gd name="adj2" fmla="val 74727"/>
              <a:gd name="adj3" fmla="val 16667"/>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i="1" u="sng" dirty="0" err="1" smtClean="0">
                <a:solidFill>
                  <a:schemeClr val="tx1"/>
                </a:solidFill>
                <a:latin typeface="Century Gothic" pitchFamily="34" charset="0"/>
              </a:rPr>
              <a:t>Справочно</a:t>
            </a:r>
            <a:r>
              <a:rPr lang="ru-RU" sz="2400" b="1" i="1" u="sng" dirty="0" smtClean="0">
                <a:solidFill>
                  <a:schemeClr val="tx1"/>
                </a:solidFill>
                <a:latin typeface="Century Gothic" pitchFamily="34" charset="0"/>
              </a:rPr>
              <a:t>: </a:t>
            </a:r>
          </a:p>
          <a:p>
            <a:r>
              <a:rPr lang="ru-RU" sz="2400" b="1" i="1" dirty="0" smtClean="0">
                <a:solidFill>
                  <a:schemeClr val="tx1"/>
                </a:solidFill>
                <a:latin typeface="Century Gothic" pitchFamily="34" charset="0"/>
              </a:rPr>
              <a:t>в 2010 году производилось всего 5 наименований</a:t>
            </a:r>
            <a:endParaRPr lang="ru-RU" sz="2400" b="1" i="1" dirty="0">
              <a:solidFill>
                <a:schemeClr val="tx1"/>
              </a:solidFill>
              <a:latin typeface="Century Gothic" pitchFamily="34" charset="0"/>
            </a:endParaRPr>
          </a:p>
        </p:txBody>
      </p:sp>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57126" y="142852"/>
            <a:ext cx="8786874" cy="1000132"/>
          </a:xfrm>
          <a:prstGeom prst="rect">
            <a:avLst/>
          </a:prstGeom>
        </p:spPr>
        <p:txBody>
          <a:bodyPr/>
          <a:ls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ru-RU" sz="2800" b="1" i="1" u="none" strike="noStrike" kern="1200" cap="none" spc="0" normalizeH="0" baseline="0" noProof="0" dirty="0" smtClean="0">
                <a:ln>
                  <a:noFill/>
                </a:ln>
                <a:solidFill>
                  <a:schemeClr val="tx1"/>
                </a:solidFill>
                <a:effectLst/>
                <a:uLnTx/>
                <a:uFillTx/>
                <a:latin typeface="Century Gothic" pitchFamily="34" charset="0"/>
                <a:ea typeface="+mj-ea"/>
                <a:cs typeface="+mj-cs"/>
              </a:rPr>
              <a:t>Динамика роста заготовки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ru-RU" sz="2800" b="1" i="1" u="none" strike="noStrike" kern="1200" cap="none" spc="0" normalizeH="0" baseline="0" noProof="0" dirty="0" smtClean="0">
                <a:ln>
                  <a:noFill/>
                </a:ln>
                <a:solidFill>
                  <a:srgbClr val="6600FF"/>
                </a:solidFill>
                <a:effectLst/>
                <a:uLnTx/>
                <a:uFillTx/>
                <a:latin typeface="Century Gothic" pitchFamily="34" charset="0"/>
                <a:ea typeface="+mj-ea"/>
                <a:cs typeface="+mj-cs"/>
              </a:rPr>
              <a:t>ЦЕЛЬНОЙ ДОНОРСКОЙ КРОВИ</a:t>
            </a:r>
            <a:endParaRPr kumimoji="0" lang="ru-RU" sz="2800" b="1" i="1" u="none" strike="noStrike" kern="1200" cap="none" spc="0" normalizeH="0" baseline="0" noProof="0" dirty="0" smtClean="0">
              <a:ln>
                <a:noFill/>
              </a:ln>
              <a:solidFill>
                <a:schemeClr val="tx1"/>
              </a:solidFill>
              <a:effectLst/>
              <a:uLnTx/>
              <a:uFillTx/>
              <a:latin typeface="Century Gothic" pitchFamily="34" charset="0"/>
              <a:ea typeface="+mj-ea"/>
              <a:cs typeface="+mj-cs"/>
            </a:endParaRPr>
          </a:p>
          <a:p>
            <a:pPr lvl="0">
              <a:lnSpc>
                <a:spcPct val="90000"/>
              </a:lnSpc>
              <a:defRPr/>
            </a:pPr>
            <a:r>
              <a:rPr lang="ru-RU" sz="2800" b="1" i="1" dirty="0" smtClean="0">
                <a:solidFill>
                  <a:srgbClr val="FF00FF"/>
                </a:solidFill>
                <a:latin typeface="Century Gothic" pitchFamily="34" charset="0"/>
                <a:ea typeface="+mj-ea"/>
                <a:cs typeface="+mj-cs"/>
              </a:rPr>
              <a:t>в службе крови г.Минска </a:t>
            </a:r>
            <a:r>
              <a:rPr lang="ru-RU" sz="2800" b="1" i="1" dirty="0" smtClean="0">
                <a:latin typeface="Century Gothic" pitchFamily="34" charset="0"/>
              </a:rPr>
              <a:t>в 2017-2020 годах</a:t>
            </a:r>
            <a:endParaRPr kumimoji="0" lang="ru-RU" sz="2800" b="1" i="1" u="none" strike="noStrike" kern="1200" cap="none" spc="0" normalizeH="0" baseline="0" noProof="0" dirty="0" smtClean="0">
              <a:ln>
                <a:noFill/>
              </a:ln>
              <a:solidFill>
                <a:srgbClr val="FF00FF"/>
              </a:solidFill>
              <a:effectLst/>
              <a:uLnTx/>
              <a:uFillTx/>
              <a:latin typeface="Century Gothic" pitchFamily="34" charset="0"/>
              <a:ea typeface="+mj-ea"/>
              <a:cs typeface="+mj-cs"/>
            </a:endParaRPr>
          </a:p>
        </p:txBody>
      </p:sp>
      <p:sp>
        <p:nvSpPr>
          <p:cNvPr id="8" name="TextBox 7"/>
          <p:cNvSpPr txBox="1"/>
          <p:nvPr/>
        </p:nvSpPr>
        <p:spPr>
          <a:xfrm>
            <a:off x="285720" y="1785926"/>
            <a:ext cx="1428760" cy="400110"/>
          </a:xfrm>
          <a:prstGeom prst="rect">
            <a:avLst/>
          </a:prstGeom>
          <a:noFill/>
        </p:spPr>
        <p:txBody>
          <a:bodyPr wrap="square" rtlCol="0">
            <a:spAutoFit/>
          </a:bodyPr>
          <a:lstStyle/>
          <a:p>
            <a:r>
              <a:rPr lang="ru-RU" sz="2000" b="1" dirty="0" smtClean="0"/>
              <a:t>(литры)</a:t>
            </a:r>
            <a:endParaRPr lang="ru-RU" sz="2000" b="1" dirty="0"/>
          </a:p>
        </p:txBody>
      </p:sp>
      <p:graphicFrame>
        <p:nvGraphicFramePr>
          <p:cNvPr id="5" name="Диаграмма 4"/>
          <p:cNvGraphicFramePr/>
          <p:nvPr/>
        </p:nvGraphicFramePr>
        <p:xfrm>
          <a:off x="142844" y="1785926"/>
          <a:ext cx="8429684"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3CC">
            <a:alpha val="62353"/>
          </a:srgbClr>
        </a:solidFill>
        <a:ln>
          <a:noFill/>
        </a:ln>
        <a:scene3d>
          <a:camera prst="orthographicFront"/>
          <a:lightRig rig="soft" dir="t"/>
        </a:scene3d>
        <a:sp3d extrusionH="114300" prstMaterial="plastic">
          <a:bevelT w="152400" h="50800" prst="softRound"/>
          <a:bevelB w="114300"/>
        </a:sp3d>
      </a:spPr>
      <a:bodyPr anchor="ctr"/>
      <a:lstStyle>
        <a:defPPr algn="ctr">
          <a:defRPr sz="2000" b="1" dirty="0">
            <a:solidFill>
              <a:schemeClr val="bg1"/>
            </a:solidFill>
            <a:latin typeface="Verdana "/>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23008</TotalTime>
  <Words>2371</Words>
  <Application>Microsoft Office PowerPoint</Application>
  <PresentationFormat>Экран (4:3)</PresentationFormat>
  <Paragraphs>517</Paragraphs>
  <Slides>43</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43</vt:i4>
      </vt:variant>
    </vt:vector>
  </HeadingPairs>
  <TitlesOfParts>
    <vt:vector size="53" baseType="lpstr">
      <vt:lpstr>Arial</vt:lpstr>
      <vt:lpstr>Arial Black</vt:lpstr>
      <vt:lpstr>Bookman Old Style</vt:lpstr>
      <vt:lpstr>Calibri</vt:lpstr>
      <vt:lpstr>Century Gothic</vt:lpstr>
      <vt:lpstr>Tahoma</vt:lpstr>
      <vt:lpstr>Times New Roman</vt:lpstr>
      <vt:lpstr>Verdana </vt:lpstr>
      <vt:lpstr>Wingdings</vt:lpstr>
      <vt:lpstr>Тема Office</vt:lpstr>
      <vt:lpstr>Всемирный день донора крови</vt:lpstr>
      <vt:lpstr>Презентация PowerPoint</vt:lpstr>
      <vt:lpstr>Лозунг Всемирного дня донора крови  2021 года </vt:lpstr>
      <vt:lpstr>Непосредственные цели кампании: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 2020 году осуществила   199 выездов  в учреждения г. Минска  и заготовила  2938 литров  цельной донорской крови</vt:lpstr>
      <vt:lpstr>Сведения о БЕЗВОЗМЕЗДНЫХ КРОВО- И ПЛАЗМОДАЧАХ  в службе крови г.Минска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Перелито компонентов крови в организациях здравоохранения г.Минска в 2020 году (2019 году)</vt:lpstr>
      <vt:lpstr>Презентация PowerPoint</vt:lpstr>
      <vt:lpstr>Презентация PowerPoint</vt:lpstr>
      <vt:lpstr>Выполнение прогнозных показателей по рекрутированию безвозмездных доноров крови и ее компонентов учреждениями здравоохранения по административным районам г. Минска за 2020 год </vt:lpstr>
      <vt:lpstr>Заготовка  антиковидной плазмы</vt:lpstr>
      <vt:lpstr>Показатели работы ГЦТ по обследованию  на наличие антител, антигена к SARS-CoV-2 и по заготовке иммунной антиковидной плазмы  </vt:lpstr>
      <vt:lpstr>  Об изменении законов по вопросам донорства крови и ее компонентов  </vt:lpstr>
      <vt:lpstr>Основные направления  государственной политики  в области донорства </vt:lpstr>
      <vt:lpstr>Категории доноров </vt:lpstr>
      <vt:lpstr> Пропаганда и развитие донорства </vt:lpstr>
      <vt:lpstr>Презентация PowerPoint</vt:lpstr>
      <vt:lpstr>Волонтеры</vt:lpstr>
      <vt:lpstr>Наниматель обязан</vt:lpstr>
      <vt:lpstr>   </vt:lpstr>
      <vt:lpstr>в день сдачи крови, ее компонентов работники освобождаются от работы на все рабочее время (всю смену) согласно правилам внутреннего трудового распорядка или утвержденному графику работ (сменности) с сохранением за ними среднего заработка за этот день (эту смену) за счет службы крови;  </vt:lpstr>
      <vt:lpstr>Проведение трансфузиологической гемокоррекции  (кабинет клинической трансфузиологии)</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boris</cp:lastModifiedBy>
  <cp:revision>2396</cp:revision>
  <cp:lastPrinted>2017-01-31T06:56:07Z</cp:lastPrinted>
  <dcterms:created xsi:type="dcterms:W3CDTF">2006-01-17T10:47:59Z</dcterms:created>
  <dcterms:modified xsi:type="dcterms:W3CDTF">2021-06-01T04:28:01Z</dcterms:modified>
</cp:coreProperties>
</file>