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906000" type="A4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256" y="-1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5"/>
            <a:ext cx="5829300" cy="344875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77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43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9" y="527407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7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7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46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9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9" y="6629231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0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1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2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4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2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32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02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3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6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6" y="1426283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4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9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7CB7-116F-4B5A-A778-3C23B1132613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401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2" y="9181401"/>
            <a:ext cx="154305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F723-7F32-46F2-A3DD-DA4164A48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2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/>
        </p:nvGrpSpPr>
        <p:grpSpPr>
          <a:xfrm>
            <a:off x="149753" y="252238"/>
            <a:ext cx="6708247" cy="9405566"/>
            <a:chOff x="112218" y="493383"/>
            <a:chExt cx="7843575" cy="9665746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764670" y="3199557"/>
              <a:ext cx="5889166" cy="174126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1713651" y="3794804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ltGray">
            <a:xfrm>
              <a:off x="805782" y="5231030"/>
              <a:ext cx="5851481" cy="175397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1684530" y="5851700"/>
              <a:ext cx="405972" cy="463912"/>
            </a:xfrm>
            <a:prstGeom prst="rightArrow">
              <a:avLst>
                <a:gd name="adj1" fmla="val 50000"/>
                <a:gd name="adj2" fmla="val 45091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764670" y="1204093"/>
              <a:ext cx="5889166" cy="174126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rgbClr val="F77A1D">
                    <a:alpha val="80000"/>
                  </a:srgbClr>
                </a:gs>
                <a:gs pos="100000">
                  <a:srgbClr val="F77A1D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gray">
            <a:xfrm>
              <a:off x="1693097" y="1799340"/>
              <a:ext cx="405971" cy="459676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gray">
            <a:xfrm>
              <a:off x="136013" y="1182909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77A1D"/>
                </a:gs>
                <a:gs pos="100000">
                  <a:srgbClr val="F77A1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204531" y="1269761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77A1D">
                    <a:gamma/>
                    <a:tint val="48627"/>
                    <a:invGamma/>
                  </a:srgbClr>
                </a:gs>
                <a:gs pos="50000">
                  <a:srgbClr val="F77A1D">
                    <a:alpha val="0"/>
                  </a:srgbClr>
                </a:gs>
                <a:gs pos="100000">
                  <a:srgbClr val="F77A1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gray">
            <a:xfrm>
              <a:off x="149717" y="3186847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BBE4E"/>
                </a:gs>
                <a:gs pos="100000">
                  <a:srgbClr val="5BBE4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129162" y="5218321"/>
              <a:ext cx="1757499" cy="173279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8F038F"/>
                </a:gs>
                <a:gs pos="100000">
                  <a:srgbClr val="8F038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187402" y="5292462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8F038F">
                    <a:gamma/>
                    <a:tint val="48627"/>
                    <a:invGamma/>
                  </a:srgbClr>
                </a:gs>
                <a:gs pos="50000">
                  <a:srgbClr val="8F038F">
                    <a:alpha val="0"/>
                  </a:srgbClr>
                </a:gs>
                <a:gs pos="100000">
                  <a:srgbClr val="8F038F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207957" y="3273696"/>
              <a:ext cx="875325" cy="86639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BBE4E">
                    <a:gamma/>
                    <a:tint val="48627"/>
                    <a:invGamma/>
                  </a:srgbClr>
                </a:gs>
                <a:gs pos="50000">
                  <a:srgbClr val="5BBE4E">
                    <a:alpha val="0"/>
                  </a:srgbClr>
                </a:gs>
                <a:gs pos="100000">
                  <a:srgbClr val="5BBE4E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12218" y="7249796"/>
              <a:ext cx="6517823" cy="1888034"/>
              <a:chOff x="2901352" y="1457103"/>
              <a:chExt cx="6040438" cy="1414916"/>
            </a:xfrm>
          </p:grpSpPr>
          <p:sp>
            <p:nvSpPr>
              <p:cNvPr id="44" name="AutoShape 11"/>
              <p:cNvSpPr>
                <a:spLocks noChangeArrowheads="1"/>
              </p:cNvSpPr>
              <p:nvPr/>
            </p:nvSpPr>
            <p:spPr bwMode="gray">
              <a:xfrm>
                <a:off x="3483965" y="1472977"/>
                <a:ext cx="5457825" cy="1399042"/>
              </a:xfrm>
              <a:prstGeom prst="roundRect">
                <a:avLst>
                  <a:gd name="adj" fmla="val 11505"/>
                </a:avLst>
              </a:prstGeom>
              <a:gradFill rotWithShape="1">
                <a:gsLst>
                  <a:gs pos="0">
                    <a:srgbClr val="F77A1D">
                      <a:alpha val="80000"/>
                    </a:srgbClr>
                  </a:gs>
                  <a:gs pos="100000">
                    <a:srgbClr val="F77A1D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12"/>
              <p:cNvSpPr>
                <a:spLocks noChangeArrowheads="1"/>
              </p:cNvSpPr>
              <p:nvPr/>
            </p:nvSpPr>
            <p:spPr bwMode="gray">
              <a:xfrm>
                <a:off x="4344390" y="1919064"/>
                <a:ext cx="376237" cy="344488"/>
              </a:xfrm>
              <a:prstGeom prst="rightArrow">
                <a:avLst>
                  <a:gd name="adj1" fmla="val 50000"/>
                  <a:gd name="adj2" fmla="val 45507"/>
                </a:avLst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gray">
              <a:xfrm>
                <a:off x="2901352" y="1457103"/>
                <a:ext cx="1628775" cy="141491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77A1D"/>
                  </a:gs>
                  <a:gs pos="100000">
                    <a:srgbClr val="F77A1D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14"/>
              <p:cNvSpPr>
                <a:spLocks/>
              </p:cNvSpPr>
              <p:nvPr/>
            </p:nvSpPr>
            <p:spPr bwMode="gray">
              <a:xfrm>
                <a:off x="2964852" y="1522190"/>
                <a:ext cx="811213" cy="64928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7A1D">
                      <a:gamma/>
                      <a:tint val="48627"/>
                      <a:invGamma/>
                    </a:srgbClr>
                  </a:gs>
                  <a:gs pos="50000">
                    <a:srgbClr val="F77A1D">
                      <a:alpha val="0"/>
                    </a:srgbClr>
                  </a:gs>
                  <a:gs pos="100000">
                    <a:srgbClr val="F77A1D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12218" y="493383"/>
              <a:ext cx="7843575" cy="553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ОСТОРОЖНО КОРОНАВИРУС-2019</a:t>
              </a:r>
              <a:r>
                <a:rPr lang="en-US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-</a:t>
              </a:r>
              <a:r>
                <a:rPr lang="en-US" sz="2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nCoV</a:t>
              </a:r>
              <a:r>
                <a:rPr lang="ru-RU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!!!</a:t>
              </a:r>
              <a:endPara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black">
            <a:xfrm>
              <a:off x="1916637" y="1218493"/>
              <a:ext cx="5687881" cy="194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ВАКЦИНЫ </a:t>
              </a:r>
              <a:r>
                <a:rPr lang="ru-RU" altLang="zh-CN" sz="1300" b="1" dirty="0">
                  <a:solidFill>
                    <a:srgbClr val="000000"/>
                  </a:solidFill>
                  <a:ea typeface="宋体" charset="-122"/>
                </a:rPr>
                <a:t>ПРОТИВ ЭТОГО ВИРУСА НЕ </a:t>
              </a:r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СУЩЕСТВУЕТ</a:t>
              </a:r>
              <a:r>
                <a:rPr lang="en-US" altLang="zh-CN" sz="1300" b="1" dirty="0" smtClean="0">
                  <a:solidFill>
                    <a:srgbClr val="000000"/>
                  </a:solidFill>
                  <a:ea typeface="宋体" charset="-122"/>
                </a:rPr>
                <a:t>!!!</a:t>
              </a:r>
              <a:endParaRPr lang="ru-RU" altLang="zh-CN" sz="1300" b="1" dirty="0" smtClean="0">
                <a:solidFill>
                  <a:srgbClr val="000000"/>
                </a:solidFill>
                <a:ea typeface="宋体" charset="-122"/>
              </a:endParaRPr>
            </a:p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КОРОНАВИРУСНАЯ ИНФЕКЦИЯ –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острое инфекционное 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вирусное заболевание, характеризующееся воспалением дыхательных путей, интоксикацией</a:t>
              </a:r>
            </a:p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Заражение происходит:</a:t>
              </a:r>
            </a:p>
            <a:p>
              <a:pPr marL="342900" indent="-34290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воздушно-капельным путем (от человека)</a:t>
              </a:r>
            </a:p>
            <a:p>
              <a:pPr lvl="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>
                  <a:solidFill>
                    <a:srgbClr val="000000"/>
                  </a:solidFill>
                  <a:ea typeface="宋体" charset="-122"/>
                </a:rPr>
                <a:t>в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озможен контактно-бытовой путь передачи (через предметы общего пользования)</a:t>
              </a:r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  <a:p>
              <a:pPr marL="342900" indent="-34290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 </a:t>
              </a:r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black">
            <a:xfrm>
              <a:off x="1907214" y="3150420"/>
              <a:ext cx="4868563" cy="2036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ОСНОВНЫЕ СИМПТОМЫ: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повышение температуры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насморк 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сухой кашель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слабость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головная боль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могут быть боли в горле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может быть жидкий стул</a:t>
              </a:r>
            </a:p>
            <a:p>
              <a:pPr eaLnBrk="0" hangingPunct="0"/>
              <a:endParaRPr lang="en-US" altLang="zh-CN" sz="15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black">
            <a:xfrm>
              <a:off x="1893513" y="5297261"/>
              <a:ext cx="4868563" cy="175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ЧТОБЫ ЗАЩИТИТЬ СЕБЯ </a:t>
              </a:r>
            </a:p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СОБЛЮДАЙТЕ ПРАВИЛА ЛИЧНОЙ ГИГИЕНЫ:</a:t>
              </a:r>
            </a:p>
            <a:p>
              <a:pPr algn="just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мойте руки с мылом как можно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чаще или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используйте антисептические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средства</a:t>
              </a:r>
              <a:endParaRPr lang="ru-RU" altLang="zh-CN" sz="1300" dirty="0" smtClean="0">
                <a:solidFill>
                  <a:srgbClr val="000000"/>
                </a:solidFill>
                <a:ea typeface="宋体" charset="-122"/>
              </a:endParaRPr>
            </a:p>
            <a:p>
              <a:pPr indent="-34290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>
                  <a:solidFill>
                    <a:srgbClr val="000000"/>
                  </a:solidFill>
                  <a:ea typeface="宋体" charset="-122"/>
                </a:rPr>
                <a:t>п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роводите проветривание и ежедневную уборку в помещениях</a:t>
              </a:r>
            </a:p>
            <a:p>
              <a:pPr marL="342900" indent="-342900"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старайтесь не касаться руками лица, слизистых глаз</a:t>
              </a:r>
            </a:p>
            <a:p>
              <a:pPr marL="342900" indent="-342900" eaLnBrk="0" hangingPunct="0">
                <a:buAutoNum type="arabicPeriod"/>
              </a:pP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black">
            <a:xfrm>
              <a:off x="1881327" y="7221220"/>
              <a:ext cx="5828069" cy="194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zh-CN" sz="1300" b="1" dirty="0" smtClean="0">
                  <a:solidFill>
                    <a:srgbClr val="000000"/>
                  </a:solidFill>
                  <a:ea typeface="宋体" charset="-122"/>
                </a:rPr>
                <a:t>МЕРЫ ПРЕДОСТОРОЖНОСТИ: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избегайте контактов с людьми с симптомами респираторной инфекции</a:t>
              </a:r>
            </a:p>
            <a:p>
              <a:pPr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употребляйте только термически обработанную пищу, бутилированную или кипяченую воду</a:t>
              </a:r>
            </a:p>
            <a:p>
              <a:pPr marL="342900" indent="-342900"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используйте маску для защиты органов дыхания</a:t>
              </a:r>
            </a:p>
            <a:p>
              <a:pPr marL="342900" indent="-342900" eaLnBrk="0" hangingPunct="0"/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- воздержитесь от посещения мест большого скопления людей</a:t>
              </a:r>
            </a:p>
            <a:p>
              <a:pPr eaLnBrk="0" hangingPunct="0"/>
              <a:r>
                <a:rPr lang="ru-RU" sz="1300" dirty="0"/>
                <a:t>при первых признаках </a:t>
              </a:r>
              <a:r>
                <a:rPr lang="ru-RU" sz="1300" dirty="0" smtClean="0"/>
                <a:t>заболевания обращайтесь </a:t>
              </a:r>
              <a:r>
                <a:rPr lang="ru-RU" sz="1300" dirty="0"/>
                <a:t>за медицинской </a:t>
              </a:r>
              <a:r>
                <a:rPr lang="ru-RU" sz="1300" dirty="0" smtClean="0"/>
                <a:t>помощью</a:t>
              </a: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9163" y="9245004"/>
              <a:ext cx="215996" cy="379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09320" y="9865860"/>
              <a:ext cx="4695198" cy="293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ГУ «Минский городской центр гигиены и эпидемиологии»</a:t>
              </a:r>
              <a:endParaRPr lang="ru-RU" sz="1200" dirty="0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2" cstate="print"/>
            <a:srcRect l="17821" t="-1585" r="14342" b="8308"/>
            <a:stretch/>
          </p:blipFill>
          <p:spPr>
            <a:xfrm>
              <a:off x="327089" y="1517593"/>
              <a:ext cx="1457945" cy="1218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" descr="https://joinfo.com/img/2019/12/glavnaya-26-758x505.jpg?x6522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111" t="6916" r="14138"/>
            <a:stretch/>
          </p:blipFill>
          <p:spPr bwMode="auto">
            <a:xfrm>
              <a:off x="292738" y="3438989"/>
              <a:ext cx="1590404" cy="1218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https://athletic-store.ru/wp-content/uploads/2019/05/m5btuo3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74" y="5520737"/>
              <a:ext cx="1601433" cy="1186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https://static5.depositphotos.com/1001099/516/i/950/depositphotos_5166938-stock-photo-casual-man-in-protective-mask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443" t="3411" r="13850" b="13211"/>
            <a:stretch/>
          </p:blipFill>
          <p:spPr bwMode="auto">
            <a:xfrm>
              <a:off x="227995" y="7557502"/>
              <a:ext cx="1580391" cy="12572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4106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5"/>
          <p:cNvSpPr txBox="1">
            <a:spLocks/>
          </p:cNvSpPr>
          <p:nvPr/>
        </p:nvSpPr>
        <p:spPr>
          <a:xfrm>
            <a:off x="195943" y="291247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zh-CN" sz="2400" b="1" i="1" dirty="0" smtClean="0">
                <a:solidFill>
                  <a:schemeClr val="tx2">
                    <a:lumMod val="75000"/>
                  </a:schemeClr>
                </a:solidFill>
              </a:rPr>
              <a:t>ОСТОРОЖНО КОРОНАВИРУС 2019-</a:t>
            </a:r>
            <a:r>
              <a:rPr lang="en-US" altLang="zh-CN" sz="2400" b="1" i="1" dirty="0" err="1" smtClean="0">
                <a:solidFill>
                  <a:schemeClr val="tx2">
                    <a:lumMod val="75000"/>
                  </a:schemeClr>
                </a:solidFill>
              </a:rPr>
              <a:t>nCoV</a:t>
            </a:r>
            <a:r>
              <a:rPr lang="ru-RU" altLang="zh-CN" sz="2400" b="1" i="1" dirty="0" smtClean="0">
                <a:solidFill>
                  <a:schemeClr val="tx2">
                    <a:lumMod val="75000"/>
                  </a:schemeClr>
                </a:solidFill>
              </a:rPr>
              <a:t>!!!</a:t>
            </a:r>
            <a:endParaRPr lang="ru-RU" altLang="zh-CN" sz="1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Текст 5"/>
          <p:cNvSpPr txBox="1">
            <a:spLocks/>
          </p:cNvSpPr>
          <p:nvPr/>
        </p:nvSpPr>
        <p:spPr>
          <a:xfrm>
            <a:off x="52252" y="9154098"/>
            <a:ext cx="6858000" cy="5354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600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716082" y="9583931"/>
            <a:ext cx="4015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ГУ «Минский городской центр гигиены и эпидемиологии»</a:t>
            </a:r>
            <a:endParaRPr lang="ru-RU" sz="1200" dirty="0"/>
          </a:p>
        </p:txBody>
      </p:sp>
      <p:pic>
        <p:nvPicPr>
          <p:cNvPr id="92" name="Picture 2" descr="https://s.yimg.com/uu/api/res/1.2/yTTOe.G9VHa48vK3isUfsg--~B/aD0zOTM4O3c9NjkzNjtzbT0xO2FwcGlkPXl0YWNoeW9u/https:/media-mbst-pub-ue1.s3.amazonaws.com/creatr-images/2020-01/5c106120-3bb8-11ea-afdd-fbe168b753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1" y="878098"/>
            <a:ext cx="2098453" cy="163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s://yt3.ggpht.com/a/AGF-l79md7Pcw4uz4BVB-gRqX6XN0k8dHnfBKHUUjw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9" y="2840403"/>
            <a:ext cx="2028945" cy="186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89" y="4854624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5" cstate="print"/>
          <a:srcRect r="40570"/>
          <a:stretch/>
        </p:blipFill>
        <p:spPr>
          <a:xfrm>
            <a:off x="490009" y="6861525"/>
            <a:ext cx="2028945" cy="179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2484121" y="868680"/>
            <a:ext cx="3868638" cy="8593010"/>
            <a:chOff x="2484121" y="1421770"/>
            <a:chExt cx="3868638" cy="803401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71498" y="1421770"/>
              <a:ext cx="3781261" cy="8034014"/>
              <a:chOff x="2905710" y="1507419"/>
              <a:chExt cx="3781261" cy="8253830"/>
            </a:xfrm>
          </p:grpSpPr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1507419"/>
                <a:ext cx="3781261" cy="1739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zh-CN" sz="1300" b="1" dirty="0" smtClean="0">
                    <a:solidFill>
                      <a:schemeClr val="tx2">
                        <a:lumMod val="75000"/>
                      </a:schemeClr>
                    </a:solidFill>
                    <a:ea typeface="宋体" charset="-122"/>
                  </a:rPr>
                  <a:t>КОРОНАВИРУСНАЯ ИНФЕКЦИЯ</a:t>
                </a:r>
                <a:r>
                  <a:rPr lang="ru-RU" altLang="zh-CN" sz="1300" b="1" dirty="0" smtClean="0">
                    <a:solidFill>
                      <a:srgbClr val="000000"/>
                    </a:solidFill>
                    <a:ea typeface="宋体" charset="-122"/>
                  </a:rPr>
                  <a:t> – </a:t>
                </a:r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острое инфекционное вирусное заболевание, характеризующееся воспалением дыхательных путей, интоксикацией</a:t>
                </a:r>
              </a:p>
              <a:p>
                <a:pPr eaLnBrk="0" hangingPunct="0"/>
                <a:r>
                  <a:rPr lang="ru-RU" altLang="zh-CN" sz="1300" b="1" dirty="0" smtClean="0">
                    <a:solidFill>
                      <a:schemeClr val="tx2">
                        <a:lumMod val="75000"/>
                      </a:schemeClr>
                    </a:solidFill>
                    <a:ea typeface="宋体" charset="-122"/>
                  </a:rPr>
                  <a:t>ЗАРАЖЕНИЕ ПРОИСХОДИТ:</a:t>
                </a:r>
              </a:p>
              <a:p>
                <a:pPr marL="342900" indent="-342900" eaLnBrk="0" hangingPunct="0"/>
                <a:r>
                  <a:rPr lang="en-US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- </a:t>
                </a:r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воздушно-капельным путем (от человека)</a:t>
                </a:r>
              </a:p>
              <a:p>
                <a:pPr eaLnBrk="0" hangingPunct="0"/>
                <a:r>
                  <a:rPr lang="en-US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- </a:t>
                </a:r>
                <a:r>
                  <a:rPr lang="ru-RU" altLang="zh-CN" sz="1300" dirty="0">
                    <a:solidFill>
                      <a:srgbClr val="000000"/>
                    </a:solidFill>
                    <a:ea typeface="宋体" charset="-122"/>
                  </a:rPr>
                  <a:t>в</a:t>
                </a:r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озможен контактно-бытовой путь передачи (через предметы общего пользования)</a:t>
                </a:r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3326816"/>
                <a:ext cx="2799632" cy="1976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zh-CN" sz="1300" b="1" dirty="0" smtClean="0">
                    <a:solidFill>
                      <a:schemeClr val="tx2">
                        <a:lumMod val="75000"/>
                      </a:schemeClr>
                    </a:solidFill>
                    <a:ea typeface="宋体" charset="-122"/>
                  </a:rPr>
                  <a:t>ОСНОВНЫЕ СИМПТОМЫ: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повышение температуры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насморк 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сухой кашель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слабость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головная боль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могут быть боли в горле</a:t>
                </a:r>
              </a:p>
              <a:p>
                <a:pPr eaLnBrk="0" hangingPunct="0"/>
                <a:r>
                  <a:rPr lang="ru-RU" altLang="zh-CN" sz="1300" dirty="0">
                    <a:solidFill>
                      <a:srgbClr val="000000"/>
                    </a:solidFill>
                    <a:ea typeface="宋体" charset="-122"/>
                  </a:rPr>
                  <a:t>м</a:t>
                </a:r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ожет быть жидкий стул</a:t>
                </a:r>
              </a:p>
              <a:p>
                <a:pPr eaLnBrk="0" hangingPunct="0"/>
                <a:endParaRPr lang="en-US" altLang="zh-CN" sz="15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black">
              <a:xfrm>
                <a:off x="2905710" y="6967563"/>
                <a:ext cx="3624506" cy="2793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zh-CN" sz="1300" b="1" dirty="0" smtClean="0">
                    <a:solidFill>
                      <a:schemeClr val="tx2">
                        <a:lumMod val="75000"/>
                      </a:schemeClr>
                    </a:solidFill>
                    <a:ea typeface="宋体" charset="-122"/>
                  </a:rPr>
                  <a:t>МЕРЫ ПРЕДОСТОРОЖНОСТИ: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- избегайте контактов с людьми с симптомами респираторной инфекции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- употребляйте только термически обработанную пищу, бутилированную или кипяченую воду</a:t>
                </a:r>
              </a:p>
              <a:p>
                <a:pPr eaLnBrk="0" hangingPunct="0"/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- используйте маску для защиты органов дыхания</a:t>
                </a:r>
              </a:p>
              <a:p>
                <a:pPr eaLnBrk="0" hangingPunct="0">
                  <a:buFontTx/>
                  <a:buChar char="-"/>
                </a:pPr>
                <a:r>
                  <a:rPr lang="ru-RU" altLang="zh-CN" sz="1300" dirty="0" smtClean="0">
                    <a:solidFill>
                      <a:srgbClr val="000000"/>
                    </a:solidFill>
                    <a:ea typeface="宋体" charset="-122"/>
                  </a:rPr>
                  <a:t>воздержитесь от посещения мест большого скопления людей</a:t>
                </a:r>
              </a:p>
              <a:p>
                <a:pPr eaLnBrk="0" hangingPunct="0"/>
                <a:r>
                  <a:rPr lang="ru-RU" sz="1300" dirty="0" smtClean="0"/>
                  <a:t>- при </a:t>
                </a:r>
                <a:r>
                  <a:rPr lang="ru-RU" sz="1300" dirty="0"/>
                  <a:t>первых признаках заболевания, </a:t>
                </a:r>
                <a:r>
                  <a:rPr lang="ru-RU" sz="1300" dirty="0" smtClean="0"/>
                  <a:t>обращайтесь </a:t>
                </a:r>
                <a:r>
                  <a:rPr lang="ru-RU" sz="1300" dirty="0"/>
                  <a:t>за медицинской помощью</a:t>
                </a:r>
                <a:endParaRPr lang="en-US" altLang="zh-CN" sz="1400" dirty="0">
                  <a:solidFill>
                    <a:srgbClr val="000000"/>
                  </a:solidFill>
                  <a:ea typeface="宋体" charset="-122"/>
                </a:endParaRPr>
              </a:p>
              <a:p>
                <a:pPr marL="285750" indent="-285750" eaLnBrk="0" hangingPunct="0">
                  <a:buFontTx/>
                  <a:buChar char="-"/>
                </a:pPr>
                <a:endParaRPr lang="ru-RU" altLang="zh-CN" sz="1300" dirty="0" smtClean="0">
                  <a:solidFill>
                    <a:srgbClr val="000000"/>
                  </a:solidFill>
                  <a:ea typeface="宋体" charset="-122"/>
                </a:endParaRPr>
              </a:p>
              <a:p>
                <a:pPr marL="285750" indent="-285750" eaLnBrk="0" hangingPunct="0">
                  <a:buFontTx/>
                  <a:buChar char="-"/>
                </a:pPr>
                <a:endParaRPr lang="en-US" altLang="zh-CN" sz="14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black">
            <a:xfrm>
              <a:off x="2484121" y="5097909"/>
              <a:ext cx="3705352" cy="197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zh-CN" sz="1300" b="1" dirty="0" smtClean="0">
                  <a:solidFill>
                    <a:schemeClr val="tx2">
                      <a:lumMod val="75000"/>
                    </a:schemeClr>
                  </a:solidFill>
                  <a:ea typeface="宋体" charset="-122"/>
                </a:rPr>
                <a:t>ЧТОБЫ ЗАЩИТИТЬ СЕБЯ</a:t>
              </a:r>
            </a:p>
            <a:p>
              <a:pPr eaLnBrk="0" hangingPunct="0"/>
              <a:r>
                <a:rPr lang="ru-RU" altLang="zh-CN" sz="1300" b="1" dirty="0" smtClean="0">
                  <a:solidFill>
                    <a:schemeClr val="tx2">
                      <a:lumMod val="75000"/>
                    </a:schemeClr>
                  </a:solidFill>
                  <a:ea typeface="宋体" charset="-122"/>
                </a:rPr>
                <a:t>СОБЛЮДАЙТЕ ПРАВИЛА ЛИЧНОЙ ГИГИЕНЫ:</a:t>
              </a:r>
            </a:p>
            <a:p>
              <a:pPr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мойте руки с мылом как можно чаще или используйте антисептические средства</a:t>
              </a:r>
            </a:p>
            <a:p>
              <a:pPr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</a:t>
              </a:r>
              <a:r>
                <a:rPr lang="ru-RU" altLang="zh-CN" sz="1300" dirty="0">
                  <a:solidFill>
                    <a:srgbClr val="000000"/>
                  </a:solidFill>
                  <a:ea typeface="宋体" charset="-122"/>
                </a:rPr>
                <a:t>п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роводите проветривание и ежедневную уборку в помещениях</a:t>
              </a:r>
            </a:p>
            <a:p>
              <a:pPr eaLnBrk="0" hangingPunct="0"/>
              <a:r>
                <a:rPr lang="en-US" altLang="zh-CN" sz="1300" dirty="0" smtClean="0">
                  <a:solidFill>
                    <a:srgbClr val="000000"/>
                  </a:solidFill>
                  <a:ea typeface="宋体" charset="-122"/>
                </a:rPr>
                <a:t>-  </a:t>
              </a:r>
              <a:r>
                <a:rPr lang="ru-RU" altLang="zh-CN" sz="1300" dirty="0" smtClean="0">
                  <a:solidFill>
                    <a:srgbClr val="000000"/>
                  </a:solidFill>
                  <a:ea typeface="宋体" charset="-122"/>
                </a:rPr>
                <a:t>старайтесь не касаться руками лица,    слизистых глаз</a:t>
              </a:r>
            </a:p>
            <a:p>
              <a:pPr eaLnBrk="0" hangingPunct="0"/>
              <a:endParaRPr lang="ru-RU" altLang="zh-CN" sz="1300" dirty="0" smtClean="0">
                <a:solidFill>
                  <a:srgbClr val="000000"/>
                </a:solidFill>
                <a:ea typeface="宋体" charset="-122"/>
              </a:endParaRPr>
            </a:p>
            <a:p>
              <a:pPr marL="342900" indent="-342900" eaLnBrk="0" hangingPunct="0">
                <a:buAutoNum type="arabicPeriod"/>
              </a:pPr>
              <a:endParaRPr lang="en-US" altLang="zh-CN" sz="1400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673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319</Words>
  <Application>Microsoft Office PowerPoint</Application>
  <PresentationFormat>Лист A4 (210x297 мм)</PresentationFormat>
  <Paragraphs>53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Фисенко Елена</cp:lastModifiedBy>
  <cp:revision>40</cp:revision>
  <cp:lastPrinted>2020-01-31T12:12:51Z</cp:lastPrinted>
  <dcterms:created xsi:type="dcterms:W3CDTF">2020-01-30T17:02:54Z</dcterms:created>
  <dcterms:modified xsi:type="dcterms:W3CDTF">2020-02-10T07:33:48Z</dcterms:modified>
</cp:coreProperties>
</file>