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</p:sldIdLst>
  <p:sldSz cx="6858000" cy="9906000" type="A4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044" y="111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5"/>
            <a:ext cx="5829300" cy="344875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77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43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9" y="527407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7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71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46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9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9" y="6629231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05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1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1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2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50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4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50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4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2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32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02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6" y="1426283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66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6" y="1426283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96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1"/>
            <a:ext cx="154305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7CB7-116F-4B5A-A778-3C23B113261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401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2" y="9181401"/>
            <a:ext cx="154305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28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/>
        </p:nvGrpSpPr>
        <p:grpSpPr>
          <a:xfrm>
            <a:off x="149753" y="252239"/>
            <a:ext cx="6497515" cy="9391356"/>
            <a:chOff x="112218" y="493384"/>
            <a:chExt cx="7597178" cy="9651143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764670" y="3199557"/>
              <a:ext cx="6211063" cy="1948429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5BBE4E"/>
                </a:gs>
                <a:gs pos="100000">
                  <a:srgbClr val="5BBE4E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gray">
            <a:xfrm>
              <a:off x="1713651" y="3794804"/>
              <a:ext cx="405971" cy="459676"/>
            </a:xfrm>
            <a:prstGeom prst="rightArrow">
              <a:avLst>
                <a:gd name="adj1" fmla="val 50000"/>
                <a:gd name="adj2" fmla="val 45507"/>
              </a:avLst>
            </a:pr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ltGray">
            <a:xfrm>
              <a:off x="1139893" y="5265448"/>
              <a:ext cx="5851481" cy="18598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8F038F"/>
                </a:gs>
                <a:gs pos="100000">
                  <a:srgbClr val="8F038F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gray">
            <a:xfrm>
              <a:off x="1684530" y="5851700"/>
              <a:ext cx="405972" cy="463912"/>
            </a:xfrm>
            <a:prstGeom prst="rightArrow">
              <a:avLst>
                <a:gd name="adj1" fmla="val 50000"/>
                <a:gd name="adj2" fmla="val 45091"/>
              </a:avLst>
            </a:pr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gray">
            <a:xfrm>
              <a:off x="764670" y="1115130"/>
              <a:ext cx="6411530" cy="1830227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77A1D">
                    <a:alpha val="80000"/>
                  </a:srgbClr>
                </a:gs>
                <a:gs pos="100000">
                  <a:srgbClr val="F77A1D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gray">
            <a:xfrm>
              <a:off x="1693097" y="1799340"/>
              <a:ext cx="405971" cy="459676"/>
            </a:xfrm>
            <a:prstGeom prst="rightArrow">
              <a:avLst>
                <a:gd name="adj1" fmla="val 50000"/>
                <a:gd name="adj2" fmla="val 45507"/>
              </a:avLst>
            </a:pr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gray">
            <a:xfrm>
              <a:off x="136013" y="1134708"/>
              <a:ext cx="1757499" cy="178099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77A1D"/>
                </a:gs>
                <a:gs pos="100000">
                  <a:srgbClr val="F77A1D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gray">
            <a:xfrm>
              <a:off x="204531" y="1269761"/>
              <a:ext cx="875325" cy="86639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77A1D">
                    <a:gamma/>
                    <a:tint val="48627"/>
                    <a:invGamma/>
                  </a:srgbClr>
                </a:gs>
                <a:gs pos="50000">
                  <a:srgbClr val="F77A1D">
                    <a:alpha val="0"/>
                  </a:srgbClr>
                </a:gs>
                <a:gs pos="100000">
                  <a:srgbClr val="F77A1D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gray">
            <a:xfrm>
              <a:off x="149717" y="3186847"/>
              <a:ext cx="1757499" cy="192198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5BBE4E"/>
                </a:gs>
                <a:gs pos="100000">
                  <a:srgbClr val="5BBE4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AutoShape 17"/>
            <p:cNvSpPr>
              <a:spLocks noChangeArrowheads="1"/>
            </p:cNvSpPr>
            <p:nvPr/>
          </p:nvSpPr>
          <p:spPr bwMode="gray">
            <a:xfrm>
              <a:off x="129162" y="5218320"/>
              <a:ext cx="1757499" cy="188736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8F038F"/>
                </a:gs>
                <a:gs pos="100000">
                  <a:srgbClr val="8F038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gray">
            <a:xfrm>
              <a:off x="187402" y="5292462"/>
              <a:ext cx="875325" cy="86639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8F038F">
                    <a:gamma/>
                    <a:tint val="48627"/>
                    <a:invGamma/>
                  </a:srgbClr>
                </a:gs>
                <a:gs pos="50000">
                  <a:srgbClr val="8F038F">
                    <a:alpha val="0"/>
                  </a:srgbClr>
                </a:gs>
                <a:gs pos="100000">
                  <a:srgbClr val="8F038F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gray">
            <a:xfrm>
              <a:off x="207957" y="3273696"/>
              <a:ext cx="875325" cy="86639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5BBE4E">
                    <a:gamma/>
                    <a:tint val="48627"/>
                    <a:invGamma/>
                  </a:srgbClr>
                </a:gs>
                <a:gs pos="50000">
                  <a:srgbClr val="5BBE4E">
                    <a:alpha val="0"/>
                  </a:srgbClr>
                </a:gs>
                <a:gs pos="100000">
                  <a:srgbClr val="5BBE4E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12218" y="7249796"/>
              <a:ext cx="6517823" cy="1888034"/>
              <a:chOff x="2901352" y="1457103"/>
              <a:chExt cx="6040438" cy="1414916"/>
            </a:xfrm>
          </p:grpSpPr>
          <p:sp>
            <p:nvSpPr>
              <p:cNvPr id="44" name="AutoShape 11"/>
              <p:cNvSpPr>
                <a:spLocks noChangeArrowheads="1"/>
              </p:cNvSpPr>
              <p:nvPr/>
            </p:nvSpPr>
            <p:spPr bwMode="gray">
              <a:xfrm>
                <a:off x="3483965" y="1472977"/>
                <a:ext cx="5457825" cy="1399042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rgbClr val="F77A1D">
                      <a:alpha val="80000"/>
                    </a:srgbClr>
                  </a:gs>
                  <a:gs pos="100000">
                    <a:srgbClr val="F77A1D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AutoShape 12"/>
              <p:cNvSpPr>
                <a:spLocks noChangeArrowheads="1"/>
              </p:cNvSpPr>
              <p:nvPr/>
            </p:nvSpPr>
            <p:spPr bwMode="gray">
              <a:xfrm>
                <a:off x="4344390" y="1919064"/>
                <a:ext cx="376237" cy="344488"/>
              </a:xfrm>
              <a:prstGeom prst="rightArrow">
                <a:avLst>
                  <a:gd name="adj1" fmla="val 50000"/>
                  <a:gd name="adj2" fmla="val 45507"/>
                </a:avLst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AutoShape 13"/>
              <p:cNvSpPr>
                <a:spLocks noChangeArrowheads="1"/>
              </p:cNvSpPr>
              <p:nvPr/>
            </p:nvSpPr>
            <p:spPr bwMode="gray">
              <a:xfrm>
                <a:off x="2901352" y="1457103"/>
                <a:ext cx="1628775" cy="141491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77A1D"/>
                  </a:gs>
                  <a:gs pos="100000">
                    <a:srgbClr val="F77A1D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gray">
              <a:xfrm>
                <a:off x="2964852" y="1522190"/>
                <a:ext cx="811213" cy="64928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77A1D">
                      <a:gamma/>
                      <a:tint val="48627"/>
                      <a:invGamma/>
                    </a:srgbClr>
                  </a:gs>
                  <a:gs pos="50000">
                    <a:srgbClr val="F77A1D">
                      <a:alpha val="0"/>
                    </a:srgbClr>
                  </a:gs>
                  <a:gs pos="100000">
                    <a:srgbClr val="F77A1D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12218" y="493384"/>
              <a:ext cx="6987020" cy="980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CAUTION - </a:t>
              </a:r>
              <a:r>
                <a:rPr lang="de-DE" sz="2800" dirty="0" smtClean="0"/>
                <a:t>COVID-19</a:t>
              </a:r>
              <a:r>
                <a:rPr lang="ru-RU" sz="2800" dirty="0" smtClean="0"/>
                <a:t>!!!</a:t>
              </a:r>
              <a:r>
                <a:rPr lang="de-DE" sz="2800" dirty="0" smtClean="0"/>
                <a:t> </a:t>
              </a:r>
              <a:endParaRPr lang="ru-RU" sz="2800" dirty="0" smtClean="0"/>
            </a:p>
            <a:p>
              <a:endPara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black">
            <a:xfrm>
              <a:off x="1894363" y="1154285"/>
              <a:ext cx="5687881" cy="2071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THERE IS NO VACCINE FOR THIS VIRUS!!!</a:t>
              </a:r>
              <a:endParaRPr lang="ru-RU" sz="1400" dirty="0" smtClean="0"/>
            </a:p>
            <a:p>
              <a:r>
                <a:rPr lang="en-GB" sz="1400" dirty="0" smtClean="0"/>
                <a:t>CORONAVIRUS INFECTION is an acute infectious viral disease characterized by inflammation of the respiratory tract, intoxication</a:t>
              </a:r>
              <a:endParaRPr lang="ru-RU" sz="1400" dirty="0" smtClean="0"/>
            </a:p>
            <a:p>
              <a:r>
                <a:rPr lang="en-GB" sz="1400" dirty="0" smtClean="0"/>
                <a:t>Infection occurs:</a:t>
              </a:r>
              <a:endParaRPr lang="ru-RU" sz="1400" dirty="0" smtClean="0"/>
            </a:p>
            <a:p>
              <a:r>
                <a:rPr lang="en-GB" sz="1400" dirty="0" smtClean="0"/>
                <a:t>- through airborne transmission (from a person)</a:t>
              </a:r>
              <a:endParaRPr lang="ru-RU" sz="1400" dirty="0" smtClean="0"/>
            </a:p>
            <a:p>
              <a:r>
                <a:rPr lang="en-GB" sz="1400" dirty="0" smtClean="0"/>
                <a:t>- contact and community-acquired transmission is possible (through common items)</a:t>
              </a:r>
              <a:endParaRPr lang="ru-RU" sz="1400" dirty="0" smtClean="0"/>
            </a:p>
            <a:p>
              <a:pPr marL="342900" indent="-342900" eaLnBrk="0" hangingPunct="0"/>
              <a:r>
                <a:rPr lang="en-US" altLang="zh-CN" sz="1400" dirty="0" smtClean="0">
                  <a:solidFill>
                    <a:srgbClr val="000000"/>
                  </a:solidFill>
                  <a:ea typeface="宋体" charset="-122"/>
                </a:rPr>
                <a:t> </a:t>
              </a:r>
              <a:endParaRPr lang="en-US" altLang="zh-CN" sz="1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black">
            <a:xfrm>
              <a:off x="2063133" y="3229444"/>
              <a:ext cx="4868563" cy="2103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BASIC SYMPTOMS:</a:t>
              </a:r>
              <a:endParaRPr lang="ru-RU" sz="1400" dirty="0" smtClean="0"/>
            </a:p>
            <a:p>
              <a:r>
                <a:rPr lang="en-GB" sz="1400" dirty="0" smtClean="0"/>
                <a:t>- fever</a:t>
              </a:r>
              <a:endParaRPr lang="ru-RU" sz="1400" dirty="0" smtClean="0"/>
            </a:p>
            <a:p>
              <a:r>
                <a:rPr lang="en-GB" sz="1400" dirty="0" smtClean="0"/>
                <a:t>- runny nose</a:t>
              </a:r>
              <a:endParaRPr lang="ru-RU" sz="1400" dirty="0" smtClean="0"/>
            </a:p>
            <a:p>
              <a:r>
                <a:rPr lang="en-GB" sz="1400" dirty="0" smtClean="0"/>
                <a:t>- dry cough</a:t>
              </a:r>
              <a:endParaRPr lang="ru-RU" sz="1400" dirty="0" smtClean="0"/>
            </a:p>
            <a:p>
              <a:r>
                <a:rPr lang="en-GB" sz="1400" dirty="0" smtClean="0"/>
                <a:t>- weakness in the body</a:t>
              </a:r>
              <a:endParaRPr lang="ru-RU" sz="1400" dirty="0" smtClean="0"/>
            </a:p>
            <a:p>
              <a:r>
                <a:rPr lang="en-GB" sz="1400" dirty="0" smtClean="0"/>
                <a:t>- headache</a:t>
              </a:r>
              <a:endParaRPr lang="ru-RU" sz="1400" dirty="0" smtClean="0"/>
            </a:p>
            <a:p>
              <a:r>
                <a:rPr lang="en-GB" sz="1400" dirty="0" smtClean="0"/>
                <a:t>- a sore throat may occur</a:t>
              </a:r>
              <a:endParaRPr lang="ru-RU" sz="1400" dirty="0" smtClean="0"/>
            </a:p>
            <a:p>
              <a:r>
                <a:rPr lang="en-GB" sz="1400" dirty="0" smtClean="0"/>
                <a:t>- </a:t>
              </a:r>
              <a:r>
                <a:rPr lang="en-GB" sz="1400" dirty="0" err="1" smtClean="0"/>
                <a:t>diarrhea</a:t>
              </a:r>
              <a:r>
                <a:rPr lang="en-GB" sz="1400" dirty="0" smtClean="0"/>
                <a:t> may occur</a:t>
              </a:r>
              <a:endParaRPr lang="ru-RU" sz="1400" dirty="0" smtClean="0"/>
            </a:p>
            <a:p>
              <a:pPr eaLnBrk="0" hangingPunct="0"/>
              <a:endParaRPr lang="en-US" altLang="zh-CN" sz="15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58" name="Text Box 20"/>
            <p:cNvSpPr txBox="1">
              <a:spLocks noChangeArrowheads="1"/>
            </p:cNvSpPr>
            <p:nvPr/>
          </p:nvSpPr>
          <p:spPr bwMode="black">
            <a:xfrm>
              <a:off x="2049431" y="5297260"/>
              <a:ext cx="4868563" cy="2087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TO PROTECT YOURSELF</a:t>
              </a:r>
              <a:endParaRPr lang="ru-RU" sz="1400" dirty="0" smtClean="0"/>
            </a:p>
            <a:p>
              <a:r>
                <a:rPr lang="en-GB" sz="1400" dirty="0" smtClean="0"/>
                <a:t>MAINTAIN PERSONAL HYGIENE:</a:t>
              </a:r>
              <a:endParaRPr lang="ru-RU" sz="1400" dirty="0" smtClean="0"/>
            </a:p>
            <a:p>
              <a:r>
                <a:rPr lang="en-GB" sz="1400" dirty="0" smtClean="0"/>
                <a:t>- wash your hands with soap as often as possible or use antiseptics</a:t>
              </a:r>
              <a:endParaRPr lang="ru-RU" sz="1400" dirty="0" smtClean="0"/>
            </a:p>
            <a:p>
              <a:r>
                <a:rPr lang="en-GB" sz="1400" dirty="0" smtClean="0"/>
                <a:t>-  carry out ventilation and daily cleaning of the premises</a:t>
              </a:r>
              <a:endParaRPr lang="ru-RU" sz="1400" dirty="0" smtClean="0"/>
            </a:p>
            <a:p>
              <a:r>
                <a:rPr lang="en-GB" sz="1400" dirty="0" smtClean="0"/>
                <a:t>- avoid touching your face or mucous membranes of the eyes with your hands</a:t>
              </a:r>
              <a:endParaRPr lang="ru-RU" sz="1400" dirty="0" smtClean="0"/>
            </a:p>
            <a:p>
              <a:pPr marL="342900" indent="-342900" eaLnBrk="0" hangingPunct="0">
                <a:buAutoNum type="arabicPeriod"/>
              </a:pPr>
              <a:endParaRPr lang="en-US" altLang="zh-CN" sz="1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black">
            <a:xfrm>
              <a:off x="1881327" y="7221220"/>
              <a:ext cx="5828069" cy="1866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PRECAUTIONARY MEASURES:</a:t>
              </a:r>
              <a:endParaRPr lang="ru-RU" sz="1400" dirty="0" smtClean="0"/>
            </a:p>
            <a:p>
              <a:r>
                <a:rPr lang="en-GB" sz="1400" dirty="0" smtClean="0"/>
                <a:t>- avoid close contact with people who have symptoms of respiratory infection</a:t>
              </a:r>
              <a:endParaRPr lang="ru-RU" sz="1400" dirty="0" smtClean="0"/>
            </a:p>
            <a:p>
              <a:r>
                <a:rPr lang="en-GB" sz="1400" dirty="0" smtClean="0"/>
                <a:t>- consume only thermally processed food, bottled or boiled water</a:t>
              </a:r>
              <a:endParaRPr lang="ru-RU" sz="1400" dirty="0" smtClean="0"/>
            </a:p>
            <a:p>
              <a:r>
                <a:rPr lang="en-GB" sz="1400" dirty="0" smtClean="0"/>
                <a:t>- use a face mask for respiratory protection</a:t>
              </a:r>
              <a:endParaRPr lang="ru-RU" sz="1400" dirty="0" smtClean="0"/>
            </a:p>
            <a:p>
              <a:r>
                <a:rPr lang="en-GB" sz="1400" dirty="0" smtClean="0"/>
                <a:t>- refrain from visiting crowded places </a:t>
              </a:r>
              <a:endParaRPr lang="ru-RU" sz="1400" dirty="0" smtClean="0"/>
            </a:p>
            <a:p>
              <a:r>
                <a:rPr lang="en-GB" sz="1400" dirty="0" smtClean="0"/>
                <a:t>- at the first signs of the disease, seek medical assistance</a:t>
              </a:r>
              <a:endParaRPr lang="ru-RU" sz="1400" dirty="0" smtClean="0"/>
            </a:p>
            <a:p>
              <a:pPr eaLnBrk="0" hangingPunct="0"/>
              <a:endParaRPr lang="en-US" altLang="zh-CN" sz="1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9163" y="9245004"/>
              <a:ext cx="215996" cy="379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52935" y="9670091"/>
              <a:ext cx="4966898" cy="474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State </a:t>
              </a:r>
              <a:r>
                <a:rPr lang="en-GB" sz="1200" dirty="0" err="1" smtClean="0"/>
                <a:t>Insitution</a:t>
              </a:r>
              <a:r>
                <a:rPr lang="en-GB" sz="1200" dirty="0" smtClean="0"/>
                <a:t> "Minsk </a:t>
              </a:r>
              <a:r>
                <a:rPr lang="en-GB" sz="1200" dirty="0" err="1" smtClean="0"/>
                <a:t>Сity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Center</a:t>
              </a:r>
              <a:r>
                <a:rPr lang="en-GB" sz="1200" dirty="0" smtClean="0"/>
                <a:t> of Hygiene and Epidemiology"</a:t>
              </a:r>
              <a:endParaRPr lang="ru-RU" sz="1200" dirty="0" smtClean="0"/>
            </a:p>
            <a:p>
              <a:endParaRPr lang="ru-RU" sz="1200" dirty="0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2" cstate="print"/>
            <a:srcRect l="17821" t="-1585" r="14342" b="8308"/>
            <a:stretch/>
          </p:blipFill>
          <p:spPr>
            <a:xfrm>
              <a:off x="327089" y="1517593"/>
              <a:ext cx="1457945" cy="1218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" descr="https://joinfo.com/img/2019/12/glavnaya-26-758x505.jpg?x6522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111" t="6916" r="14138"/>
            <a:stretch/>
          </p:blipFill>
          <p:spPr bwMode="auto">
            <a:xfrm>
              <a:off x="292738" y="3438989"/>
              <a:ext cx="1590404" cy="1218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https://athletic-store.ru/wp-content/uploads/2019/05/m5btuo3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74" y="5520737"/>
              <a:ext cx="1601433" cy="1186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https://static5.depositphotos.com/1001099/516/i/950/depositphotos_5166938-stock-photo-casual-man-in-protective-mask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443" t="3411" r="13850" b="13211"/>
            <a:stretch/>
          </p:blipFill>
          <p:spPr bwMode="auto">
            <a:xfrm>
              <a:off x="227995" y="7557502"/>
              <a:ext cx="1580391" cy="12572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4106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Текст 5"/>
          <p:cNvSpPr txBox="1">
            <a:spLocks/>
          </p:cNvSpPr>
          <p:nvPr/>
        </p:nvSpPr>
        <p:spPr>
          <a:xfrm>
            <a:off x="195943" y="291247"/>
            <a:ext cx="6858000" cy="53542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GB" sz="1800" dirty="0" smtClean="0"/>
              <a:t>CAUTION - </a:t>
            </a:r>
            <a:r>
              <a:rPr lang="de-DE" sz="1800" dirty="0" smtClean="0"/>
              <a:t>COVID-19</a:t>
            </a:r>
            <a:r>
              <a:rPr lang="ru-RU" sz="1800" dirty="0" smtClean="0"/>
              <a:t>!!!</a:t>
            </a:r>
            <a:r>
              <a:rPr lang="de-DE" sz="1800" dirty="0" smtClean="0"/>
              <a:t> </a:t>
            </a:r>
            <a:endParaRPr lang="ru-RU" sz="1800" dirty="0" smtClean="0"/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altLang="zh-CN" sz="18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Текст 5"/>
          <p:cNvSpPr txBox="1">
            <a:spLocks/>
          </p:cNvSpPr>
          <p:nvPr/>
        </p:nvSpPr>
        <p:spPr>
          <a:xfrm>
            <a:off x="52252" y="9154098"/>
            <a:ext cx="6858000" cy="53542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1600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2106482" y="9164831"/>
            <a:ext cx="4326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State </a:t>
            </a:r>
            <a:r>
              <a:rPr lang="en-GB" sz="1200" dirty="0" err="1" smtClean="0"/>
              <a:t>Insitution</a:t>
            </a:r>
            <a:r>
              <a:rPr lang="en-GB" sz="1200" dirty="0" smtClean="0"/>
              <a:t> </a:t>
            </a:r>
            <a:r>
              <a:rPr lang="en-GB" sz="1200" dirty="0" smtClean="0"/>
              <a:t>«Minsk </a:t>
            </a:r>
            <a:r>
              <a:rPr lang="en-GB" sz="1200" dirty="0" err="1" smtClean="0"/>
              <a:t>Сity</a:t>
            </a:r>
            <a:r>
              <a:rPr lang="en-GB" sz="1200" dirty="0" smtClean="0"/>
              <a:t> </a:t>
            </a:r>
            <a:r>
              <a:rPr lang="en-GB" sz="1200" dirty="0" err="1" smtClean="0"/>
              <a:t>Center</a:t>
            </a:r>
            <a:r>
              <a:rPr lang="en-GB" sz="1200" dirty="0" smtClean="0"/>
              <a:t> of Hygiene and </a:t>
            </a:r>
            <a:r>
              <a:rPr lang="en-GB" sz="1200" dirty="0" smtClean="0"/>
              <a:t>Epidemiology</a:t>
            </a:r>
            <a:r>
              <a:rPr lang="ru-RU" sz="1200" dirty="0" smtClean="0"/>
              <a:t>»</a:t>
            </a:r>
            <a:endParaRPr lang="ru-RU" sz="1200" dirty="0" smtClean="0"/>
          </a:p>
          <a:p>
            <a:endParaRPr lang="ru-RU" sz="1200" dirty="0"/>
          </a:p>
        </p:txBody>
      </p:sp>
      <p:pic>
        <p:nvPicPr>
          <p:cNvPr id="92" name="Picture 2" descr="https://s.yimg.com/uu/api/res/1.2/yTTOe.G9VHa48vK3isUfsg--~B/aD0zOTM4O3c9NjkzNjtzbT0xO2FwcGlkPXl0YWNoeW9u/https:/media-mbst-pub-ue1.s3.amazonaws.com/creatr-images/2020-01/5c106120-3bb8-11ea-afdd-fbe168b753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1" y="878098"/>
            <a:ext cx="2098453" cy="163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https://yt3.ggpht.com/a/AGF-l79md7Pcw4uz4BVB-gRqX6XN0k8dHnfBKHUUjw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9" y="2688003"/>
            <a:ext cx="2028945" cy="186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289" y="4854624"/>
            <a:ext cx="2028945" cy="179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5" cstate="print"/>
          <a:srcRect r="40570"/>
          <a:stretch/>
        </p:blipFill>
        <p:spPr>
          <a:xfrm>
            <a:off x="490009" y="6861525"/>
            <a:ext cx="2028945" cy="179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2484120" y="868681"/>
            <a:ext cx="3868639" cy="8020644"/>
            <a:chOff x="2484120" y="1421771"/>
            <a:chExt cx="3868639" cy="749888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552448" y="1421771"/>
              <a:ext cx="3800311" cy="7498882"/>
              <a:chOff x="2886660" y="1507420"/>
              <a:chExt cx="3800311" cy="7704056"/>
            </a:xfrm>
          </p:grpSpPr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black">
              <a:xfrm>
                <a:off x="2905710" y="1507420"/>
                <a:ext cx="3781261" cy="1537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GB" sz="1400" dirty="0" smtClean="0"/>
                  <a:t>CORONAVIRUS INFECTION is an acute infectious viral disease characterized by inflammation of the respiratory tract, intoxication</a:t>
                </a:r>
                <a:endParaRPr lang="ru-RU" sz="1400" dirty="0" smtClean="0"/>
              </a:p>
              <a:p>
                <a:r>
                  <a:rPr lang="en-GB" sz="1400" dirty="0" smtClean="0"/>
                  <a:t>INFECTION OCCURS:</a:t>
                </a:r>
                <a:endParaRPr lang="ru-RU" sz="1400" dirty="0" smtClean="0"/>
              </a:p>
              <a:p>
                <a:r>
                  <a:rPr lang="en-GB" sz="1400" dirty="0" smtClean="0"/>
                  <a:t>- through airborne transmission (from a person)</a:t>
                </a:r>
                <a:endParaRPr lang="ru-RU" sz="1400" dirty="0" smtClean="0"/>
              </a:p>
              <a:p>
                <a:r>
                  <a:rPr lang="en-GB" sz="1400" dirty="0" smtClean="0"/>
                  <a:t>- contact and community-acquired transmission is possible (through common items)</a:t>
                </a:r>
                <a:endParaRPr lang="en-US" altLang="zh-CN" sz="15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6" name="Text Box 20"/>
              <p:cNvSpPr txBox="1">
                <a:spLocks noChangeArrowheads="1"/>
              </p:cNvSpPr>
              <p:nvPr/>
            </p:nvSpPr>
            <p:spPr bwMode="black">
              <a:xfrm>
                <a:off x="2905710" y="3217028"/>
                <a:ext cx="3276852" cy="2202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sz="1600" dirty="0" smtClean="0"/>
                  <a:t>BASIC SYMPTOMS:</a:t>
                </a:r>
                <a:endParaRPr lang="ru-RU" sz="1600" dirty="0" smtClean="0"/>
              </a:p>
              <a:p>
                <a:r>
                  <a:rPr lang="en-GB" sz="1600" dirty="0" smtClean="0"/>
                  <a:t>- fever</a:t>
                </a:r>
                <a:endParaRPr lang="ru-RU" sz="1600" dirty="0" smtClean="0"/>
              </a:p>
              <a:p>
                <a:r>
                  <a:rPr lang="en-GB" sz="1600" dirty="0" smtClean="0"/>
                  <a:t>- runny nose</a:t>
                </a:r>
                <a:endParaRPr lang="ru-RU" sz="1600" dirty="0" smtClean="0"/>
              </a:p>
              <a:p>
                <a:r>
                  <a:rPr lang="en-GB" sz="1600" dirty="0" smtClean="0"/>
                  <a:t>- dry cough</a:t>
                </a:r>
                <a:endParaRPr lang="ru-RU" sz="1600" dirty="0" smtClean="0"/>
              </a:p>
              <a:p>
                <a:r>
                  <a:rPr lang="en-GB" sz="1600" dirty="0" smtClean="0"/>
                  <a:t>- weakness in the body</a:t>
                </a:r>
                <a:endParaRPr lang="ru-RU" sz="1600" dirty="0" smtClean="0"/>
              </a:p>
              <a:p>
                <a:r>
                  <a:rPr lang="en-GB" sz="1600" dirty="0" smtClean="0"/>
                  <a:t>- headache</a:t>
                </a:r>
                <a:endParaRPr lang="ru-RU" sz="1600" dirty="0" smtClean="0"/>
              </a:p>
              <a:p>
                <a:r>
                  <a:rPr lang="en-GB" sz="1600" dirty="0" smtClean="0"/>
                  <a:t>- a sore throat may occur</a:t>
                </a:r>
                <a:endParaRPr lang="ru-RU" sz="1600" dirty="0" smtClean="0"/>
              </a:p>
              <a:p>
                <a:r>
                  <a:rPr lang="en-GB" sz="1600" dirty="0" smtClean="0"/>
                  <a:t>- </a:t>
                </a:r>
                <a:r>
                  <a:rPr lang="en-GB" sz="1600" dirty="0" err="1" smtClean="0"/>
                  <a:t>diarrhea</a:t>
                </a:r>
                <a:r>
                  <a:rPr lang="en-GB" sz="1600" dirty="0" smtClean="0"/>
                  <a:t> may occur</a:t>
                </a:r>
                <a:endParaRPr lang="ru-RU" sz="1600" dirty="0" smtClean="0"/>
              </a:p>
              <a:p>
                <a:pPr eaLnBrk="0" hangingPunct="0"/>
                <a:endParaRPr lang="en-US" altLang="zh-CN" sz="15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black">
              <a:xfrm>
                <a:off x="2886660" y="7260331"/>
                <a:ext cx="3624506" cy="1951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sz="1400" dirty="0" smtClean="0"/>
                  <a:t>PRECAUTIONARY MEASURES:</a:t>
                </a:r>
                <a:endParaRPr lang="ru-RU" sz="1400" dirty="0" smtClean="0"/>
              </a:p>
              <a:p>
                <a:r>
                  <a:rPr lang="en-GB" sz="1400" dirty="0" smtClean="0"/>
                  <a:t>- avoid contact with people who have symptoms of respiratory infection</a:t>
                </a:r>
                <a:endParaRPr lang="ru-RU" sz="1400" dirty="0" smtClean="0"/>
              </a:p>
              <a:p>
                <a:r>
                  <a:rPr lang="en-GB" sz="1400" dirty="0" smtClean="0"/>
                  <a:t>- consume only thermally processed food, bottled or boiled water</a:t>
                </a:r>
                <a:endParaRPr lang="ru-RU" sz="1400" dirty="0" smtClean="0"/>
              </a:p>
              <a:p>
                <a:r>
                  <a:rPr lang="en-GB" sz="1400" dirty="0" smtClean="0"/>
                  <a:t>- use a face mask for respiratory protection</a:t>
                </a:r>
                <a:endParaRPr lang="ru-RU" sz="1400" dirty="0" smtClean="0"/>
              </a:p>
              <a:p>
                <a:r>
                  <a:rPr lang="en-GB" sz="1400" dirty="0" smtClean="0"/>
                  <a:t>- refrain from visiting crowded places </a:t>
                </a:r>
                <a:endParaRPr lang="ru-RU" sz="1400" dirty="0" smtClean="0"/>
              </a:p>
              <a:p>
                <a:r>
                  <a:rPr lang="en-GB" sz="1400" dirty="0" smtClean="0"/>
                  <a:t>- at the first signs of the disease, seek medical assistance</a:t>
                </a:r>
                <a:endParaRPr lang="en-US" altLang="zh-CN" sz="14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p:grpSp>
        <p:sp>
          <p:nvSpPr>
            <p:cNvPr id="18" name="Text Box 20"/>
            <p:cNvSpPr txBox="1">
              <a:spLocks noChangeArrowheads="1"/>
            </p:cNvSpPr>
            <p:nvPr/>
          </p:nvSpPr>
          <p:spPr bwMode="black">
            <a:xfrm>
              <a:off x="2484120" y="5097910"/>
              <a:ext cx="3840479" cy="1697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TO PROTECT YOURSELF</a:t>
              </a:r>
              <a:endParaRPr lang="ru-RU" sz="1400" dirty="0" smtClean="0"/>
            </a:p>
            <a:p>
              <a:r>
                <a:rPr lang="en-GB" sz="1400" dirty="0" smtClean="0"/>
                <a:t>MAINTAIN PERSONAL HYGIENE:</a:t>
              </a:r>
              <a:endParaRPr lang="ru-RU" sz="1400" dirty="0" smtClean="0"/>
            </a:p>
            <a:p>
              <a:r>
                <a:rPr lang="en-GB" sz="1400" dirty="0" smtClean="0"/>
                <a:t>- wash your hands with soap as often as possible or use antiseptics</a:t>
              </a:r>
              <a:endParaRPr lang="ru-RU" sz="1400" dirty="0" smtClean="0"/>
            </a:p>
            <a:p>
              <a:r>
                <a:rPr lang="en-GB" sz="1400" dirty="0" smtClean="0"/>
                <a:t>-  carry out ventilation and daily cleaning of the premises</a:t>
              </a:r>
              <a:endParaRPr lang="ru-RU" sz="1400" dirty="0" smtClean="0"/>
            </a:p>
            <a:p>
              <a:r>
                <a:rPr lang="en-GB" sz="1400" dirty="0" smtClean="0"/>
                <a:t>- avoid touching your face or mucous membranes of the eyes with your hands</a:t>
              </a:r>
              <a:endParaRPr lang="en-US" altLang="zh-CN" sz="1400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6733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356</Words>
  <Application>Microsoft Office PowerPoint</Application>
  <PresentationFormat>Лист A4 (210x297 мм)</PresentationFormat>
  <Paragraphs>52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Семижон О.А.</cp:lastModifiedBy>
  <cp:revision>45</cp:revision>
  <cp:lastPrinted>2020-01-31T12:12:51Z</cp:lastPrinted>
  <dcterms:created xsi:type="dcterms:W3CDTF">2020-01-30T17:02:54Z</dcterms:created>
  <dcterms:modified xsi:type="dcterms:W3CDTF">2020-02-19T05:29:40Z</dcterms:modified>
</cp:coreProperties>
</file>