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6858000" cy="9906000" type="A4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470" y="-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5"/>
            <a:ext cx="5829300" cy="344875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77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43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9" y="527407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7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71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46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9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9" y="6629231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05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1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1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2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50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4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50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4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2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32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02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6" y="1426283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66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6" y="1426283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96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1"/>
            <a:ext cx="154305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7CB7-116F-4B5A-A778-3C23B113261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401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2" y="9181401"/>
            <a:ext cx="154305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28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/>
        </p:nvGrpSpPr>
        <p:grpSpPr>
          <a:xfrm>
            <a:off x="149753" y="252238"/>
            <a:ext cx="6497515" cy="9581856"/>
            <a:chOff x="112218" y="493383"/>
            <a:chExt cx="7597178" cy="9846913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764670" y="3199557"/>
              <a:ext cx="5889166" cy="1741264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5BBE4E"/>
                </a:gs>
                <a:gs pos="100000">
                  <a:srgbClr val="5BBE4E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gray">
            <a:xfrm>
              <a:off x="1713651" y="3794804"/>
              <a:ext cx="405971" cy="459676"/>
            </a:xfrm>
            <a:prstGeom prst="rightArrow">
              <a:avLst>
                <a:gd name="adj1" fmla="val 50000"/>
                <a:gd name="adj2" fmla="val 45507"/>
              </a:avLst>
            </a:pr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ltGray">
            <a:xfrm>
              <a:off x="805782" y="5231030"/>
              <a:ext cx="5851481" cy="1753974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8F038F"/>
                </a:gs>
                <a:gs pos="100000">
                  <a:srgbClr val="8F038F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gray">
            <a:xfrm>
              <a:off x="1684530" y="5851700"/>
              <a:ext cx="405972" cy="463912"/>
            </a:xfrm>
            <a:prstGeom prst="rightArrow">
              <a:avLst>
                <a:gd name="adj1" fmla="val 50000"/>
                <a:gd name="adj2" fmla="val 45091"/>
              </a:avLst>
            </a:pr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gray">
            <a:xfrm>
              <a:off x="764670" y="1204093"/>
              <a:ext cx="5889166" cy="1741264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77A1D">
                    <a:alpha val="80000"/>
                  </a:srgbClr>
                </a:gs>
                <a:gs pos="100000">
                  <a:srgbClr val="F77A1D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gray">
            <a:xfrm>
              <a:off x="1693097" y="1799340"/>
              <a:ext cx="405971" cy="459676"/>
            </a:xfrm>
            <a:prstGeom prst="rightArrow">
              <a:avLst>
                <a:gd name="adj1" fmla="val 50000"/>
                <a:gd name="adj2" fmla="val 45507"/>
              </a:avLst>
            </a:pr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gray">
            <a:xfrm>
              <a:off x="136013" y="1182909"/>
              <a:ext cx="1757499" cy="173279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77A1D"/>
                </a:gs>
                <a:gs pos="100000">
                  <a:srgbClr val="F77A1D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gray">
            <a:xfrm>
              <a:off x="204531" y="1269761"/>
              <a:ext cx="875325" cy="86639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77A1D">
                    <a:gamma/>
                    <a:tint val="48627"/>
                    <a:invGamma/>
                  </a:srgbClr>
                </a:gs>
                <a:gs pos="50000">
                  <a:srgbClr val="F77A1D">
                    <a:alpha val="0"/>
                  </a:srgbClr>
                </a:gs>
                <a:gs pos="100000">
                  <a:srgbClr val="F77A1D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gray">
            <a:xfrm>
              <a:off x="149717" y="3186847"/>
              <a:ext cx="1757499" cy="173279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5BBE4E"/>
                </a:gs>
                <a:gs pos="100000">
                  <a:srgbClr val="5BBE4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AutoShape 17"/>
            <p:cNvSpPr>
              <a:spLocks noChangeArrowheads="1"/>
            </p:cNvSpPr>
            <p:nvPr/>
          </p:nvSpPr>
          <p:spPr bwMode="gray">
            <a:xfrm>
              <a:off x="129162" y="5218321"/>
              <a:ext cx="1757499" cy="173279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8F038F"/>
                </a:gs>
                <a:gs pos="100000">
                  <a:srgbClr val="8F038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gray">
            <a:xfrm>
              <a:off x="187402" y="5292462"/>
              <a:ext cx="875325" cy="86639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8F038F">
                    <a:gamma/>
                    <a:tint val="48627"/>
                    <a:invGamma/>
                  </a:srgbClr>
                </a:gs>
                <a:gs pos="50000">
                  <a:srgbClr val="8F038F">
                    <a:alpha val="0"/>
                  </a:srgbClr>
                </a:gs>
                <a:gs pos="100000">
                  <a:srgbClr val="8F038F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gray">
            <a:xfrm>
              <a:off x="207957" y="3273696"/>
              <a:ext cx="875325" cy="86639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5BBE4E">
                    <a:gamma/>
                    <a:tint val="48627"/>
                    <a:invGamma/>
                  </a:srgbClr>
                </a:gs>
                <a:gs pos="50000">
                  <a:srgbClr val="5BBE4E">
                    <a:alpha val="0"/>
                  </a:srgbClr>
                </a:gs>
                <a:gs pos="100000">
                  <a:srgbClr val="5BBE4E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12218" y="7249796"/>
              <a:ext cx="6517823" cy="1888034"/>
              <a:chOff x="2901352" y="1457103"/>
              <a:chExt cx="6040438" cy="1414916"/>
            </a:xfrm>
          </p:grpSpPr>
          <p:sp>
            <p:nvSpPr>
              <p:cNvPr id="44" name="AutoShape 11"/>
              <p:cNvSpPr>
                <a:spLocks noChangeArrowheads="1"/>
              </p:cNvSpPr>
              <p:nvPr/>
            </p:nvSpPr>
            <p:spPr bwMode="gray">
              <a:xfrm>
                <a:off x="3483965" y="1472977"/>
                <a:ext cx="5457825" cy="1399042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rgbClr val="F77A1D">
                      <a:alpha val="80000"/>
                    </a:srgbClr>
                  </a:gs>
                  <a:gs pos="100000">
                    <a:srgbClr val="F77A1D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AutoShape 12"/>
              <p:cNvSpPr>
                <a:spLocks noChangeArrowheads="1"/>
              </p:cNvSpPr>
              <p:nvPr/>
            </p:nvSpPr>
            <p:spPr bwMode="gray">
              <a:xfrm>
                <a:off x="4344390" y="1919064"/>
                <a:ext cx="376237" cy="344488"/>
              </a:xfrm>
              <a:prstGeom prst="rightArrow">
                <a:avLst>
                  <a:gd name="adj1" fmla="val 50000"/>
                  <a:gd name="adj2" fmla="val 45507"/>
                </a:avLst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AutoShape 13"/>
              <p:cNvSpPr>
                <a:spLocks noChangeArrowheads="1"/>
              </p:cNvSpPr>
              <p:nvPr/>
            </p:nvSpPr>
            <p:spPr bwMode="gray">
              <a:xfrm>
                <a:off x="2901352" y="1457103"/>
                <a:ext cx="1628775" cy="141491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77A1D"/>
                  </a:gs>
                  <a:gs pos="100000">
                    <a:srgbClr val="F77A1D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gray">
              <a:xfrm>
                <a:off x="2964852" y="1522190"/>
                <a:ext cx="811213" cy="64928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77A1D">
                      <a:gamma/>
                      <a:tint val="48627"/>
                      <a:invGamma/>
                    </a:srgbClr>
                  </a:gs>
                  <a:gs pos="50000">
                    <a:srgbClr val="F77A1D">
                      <a:alpha val="0"/>
                    </a:srgbClr>
                  </a:gs>
                  <a:gs pos="100000">
                    <a:srgbClr val="F77A1D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891811" y="493383"/>
              <a:ext cx="5872560" cy="980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/>
                <a:t>警惕新冠病毒肺炎</a:t>
              </a:r>
              <a:r>
                <a:rPr lang="ru-RU" sz="2800" dirty="0" smtClean="0"/>
                <a:t>2019-nCoV!!!</a:t>
              </a:r>
            </a:p>
            <a:p>
              <a:endPara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black">
            <a:xfrm>
              <a:off x="1916637" y="1218493"/>
              <a:ext cx="5687881" cy="1692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/>
                <a:t>迄今为止还未研制出治疗新冠病毒肺炎的疫苗！！！</a:t>
              </a:r>
              <a:endParaRPr lang="ru-RU" sz="1400" dirty="0" smtClean="0"/>
            </a:p>
            <a:p>
              <a:r>
                <a:rPr lang="zh-CN" altLang="en-US" sz="1400" dirty="0" smtClean="0"/>
                <a:t>新冠病毒肺炎是一种急性传染病，主要特征是呼吸道发炎及病变。</a:t>
              </a:r>
              <a:endParaRPr lang="ru-RU" sz="1400" dirty="0" smtClean="0"/>
            </a:p>
            <a:p>
              <a:r>
                <a:rPr lang="zh-CN" altLang="en-US" sz="1400" dirty="0" smtClean="0"/>
                <a:t>传播途径：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通过空气飞沫传播（人传人）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也有可能通过接触传播（接触同一物品）</a:t>
              </a:r>
              <a:endParaRPr lang="ru-RU" sz="1400" dirty="0" smtClean="0"/>
            </a:p>
            <a:p>
              <a:pPr marL="342900" indent="-342900" eaLnBrk="0" hangingPunct="0"/>
              <a:r>
                <a:rPr lang="en-US" altLang="zh-CN" sz="1300" dirty="0" smtClean="0">
                  <a:solidFill>
                    <a:srgbClr val="000000"/>
                  </a:solidFill>
                  <a:ea typeface="宋体" charset="-122"/>
                </a:rPr>
                <a:t> </a:t>
              </a:r>
              <a:endParaRPr lang="en-US" altLang="zh-CN" sz="15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black">
            <a:xfrm>
              <a:off x="1907214" y="3150420"/>
              <a:ext cx="4868563" cy="2134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/>
                <a:t>主要症状：</a:t>
              </a:r>
              <a:endParaRPr lang="ru-RU" sz="1600" dirty="0" smtClean="0"/>
            </a:p>
            <a:p>
              <a:r>
                <a:rPr lang="ru-RU" sz="1600" dirty="0" smtClean="0"/>
                <a:t>-</a:t>
              </a:r>
              <a:r>
                <a:rPr lang="zh-CN" altLang="en-US" sz="1600" dirty="0" smtClean="0"/>
                <a:t>发热</a:t>
              </a:r>
              <a:endParaRPr lang="ru-RU" sz="1600" dirty="0" smtClean="0"/>
            </a:p>
            <a:p>
              <a:r>
                <a:rPr lang="ru-RU" sz="1600" dirty="0" smtClean="0"/>
                <a:t>-</a:t>
              </a:r>
              <a:r>
                <a:rPr lang="zh-CN" altLang="en-US" sz="1600" dirty="0" smtClean="0"/>
                <a:t>鼻炎</a:t>
              </a:r>
              <a:endParaRPr lang="ru-RU" sz="1600" dirty="0" smtClean="0"/>
            </a:p>
            <a:p>
              <a:r>
                <a:rPr lang="ru-RU" sz="1600" dirty="0" smtClean="0"/>
                <a:t>-</a:t>
              </a:r>
              <a:r>
                <a:rPr lang="zh-CN" altLang="en-US" sz="1600" dirty="0" smtClean="0"/>
                <a:t>干咳</a:t>
              </a:r>
              <a:endParaRPr lang="ru-RU" sz="1600" dirty="0" smtClean="0"/>
            </a:p>
            <a:p>
              <a:r>
                <a:rPr lang="ru-RU" sz="1600" dirty="0" smtClean="0"/>
                <a:t>-</a:t>
              </a:r>
              <a:r>
                <a:rPr lang="zh-CN" altLang="en-US" sz="1600" dirty="0" smtClean="0"/>
                <a:t>头痛</a:t>
              </a:r>
              <a:endParaRPr lang="ru-RU" sz="1600" dirty="0" smtClean="0"/>
            </a:p>
            <a:p>
              <a:r>
                <a:rPr lang="ru-RU" sz="1600" dirty="0" smtClean="0"/>
                <a:t>-</a:t>
              </a:r>
              <a:r>
                <a:rPr lang="zh-CN" altLang="en-US" sz="1600" dirty="0" smtClean="0"/>
                <a:t>有可能引起喉咙痛</a:t>
              </a:r>
              <a:endParaRPr lang="ru-RU" sz="1600" dirty="0" smtClean="0"/>
            </a:p>
            <a:p>
              <a:r>
                <a:rPr lang="ru-RU" sz="1600" dirty="0" smtClean="0"/>
                <a:t>-</a:t>
              </a:r>
              <a:r>
                <a:rPr lang="zh-CN" altLang="en-US" sz="1600" dirty="0" smtClean="0"/>
                <a:t>有可能引起腹泻</a:t>
              </a:r>
              <a:endParaRPr lang="ru-RU" sz="1600" dirty="0" smtClean="0"/>
            </a:p>
            <a:p>
              <a:pPr eaLnBrk="0" hangingPunct="0"/>
              <a:endParaRPr lang="en-US" altLang="zh-CN" sz="15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58" name="Text Box 20"/>
            <p:cNvSpPr txBox="1">
              <a:spLocks noChangeArrowheads="1"/>
            </p:cNvSpPr>
            <p:nvPr/>
          </p:nvSpPr>
          <p:spPr bwMode="black">
            <a:xfrm>
              <a:off x="1893513" y="5297261"/>
              <a:ext cx="4868563" cy="1423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 </a:t>
              </a:r>
            </a:p>
            <a:p>
              <a:r>
                <a:rPr lang="zh-CN" altLang="en-US" sz="1400" dirty="0" smtClean="0"/>
                <a:t>为了您的健康，请注意个人卫生：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尽可能用肥皂或者抗菌洗手液勤洗手。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室内保持通风，每天打扫室内卫生。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尽量不要用手触摸脸和眼部分泌物。</a:t>
              </a:r>
              <a:endParaRPr lang="ru-RU" sz="1400" dirty="0" smtClean="0"/>
            </a:p>
            <a:p>
              <a:pPr marL="342900" indent="-342900" eaLnBrk="0" hangingPunct="0">
                <a:buAutoNum type="arabicPeriod"/>
              </a:pPr>
              <a:endParaRPr lang="en-US" altLang="zh-CN" sz="1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black">
            <a:xfrm>
              <a:off x="1881327" y="7221220"/>
              <a:ext cx="5828069" cy="1707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/>
                <a:t>预防措施：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避免与呼吸道感染人群接触。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只食用经过热加工以后的食物，饮用瓶装水或开水。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佩戴口罩，保护呼吸系统。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避开人流拥挤的地方。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出现症状以后请及时就医。</a:t>
              </a:r>
              <a:endParaRPr lang="ru-RU" sz="1400" dirty="0" smtClean="0"/>
            </a:p>
            <a:p>
              <a:pPr eaLnBrk="0" hangingPunct="0"/>
              <a:endParaRPr lang="en-US" altLang="zh-CN" sz="1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9163" y="9245004"/>
              <a:ext cx="215996" cy="379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909320" y="9865860"/>
              <a:ext cx="2734980" cy="474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明斯克市立卫生和流行病学中心</a:t>
              </a:r>
              <a:endParaRPr lang="ru-RU" sz="1200" dirty="0" smtClean="0"/>
            </a:p>
            <a:p>
              <a:endParaRPr lang="ru-RU" sz="1200" dirty="0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2" cstate="print"/>
            <a:srcRect l="17821" t="-1585" r="14342" b="8308"/>
            <a:stretch/>
          </p:blipFill>
          <p:spPr>
            <a:xfrm>
              <a:off x="327089" y="1517593"/>
              <a:ext cx="1457945" cy="1218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" descr="https://joinfo.com/img/2019/12/glavnaya-26-758x505.jpg?x6522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11" t="6916" r="14138"/>
            <a:stretch/>
          </p:blipFill>
          <p:spPr bwMode="auto">
            <a:xfrm>
              <a:off x="292738" y="3438989"/>
              <a:ext cx="1590404" cy="1218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https://athletic-store.ru/wp-content/uploads/2019/05/m5btuo3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74" y="5520737"/>
              <a:ext cx="1601433" cy="1186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https://static5.depositphotos.com/1001099/516/i/950/depositphotos_5166938-stock-photo-casual-man-in-protective-mask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443" t="3411" r="13850" b="13211"/>
            <a:stretch/>
          </p:blipFill>
          <p:spPr bwMode="auto">
            <a:xfrm>
              <a:off x="227995" y="7557502"/>
              <a:ext cx="1580391" cy="12572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4106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Текст 5"/>
          <p:cNvSpPr txBox="1">
            <a:spLocks/>
          </p:cNvSpPr>
          <p:nvPr/>
        </p:nvSpPr>
        <p:spPr>
          <a:xfrm>
            <a:off x="195943" y="291247"/>
            <a:ext cx="6858000" cy="53542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zh-CN" altLang="en-US" sz="2400" dirty="0" smtClean="0"/>
              <a:t>警惕新冠病毒肺炎</a:t>
            </a:r>
            <a:r>
              <a:rPr lang="ru-RU" sz="2400" dirty="0" smtClean="0"/>
              <a:t>2019-nCoV!!!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zh-CN" sz="2400" b="1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altLang="zh-CN" sz="18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Текст 5"/>
          <p:cNvSpPr txBox="1">
            <a:spLocks/>
          </p:cNvSpPr>
          <p:nvPr/>
        </p:nvSpPr>
        <p:spPr>
          <a:xfrm>
            <a:off x="52252" y="9154098"/>
            <a:ext cx="6858000" cy="53542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1600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2842414" y="916483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明斯克市立卫生和流行病学中心</a:t>
            </a:r>
            <a:endParaRPr lang="ru-RU" sz="1200" dirty="0" smtClean="0"/>
          </a:p>
          <a:p>
            <a:endParaRPr lang="ru-RU" sz="1200" dirty="0"/>
          </a:p>
        </p:txBody>
      </p:sp>
      <p:pic>
        <p:nvPicPr>
          <p:cNvPr id="92" name="Picture 2" descr="https://s.yimg.com/uu/api/res/1.2/yTTOe.G9VHa48vK3isUfsg--~B/aD0zOTM4O3c9NjkzNjtzbT0xO2FwcGlkPXl0YWNoeW9u/https:/media-mbst-pub-ue1.s3.amazonaws.com/creatr-images/2020-01/5c106120-3bb8-11ea-afdd-fbe168b753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61" y="878098"/>
            <a:ext cx="2098453" cy="163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https://yt3.ggpht.com/a/AGF-l79md7Pcw4uz4BVB-gRqX6XN0k8dHnfBKHUUjw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49" y="2840403"/>
            <a:ext cx="2028945" cy="186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289" y="4854624"/>
            <a:ext cx="2028945" cy="179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5" cstate="print"/>
          <a:srcRect r="40570"/>
          <a:stretch/>
        </p:blipFill>
        <p:spPr>
          <a:xfrm>
            <a:off x="490009" y="6861525"/>
            <a:ext cx="2028945" cy="179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2484121" y="868680"/>
            <a:ext cx="3868638" cy="7942958"/>
            <a:chOff x="2484121" y="1421770"/>
            <a:chExt cx="3868638" cy="742625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533398" y="1421770"/>
              <a:ext cx="3819361" cy="7426250"/>
              <a:chOff x="2867610" y="1507419"/>
              <a:chExt cx="3819361" cy="7629439"/>
            </a:xfrm>
          </p:grpSpPr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black">
              <a:xfrm>
                <a:off x="2905710" y="1507419"/>
                <a:ext cx="3781261" cy="1492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 smtClean="0"/>
                  <a:t>新冠病毒肺炎是一种急性传染病，主要特征是呼吸道发炎及病变。</a:t>
                </a:r>
                <a:endParaRPr lang="ru-RU" sz="1600" dirty="0" smtClean="0"/>
              </a:p>
              <a:p>
                <a:r>
                  <a:rPr lang="zh-CN" altLang="en-US" sz="1600" dirty="0" smtClean="0"/>
                  <a:t>传播途径：</a:t>
                </a:r>
                <a:endParaRPr lang="ru-RU" sz="1600" dirty="0" smtClean="0"/>
              </a:p>
              <a:p>
                <a:r>
                  <a:rPr lang="ru-RU" sz="1600" dirty="0" smtClean="0"/>
                  <a:t>-</a:t>
                </a:r>
                <a:r>
                  <a:rPr lang="zh-CN" altLang="en-US" sz="1600" dirty="0" smtClean="0"/>
                  <a:t>通过空气飞沫传播（人传人）</a:t>
                </a:r>
                <a:endParaRPr lang="ru-RU" sz="1600" dirty="0" smtClean="0"/>
              </a:p>
              <a:p>
                <a:r>
                  <a:rPr lang="ru-RU" sz="1600" dirty="0" smtClean="0"/>
                  <a:t>-</a:t>
                </a:r>
                <a:r>
                  <a:rPr lang="zh-CN" altLang="en-US" sz="1600" dirty="0" smtClean="0"/>
                  <a:t>也有可能通过接触传播（接触同一物品）</a:t>
                </a:r>
                <a:endParaRPr lang="ru-RU" sz="1600" dirty="0" smtClean="0"/>
              </a:p>
              <a:p>
                <a:pPr eaLnBrk="0" hangingPunct="0"/>
                <a:endParaRPr lang="en-US" altLang="zh-CN" sz="15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6" name="Text Box 20"/>
              <p:cNvSpPr txBox="1">
                <a:spLocks noChangeArrowheads="1"/>
              </p:cNvSpPr>
              <p:nvPr/>
            </p:nvSpPr>
            <p:spPr bwMode="black">
              <a:xfrm>
                <a:off x="2905710" y="3326816"/>
                <a:ext cx="2799632" cy="2202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 smtClean="0"/>
                  <a:t>主要症状：</a:t>
                </a:r>
                <a:endParaRPr lang="ru-RU" sz="1600" dirty="0" smtClean="0"/>
              </a:p>
              <a:p>
                <a:r>
                  <a:rPr lang="ru-RU" sz="1600" dirty="0" smtClean="0"/>
                  <a:t>-</a:t>
                </a:r>
                <a:r>
                  <a:rPr lang="zh-CN" altLang="en-US" sz="1600" dirty="0" smtClean="0"/>
                  <a:t>发热</a:t>
                </a:r>
                <a:endParaRPr lang="ru-RU" sz="1600" dirty="0" smtClean="0"/>
              </a:p>
              <a:p>
                <a:r>
                  <a:rPr lang="ru-RU" sz="1600" dirty="0" smtClean="0"/>
                  <a:t>-</a:t>
                </a:r>
                <a:r>
                  <a:rPr lang="zh-CN" altLang="en-US" sz="1600" dirty="0" smtClean="0"/>
                  <a:t>鼻炎</a:t>
                </a:r>
                <a:endParaRPr lang="ru-RU" sz="1600" dirty="0" smtClean="0"/>
              </a:p>
              <a:p>
                <a:r>
                  <a:rPr lang="ru-RU" sz="1600" dirty="0" smtClean="0"/>
                  <a:t>-</a:t>
                </a:r>
                <a:r>
                  <a:rPr lang="zh-CN" altLang="en-US" sz="1600" dirty="0" smtClean="0"/>
                  <a:t>干咳</a:t>
                </a:r>
                <a:endParaRPr lang="ru-RU" sz="1600" dirty="0" smtClean="0"/>
              </a:p>
              <a:p>
                <a:r>
                  <a:rPr lang="ru-RU" sz="1600" dirty="0" smtClean="0"/>
                  <a:t>-</a:t>
                </a:r>
                <a:r>
                  <a:rPr lang="zh-CN" altLang="en-US" sz="1600" dirty="0" smtClean="0"/>
                  <a:t>无力</a:t>
                </a:r>
                <a:endParaRPr lang="ru-RU" sz="1600" dirty="0" smtClean="0"/>
              </a:p>
              <a:p>
                <a:r>
                  <a:rPr lang="ru-RU" sz="1600" dirty="0" smtClean="0"/>
                  <a:t>-</a:t>
                </a:r>
                <a:r>
                  <a:rPr lang="zh-CN" altLang="en-US" sz="1600" dirty="0" smtClean="0"/>
                  <a:t>头痛</a:t>
                </a:r>
                <a:endParaRPr lang="ru-RU" sz="1600" dirty="0" smtClean="0"/>
              </a:p>
              <a:p>
                <a:r>
                  <a:rPr lang="ru-RU" sz="1600" dirty="0" smtClean="0"/>
                  <a:t>-</a:t>
                </a:r>
                <a:r>
                  <a:rPr lang="zh-CN" altLang="en-US" sz="1600" dirty="0" smtClean="0"/>
                  <a:t>有可能引起喉咙痛</a:t>
                </a:r>
                <a:endParaRPr lang="ru-RU" sz="1600" dirty="0" smtClean="0"/>
              </a:p>
              <a:p>
                <a:r>
                  <a:rPr lang="ru-RU" sz="1600" dirty="0" smtClean="0"/>
                  <a:t>-</a:t>
                </a:r>
                <a:r>
                  <a:rPr lang="zh-CN" altLang="en-US" sz="1600" dirty="0" smtClean="0"/>
                  <a:t>有可能引起腹泻</a:t>
                </a:r>
                <a:endParaRPr lang="ru-RU" sz="1600" dirty="0" smtClean="0"/>
              </a:p>
              <a:p>
                <a:pPr eaLnBrk="0" hangingPunct="0"/>
                <a:endParaRPr lang="en-US" altLang="zh-CN" sz="15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black">
              <a:xfrm>
                <a:off x="2867610" y="7333526"/>
                <a:ext cx="3624506" cy="1803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 smtClean="0"/>
                  <a:t>预防措施：</a:t>
                </a:r>
                <a:endParaRPr lang="ru-RU" sz="1400" dirty="0" smtClean="0"/>
              </a:p>
              <a:p>
                <a:r>
                  <a:rPr lang="ru-RU" sz="1400" dirty="0" smtClean="0"/>
                  <a:t>-</a:t>
                </a:r>
                <a:r>
                  <a:rPr lang="zh-CN" altLang="en-US" sz="1400" dirty="0" smtClean="0"/>
                  <a:t>避免与呼吸道感染人群接触。</a:t>
                </a:r>
                <a:endParaRPr lang="ru-RU" sz="1400" dirty="0" smtClean="0"/>
              </a:p>
              <a:p>
                <a:r>
                  <a:rPr lang="ru-RU" sz="1400" dirty="0" smtClean="0"/>
                  <a:t>-</a:t>
                </a:r>
                <a:r>
                  <a:rPr lang="zh-CN" altLang="en-US" sz="1400" dirty="0" smtClean="0"/>
                  <a:t>只食用经过热加工以后的食物，饮用瓶装水或开水。</a:t>
                </a:r>
                <a:endParaRPr lang="ru-RU" sz="1400" dirty="0" smtClean="0"/>
              </a:p>
              <a:p>
                <a:r>
                  <a:rPr lang="ru-RU" sz="1400" dirty="0" smtClean="0"/>
                  <a:t>-</a:t>
                </a:r>
                <a:r>
                  <a:rPr lang="zh-CN" altLang="en-US" sz="1400" dirty="0" smtClean="0"/>
                  <a:t>佩戴口罩，保护呼吸系统。</a:t>
                </a:r>
                <a:endParaRPr lang="ru-RU" sz="1400" dirty="0" smtClean="0"/>
              </a:p>
              <a:p>
                <a:r>
                  <a:rPr lang="ru-RU" sz="1400" dirty="0" smtClean="0"/>
                  <a:t>-</a:t>
                </a:r>
                <a:r>
                  <a:rPr lang="zh-CN" altLang="en-US" sz="1400" dirty="0" smtClean="0"/>
                  <a:t>避开人流拥挤的地方。</a:t>
                </a:r>
                <a:endParaRPr lang="ru-RU" sz="1400" dirty="0" smtClean="0"/>
              </a:p>
              <a:p>
                <a:r>
                  <a:rPr lang="ru-RU" sz="1400" dirty="0" smtClean="0"/>
                  <a:t>-</a:t>
                </a:r>
                <a:r>
                  <a:rPr lang="zh-CN" altLang="en-US" sz="1400" dirty="0" smtClean="0"/>
                  <a:t>出现症状以后请及时就医。</a:t>
                </a:r>
                <a:endParaRPr lang="ru-RU" sz="1400" dirty="0" smtClean="0"/>
              </a:p>
              <a:p>
                <a:pPr marL="285750" indent="-285750" eaLnBrk="0" hangingPunct="0">
                  <a:buFontTx/>
                  <a:buChar char="-"/>
                </a:pPr>
                <a:endParaRPr lang="en-US" altLang="zh-CN" sz="14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p:grpSp>
        <p:sp>
          <p:nvSpPr>
            <p:cNvPr id="18" name="Text Box 20"/>
            <p:cNvSpPr txBox="1">
              <a:spLocks noChangeArrowheads="1"/>
            </p:cNvSpPr>
            <p:nvPr/>
          </p:nvSpPr>
          <p:spPr bwMode="black">
            <a:xfrm>
              <a:off x="2484121" y="5311638"/>
              <a:ext cx="3705352" cy="1093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/>
                <a:t>为了您的健康，请注意个人卫生：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尽可能用肥皂或者抗菌洗手液勤洗手。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室内保持通风，每天打扫室内卫生。</a:t>
              </a:r>
              <a:endParaRPr lang="ru-RU" sz="1400" dirty="0" smtClean="0"/>
            </a:p>
            <a:p>
              <a:r>
                <a:rPr lang="ru-RU" sz="1400" dirty="0" smtClean="0"/>
                <a:t>-</a:t>
              </a:r>
              <a:r>
                <a:rPr lang="zh-CN" altLang="en-US" sz="1400" dirty="0" smtClean="0"/>
                <a:t>尽量不要用手触摸脸和眼部分泌物。</a:t>
              </a:r>
              <a:endParaRPr lang="ru-RU" sz="1400" dirty="0" smtClean="0"/>
            </a:p>
            <a:p>
              <a:pPr marL="342900" indent="-342900" eaLnBrk="0" hangingPunct="0">
                <a:buAutoNum type="arabicPeriod"/>
              </a:pPr>
              <a:endParaRPr lang="en-US" altLang="zh-CN" sz="1400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6733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503</Words>
  <Application>Microsoft Office PowerPoint</Application>
  <PresentationFormat>Лист A4 (210x297 мм)</PresentationFormat>
  <Paragraphs>51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Семижон О.А.</cp:lastModifiedBy>
  <cp:revision>42</cp:revision>
  <cp:lastPrinted>2020-01-31T12:12:51Z</cp:lastPrinted>
  <dcterms:created xsi:type="dcterms:W3CDTF">2020-01-30T17:02:54Z</dcterms:created>
  <dcterms:modified xsi:type="dcterms:W3CDTF">2020-02-14T08:12:00Z</dcterms:modified>
</cp:coreProperties>
</file>